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5"/>
  </p:sldMasterIdLst>
  <p:notesMasterIdLst>
    <p:notesMasterId r:id="rId36"/>
  </p:notesMasterIdLst>
  <p:handoutMasterIdLst>
    <p:handoutMasterId r:id="rId37"/>
  </p:handoutMasterIdLst>
  <p:sldIdLst>
    <p:sldId id="269" r:id="rId6"/>
    <p:sldId id="294" r:id="rId7"/>
    <p:sldId id="328" r:id="rId8"/>
    <p:sldId id="283" r:id="rId9"/>
    <p:sldId id="331" r:id="rId10"/>
    <p:sldId id="318" r:id="rId11"/>
    <p:sldId id="357" r:id="rId12"/>
    <p:sldId id="310" r:id="rId13"/>
    <p:sldId id="338" r:id="rId14"/>
    <p:sldId id="345" r:id="rId15"/>
    <p:sldId id="311" r:id="rId16"/>
    <p:sldId id="320" r:id="rId17"/>
    <p:sldId id="330" r:id="rId18"/>
    <p:sldId id="344" r:id="rId19"/>
    <p:sldId id="343" r:id="rId20"/>
    <p:sldId id="356" r:id="rId21"/>
    <p:sldId id="298" r:id="rId22"/>
    <p:sldId id="301" r:id="rId23"/>
    <p:sldId id="346" r:id="rId24"/>
    <p:sldId id="347" r:id="rId25"/>
    <p:sldId id="349" r:id="rId26"/>
    <p:sldId id="348" r:id="rId27"/>
    <p:sldId id="350" r:id="rId28"/>
    <p:sldId id="351" r:id="rId29"/>
    <p:sldId id="352" r:id="rId30"/>
    <p:sldId id="354" r:id="rId31"/>
    <p:sldId id="353" r:id="rId32"/>
    <p:sldId id="355" r:id="rId33"/>
    <p:sldId id="303" r:id="rId34"/>
    <p:sldId id="272" r:id="rId35"/>
  </p:sldIdLst>
  <p:sldSz cx="12192000" cy="6858000"/>
  <p:notesSz cx="7019925" cy="9305925"/>
  <p:embeddedFontLst>
    <p:embeddedFont>
      <p:font typeface="Calibri" panose="020F0502020204030204" pitchFamily="34" charset="0"/>
      <p:regular r:id="rId38"/>
      <p:bold r:id="rId39"/>
      <p:italic r:id="rId40"/>
      <p:boldItalic r:id="rId41"/>
    </p:embeddedFont>
    <p:embeddedFont>
      <p:font typeface="DIN 2014 Bold" panose="020B0604020202020204" charset="0"/>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pril Durham, PhD" initials="AD" lastIdx="1" clrIdx="0"/>
  <p:cmAuthor id="7" name="Deanna Hansen" initials="DH" lastIdx="1" clrIdx="7">
    <p:extLst>
      <p:ext uri="{19B8F6BF-5375-455C-9EA6-DF929625EA0E}">
        <p15:presenceInfo xmlns:p15="http://schemas.microsoft.com/office/powerpoint/2012/main" userId="S::dhansen@rinconconsultants.com::0f2e90e0-1c09-4edb-8e46-8db521c329de" providerId="AD"/>
      </p:ext>
    </p:extLst>
  </p:cmAuthor>
  <p:cmAuthor id="1" name="Kiernan Brtalik" initials="KB" lastIdx="1" clrIdx="1">
    <p:extLst>
      <p:ext uri="{19B8F6BF-5375-455C-9EA6-DF929625EA0E}">
        <p15:presenceInfo xmlns:p15="http://schemas.microsoft.com/office/powerpoint/2012/main" userId="S-1-5-21-611856792-1750555592-1538882281-12642" providerId="AD"/>
      </p:ext>
    </p:extLst>
  </p:cmAuthor>
  <p:cmAuthor id="8" name="Alexa Washburn" initials="AW" lastIdx="7" clrIdx="8">
    <p:extLst>
      <p:ext uri="{19B8F6BF-5375-455C-9EA6-DF929625EA0E}">
        <p15:presenceInfo xmlns:p15="http://schemas.microsoft.com/office/powerpoint/2012/main" userId="S::awashburn@nationalcore.org::85b9e07a-b9bd-444f-9d73-e0844674ad84" providerId="AD"/>
      </p:ext>
    </p:extLst>
  </p:cmAuthor>
  <p:cmAuthor id="2" name="Emily Marino" initials="EM" lastIdx="27" clrIdx="2">
    <p:extLst>
      <p:ext uri="{19B8F6BF-5375-455C-9EA6-DF929625EA0E}">
        <p15:presenceInfo xmlns:p15="http://schemas.microsoft.com/office/powerpoint/2012/main" userId="S::emarino@rinconconsultants.com::1ed44a44-c15b-46d1-a217-fe9cf43b85da" providerId="AD"/>
      </p:ext>
    </p:extLst>
  </p:cmAuthor>
  <p:cmAuthor id="9" name="Elisa Paster" initials="EP" lastIdx="18" clrIdx="9">
    <p:extLst>
      <p:ext uri="{19B8F6BF-5375-455C-9EA6-DF929625EA0E}">
        <p15:presenceInfo xmlns:p15="http://schemas.microsoft.com/office/powerpoint/2012/main" userId="S::epaster@glaserweil.com::2a32a202-e118-4ef1-8239-45eb9f652468" providerId="AD"/>
      </p:ext>
    </p:extLst>
  </p:cmAuthor>
  <p:cmAuthor id="3" name="Danielle Griffith" initials="DG" lastIdx="10" clrIdx="3">
    <p:extLst>
      <p:ext uri="{19B8F6BF-5375-455C-9EA6-DF929625EA0E}">
        <p15:presenceInfo xmlns:p15="http://schemas.microsoft.com/office/powerpoint/2012/main" userId="S::dgriffith@rinconconsultants.com::6050bf09-92cb-4a33-95f1-7ce6613f194e" providerId="AD"/>
      </p:ext>
    </p:extLst>
  </p:cmAuthor>
  <p:cmAuthor id="4" name="Jennifer Haddow" initials="JH" lastIdx="18" clrIdx="4">
    <p:extLst>
      <p:ext uri="{19B8F6BF-5375-455C-9EA6-DF929625EA0E}">
        <p15:presenceInfo xmlns:p15="http://schemas.microsoft.com/office/powerpoint/2012/main" userId="S::jhaddow@rinconconsultants.com::226f4697-d030-4ebe-9089-ea8dc9b811fc" providerId="AD"/>
      </p:ext>
    </p:extLst>
  </p:cmAuthor>
  <p:cmAuthor id="5" name="Stalvey,Malinda K" initials="SK" lastIdx="5" clrIdx="5">
    <p:extLst>
      <p:ext uri="{19B8F6BF-5375-455C-9EA6-DF929625EA0E}">
        <p15:presenceInfo xmlns:p15="http://schemas.microsoft.com/office/powerpoint/2012/main" userId="S-1-5-21-1379808765-994213219-320618023-25499" providerId="AD"/>
      </p:ext>
    </p:extLst>
  </p:cmAuthor>
  <p:cmAuthor id="6" name="Harriger,Jennifer A" initials="HA" lastIdx="10" clrIdx="6">
    <p:extLst>
      <p:ext uri="{19B8F6BF-5375-455C-9EA6-DF929625EA0E}">
        <p15:presenceInfo xmlns:p15="http://schemas.microsoft.com/office/powerpoint/2012/main" userId="S-1-5-21-1379808765-994213219-320618023-242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5802"/>
    <a:srgbClr val="59595B"/>
    <a:srgbClr val="C5DDF3"/>
    <a:srgbClr val="FDF69B"/>
    <a:srgbClr val="FAFAFA"/>
    <a:srgbClr val="343399"/>
    <a:srgbClr val="8FC1E3"/>
    <a:srgbClr val="246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32" autoAdjust="0"/>
    <p:restoredTop sz="96240" autoAdjust="0"/>
  </p:normalViewPr>
  <p:slideViewPr>
    <p:cSldViewPr snapToGrid="0">
      <p:cViewPr varScale="1">
        <p:scale>
          <a:sx n="87" d="100"/>
          <a:sy n="87" d="100"/>
        </p:scale>
        <p:origin x="63"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8" d="100"/>
          <a:sy n="78" d="100"/>
        </p:scale>
        <p:origin x="3726" y="84"/>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7.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4623F-9D1B-4DB9-A60F-9F68F83E78D4}"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E7C32CC-F973-480F-A500-6D2C2A250607}">
      <dgm:prSet custT="1"/>
      <dgm:spPr/>
      <dgm:t>
        <a:bodyPr/>
        <a:lstStyle/>
        <a:p>
          <a:pPr>
            <a:lnSpc>
              <a:spcPct val="100000"/>
            </a:lnSpc>
            <a:defRPr cap="all"/>
          </a:pPr>
          <a:r>
            <a:rPr lang="en-US" sz="2400" cap="none" dirty="0">
              <a:solidFill>
                <a:srgbClr val="000000"/>
              </a:solidFill>
            </a:rPr>
            <a:t>Inform the community and affected agencies about the project</a:t>
          </a:r>
        </a:p>
      </dgm:t>
    </dgm:pt>
    <dgm:pt modelId="{716DAFC7-D0DB-4BD0-B2B9-63C108A08B16}" type="parTrans" cxnId="{5A9EC13F-61F8-4808-908D-E4BCED626268}">
      <dgm:prSet/>
      <dgm:spPr/>
      <dgm:t>
        <a:bodyPr/>
        <a:lstStyle/>
        <a:p>
          <a:endParaRPr lang="en-US"/>
        </a:p>
      </dgm:t>
    </dgm:pt>
    <dgm:pt modelId="{B476DACA-0D62-4A4E-8A45-02B2521FA5F8}" type="sibTrans" cxnId="{5A9EC13F-61F8-4808-908D-E4BCED626268}">
      <dgm:prSet phldrT="1" phldr="0"/>
      <dgm:spPr/>
      <dgm:t>
        <a:bodyPr/>
        <a:lstStyle/>
        <a:p>
          <a:endParaRPr lang="en-US"/>
        </a:p>
      </dgm:t>
    </dgm:pt>
    <dgm:pt modelId="{D2B19CDD-FE5D-4FD6-B1E9-72D8230E84AB}">
      <dgm:prSet custT="1"/>
      <dgm:spPr/>
      <dgm:t>
        <a:bodyPr/>
        <a:lstStyle/>
        <a:p>
          <a:pPr>
            <a:lnSpc>
              <a:spcPct val="100000"/>
            </a:lnSpc>
            <a:defRPr cap="all"/>
          </a:pPr>
          <a:r>
            <a:rPr lang="en-US" sz="2400" cap="none" dirty="0">
              <a:solidFill>
                <a:srgbClr val="000000"/>
              </a:solidFill>
            </a:rPr>
            <a:t>Describe additional opportunities for community input</a:t>
          </a:r>
        </a:p>
      </dgm:t>
    </dgm:pt>
    <dgm:pt modelId="{14597039-2756-4FB7-A9E0-6A38D7B43F58}" type="parTrans" cxnId="{0FEDD52A-94F9-4598-8C0D-45F960ADF1A6}">
      <dgm:prSet/>
      <dgm:spPr/>
      <dgm:t>
        <a:bodyPr/>
        <a:lstStyle/>
        <a:p>
          <a:endParaRPr lang="en-US"/>
        </a:p>
      </dgm:t>
    </dgm:pt>
    <dgm:pt modelId="{D572128C-297D-4541-AD90-16D68785B4F2}" type="sibTrans" cxnId="{0FEDD52A-94F9-4598-8C0D-45F960ADF1A6}">
      <dgm:prSet phldrT="2" phldr="0"/>
      <dgm:spPr/>
      <dgm:t>
        <a:bodyPr/>
        <a:lstStyle/>
        <a:p>
          <a:endParaRPr lang="en-US"/>
        </a:p>
      </dgm:t>
    </dgm:pt>
    <dgm:pt modelId="{E728FFCB-E2D0-487B-AA58-FCEFB2CF9723}">
      <dgm:prSet custT="1"/>
      <dgm:spPr/>
      <dgm:t>
        <a:bodyPr/>
        <a:lstStyle/>
        <a:p>
          <a:pPr>
            <a:lnSpc>
              <a:spcPct val="100000"/>
            </a:lnSpc>
            <a:defRPr cap="all"/>
          </a:pPr>
          <a:r>
            <a:rPr lang="en-US" sz="2400" cap="none" dirty="0">
              <a:solidFill>
                <a:srgbClr val="000000"/>
              </a:solidFill>
            </a:rPr>
            <a:t>Gather input from stakeholders about the Draft EIR/EIS</a:t>
          </a:r>
        </a:p>
      </dgm:t>
    </dgm:pt>
    <dgm:pt modelId="{CCFE77C9-C2DB-4741-9E1E-95A70AF1C62F}" type="parTrans" cxnId="{00116988-F44D-468D-9D50-8DF05C0598CB}">
      <dgm:prSet/>
      <dgm:spPr/>
      <dgm:t>
        <a:bodyPr/>
        <a:lstStyle/>
        <a:p>
          <a:endParaRPr lang="en-US"/>
        </a:p>
      </dgm:t>
    </dgm:pt>
    <dgm:pt modelId="{578F7E3D-9732-40E4-9C12-47A26DCAB652}" type="sibTrans" cxnId="{00116988-F44D-468D-9D50-8DF05C0598CB}">
      <dgm:prSet phldrT="3" phldr="0"/>
      <dgm:spPr/>
      <dgm:t>
        <a:bodyPr/>
        <a:lstStyle/>
        <a:p>
          <a:endParaRPr lang="en-US"/>
        </a:p>
      </dgm:t>
    </dgm:pt>
    <dgm:pt modelId="{B03833DC-F115-4CE0-8E3A-B6E0AC7D7386}" type="pres">
      <dgm:prSet presAssocID="{CEF4623F-9D1B-4DB9-A60F-9F68F83E78D4}" presName="root" presStyleCnt="0">
        <dgm:presLayoutVars>
          <dgm:dir/>
          <dgm:resizeHandles val="exact"/>
        </dgm:presLayoutVars>
      </dgm:prSet>
      <dgm:spPr/>
    </dgm:pt>
    <dgm:pt modelId="{AE03184B-B403-4360-A3F9-5033CF9C489A}" type="pres">
      <dgm:prSet presAssocID="{EE7C32CC-F973-480F-A500-6D2C2A250607}" presName="compNode" presStyleCnt="0"/>
      <dgm:spPr/>
    </dgm:pt>
    <dgm:pt modelId="{48A67221-D2A1-4DDB-9D34-EFCF715C2FCA}" type="pres">
      <dgm:prSet presAssocID="{EE7C32CC-F973-480F-A500-6D2C2A250607}" presName="iconBgRect" presStyleLbl="bgShp" presStyleIdx="0" presStyleCnt="3"/>
      <dgm:spPr/>
    </dgm:pt>
    <dgm:pt modelId="{1AF22A3A-3C80-4BD8-90D6-9CEF40C45451}" type="pres">
      <dgm:prSet presAssocID="{EE7C32CC-F973-480F-A500-6D2C2A250607}" presName="iconRect" presStyleLbl="node1" presStyleIdx="0" presStyleCnt="3" custScaleX="229909" custScaleY="22990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4CB3E4A6-C211-4A87-A9D1-883392329C46}" type="pres">
      <dgm:prSet presAssocID="{EE7C32CC-F973-480F-A500-6D2C2A250607}" presName="spaceRect" presStyleCnt="0"/>
      <dgm:spPr/>
    </dgm:pt>
    <dgm:pt modelId="{0C32EDC4-CE14-4553-A749-3D465BEBF39A}" type="pres">
      <dgm:prSet presAssocID="{EE7C32CC-F973-480F-A500-6D2C2A250607}" presName="textRect" presStyleLbl="revTx" presStyleIdx="0" presStyleCnt="3" custLinFactNeighborX="2364" custLinFactNeighborY="-11379">
        <dgm:presLayoutVars>
          <dgm:chMax val="1"/>
          <dgm:chPref val="1"/>
        </dgm:presLayoutVars>
      </dgm:prSet>
      <dgm:spPr/>
    </dgm:pt>
    <dgm:pt modelId="{92963065-C217-4A3B-838E-A4C36BF1FADE}" type="pres">
      <dgm:prSet presAssocID="{B476DACA-0D62-4A4E-8A45-02B2521FA5F8}" presName="sibTrans" presStyleCnt="0"/>
      <dgm:spPr/>
    </dgm:pt>
    <dgm:pt modelId="{1CE68BEC-68EC-4072-9D07-3C80473CCDA4}" type="pres">
      <dgm:prSet presAssocID="{E728FFCB-E2D0-487B-AA58-FCEFB2CF9723}" presName="compNode" presStyleCnt="0"/>
      <dgm:spPr/>
    </dgm:pt>
    <dgm:pt modelId="{62317986-7C96-4D2B-809A-5664A36C0334}" type="pres">
      <dgm:prSet presAssocID="{E728FFCB-E2D0-487B-AA58-FCEFB2CF9723}" presName="iconBgRect" presStyleLbl="bgShp" presStyleIdx="1" presStyleCnt="3"/>
      <dgm:spPr/>
    </dgm:pt>
    <dgm:pt modelId="{949150AD-F26D-421E-A66D-4C7C175DCD0F}" type="pres">
      <dgm:prSet presAssocID="{E728FFCB-E2D0-487B-AA58-FCEFB2CF9723}" presName="iconRect" presStyleLbl="node1" presStyleIdx="1" presStyleCnt="3" custScaleX="192053" custScaleY="19205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D709F24B-6D03-48C6-A459-432C2966CB3A}" type="pres">
      <dgm:prSet presAssocID="{E728FFCB-E2D0-487B-AA58-FCEFB2CF9723}" presName="spaceRect" presStyleCnt="0"/>
      <dgm:spPr/>
    </dgm:pt>
    <dgm:pt modelId="{800DCDC0-BC3C-41B8-9922-CA6F4F8EB401}" type="pres">
      <dgm:prSet presAssocID="{E728FFCB-E2D0-487B-AA58-FCEFB2CF9723}" presName="textRect" presStyleLbl="revTx" presStyleIdx="1" presStyleCnt="3">
        <dgm:presLayoutVars>
          <dgm:chMax val="1"/>
          <dgm:chPref val="1"/>
        </dgm:presLayoutVars>
      </dgm:prSet>
      <dgm:spPr/>
    </dgm:pt>
    <dgm:pt modelId="{C6EC3738-7848-4427-AF00-0FBF26A65A06}" type="pres">
      <dgm:prSet presAssocID="{578F7E3D-9732-40E4-9C12-47A26DCAB652}" presName="sibTrans" presStyleCnt="0"/>
      <dgm:spPr/>
    </dgm:pt>
    <dgm:pt modelId="{38E74D3D-05AB-4567-A8BD-E9A0FF6ABD5D}" type="pres">
      <dgm:prSet presAssocID="{D2B19CDD-FE5D-4FD6-B1E9-72D8230E84AB}" presName="compNode" presStyleCnt="0"/>
      <dgm:spPr/>
    </dgm:pt>
    <dgm:pt modelId="{0D956B26-70F3-49CD-8DD0-839C132F8394}" type="pres">
      <dgm:prSet presAssocID="{D2B19CDD-FE5D-4FD6-B1E9-72D8230E84AB}" presName="iconBgRect" presStyleLbl="bgShp" presStyleIdx="2" presStyleCnt="3"/>
      <dgm:spPr/>
    </dgm:pt>
    <dgm:pt modelId="{B5D1F395-46C9-49D8-8C53-78AF4EC8282E}" type="pres">
      <dgm:prSet presAssocID="{D2B19CDD-FE5D-4FD6-B1E9-72D8230E84AB}" presName="iconRect" presStyleLbl="node1" presStyleIdx="2" presStyleCnt="3" custScaleX="221173" custScaleY="22117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aily calendar"/>
        </a:ext>
      </dgm:extLst>
    </dgm:pt>
    <dgm:pt modelId="{8DA598C4-E80D-4107-A73B-F51D5C2C46CD}" type="pres">
      <dgm:prSet presAssocID="{D2B19CDD-FE5D-4FD6-B1E9-72D8230E84AB}" presName="spaceRect" presStyleCnt="0"/>
      <dgm:spPr/>
    </dgm:pt>
    <dgm:pt modelId="{2D035045-C9E0-42DB-A4DA-B2902BDAC890}" type="pres">
      <dgm:prSet presAssocID="{D2B19CDD-FE5D-4FD6-B1E9-72D8230E84AB}" presName="textRect" presStyleLbl="revTx" presStyleIdx="2" presStyleCnt="3" custLinFactNeighborY="-4064">
        <dgm:presLayoutVars>
          <dgm:chMax val="1"/>
          <dgm:chPref val="1"/>
        </dgm:presLayoutVars>
      </dgm:prSet>
      <dgm:spPr/>
    </dgm:pt>
  </dgm:ptLst>
  <dgm:cxnLst>
    <dgm:cxn modelId="{8C3ACC0C-B798-4EEF-A075-BDC672F155C5}" type="presOf" srcId="{EE7C32CC-F973-480F-A500-6D2C2A250607}" destId="{0C32EDC4-CE14-4553-A749-3D465BEBF39A}" srcOrd="0" destOrd="0" presId="urn:microsoft.com/office/officeart/2018/5/layout/IconCircleLabelList"/>
    <dgm:cxn modelId="{B9C3370D-BDCE-41D0-A437-FFC1C98D9134}" type="presOf" srcId="{D2B19CDD-FE5D-4FD6-B1E9-72D8230E84AB}" destId="{2D035045-C9E0-42DB-A4DA-B2902BDAC890}" srcOrd="0" destOrd="0" presId="urn:microsoft.com/office/officeart/2018/5/layout/IconCircleLabelList"/>
    <dgm:cxn modelId="{0FEDD52A-94F9-4598-8C0D-45F960ADF1A6}" srcId="{CEF4623F-9D1B-4DB9-A60F-9F68F83E78D4}" destId="{D2B19CDD-FE5D-4FD6-B1E9-72D8230E84AB}" srcOrd="2" destOrd="0" parTransId="{14597039-2756-4FB7-A9E0-6A38D7B43F58}" sibTransId="{D572128C-297D-4541-AD90-16D68785B4F2}"/>
    <dgm:cxn modelId="{5A9EC13F-61F8-4808-908D-E4BCED626268}" srcId="{CEF4623F-9D1B-4DB9-A60F-9F68F83E78D4}" destId="{EE7C32CC-F973-480F-A500-6D2C2A250607}" srcOrd="0" destOrd="0" parTransId="{716DAFC7-D0DB-4BD0-B2B9-63C108A08B16}" sibTransId="{B476DACA-0D62-4A4E-8A45-02B2521FA5F8}"/>
    <dgm:cxn modelId="{00116988-F44D-468D-9D50-8DF05C0598CB}" srcId="{CEF4623F-9D1B-4DB9-A60F-9F68F83E78D4}" destId="{E728FFCB-E2D0-487B-AA58-FCEFB2CF9723}" srcOrd="1" destOrd="0" parTransId="{CCFE77C9-C2DB-4741-9E1E-95A70AF1C62F}" sibTransId="{578F7E3D-9732-40E4-9C12-47A26DCAB652}"/>
    <dgm:cxn modelId="{70081AA3-E9DC-400C-A24A-4B1A7E9214B0}" type="presOf" srcId="{E728FFCB-E2D0-487B-AA58-FCEFB2CF9723}" destId="{800DCDC0-BC3C-41B8-9922-CA6F4F8EB401}" srcOrd="0" destOrd="0" presId="urn:microsoft.com/office/officeart/2018/5/layout/IconCircleLabelList"/>
    <dgm:cxn modelId="{579532BD-BF16-4F47-AD3B-A6E428F805BA}" type="presOf" srcId="{CEF4623F-9D1B-4DB9-A60F-9F68F83E78D4}" destId="{B03833DC-F115-4CE0-8E3A-B6E0AC7D7386}" srcOrd="0" destOrd="0" presId="urn:microsoft.com/office/officeart/2018/5/layout/IconCircleLabelList"/>
    <dgm:cxn modelId="{F20109BE-E115-42C1-8E01-E1E28F330D6F}" type="presParOf" srcId="{B03833DC-F115-4CE0-8E3A-B6E0AC7D7386}" destId="{AE03184B-B403-4360-A3F9-5033CF9C489A}" srcOrd="0" destOrd="0" presId="urn:microsoft.com/office/officeart/2018/5/layout/IconCircleLabelList"/>
    <dgm:cxn modelId="{5FFF609C-995E-4A2C-94A8-7F63943F5E08}" type="presParOf" srcId="{AE03184B-B403-4360-A3F9-5033CF9C489A}" destId="{48A67221-D2A1-4DDB-9D34-EFCF715C2FCA}" srcOrd="0" destOrd="0" presId="urn:microsoft.com/office/officeart/2018/5/layout/IconCircleLabelList"/>
    <dgm:cxn modelId="{9D17DC2A-37FA-4101-B92A-1061E9F7338F}" type="presParOf" srcId="{AE03184B-B403-4360-A3F9-5033CF9C489A}" destId="{1AF22A3A-3C80-4BD8-90D6-9CEF40C45451}" srcOrd="1" destOrd="0" presId="urn:microsoft.com/office/officeart/2018/5/layout/IconCircleLabelList"/>
    <dgm:cxn modelId="{F134E7F7-2A4A-49A2-A3DD-D448E0491389}" type="presParOf" srcId="{AE03184B-B403-4360-A3F9-5033CF9C489A}" destId="{4CB3E4A6-C211-4A87-A9D1-883392329C46}" srcOrd="2" destOrd="0" presId="urn:microsoft.com/office/officeart/2018/5/layout/IconCircleLabelList"/>
    <dgm:cxn modelId="{46ED8FFB-90C7-4E99-9F7A-00913BBC671B}" type="presParOf" srcId="{AE03184B-B403-4360-A3F9-5033CF9C489A}" destId="{0C32EDC4-CE14-4553-A749-3D465BEBF39A}" srcOrd="3" destOrd="0" presId="urn:microsoft.com/office/officeart/2018/5/layout/IconCircleLabelList"/>
    <dgm:cxn modelId="{B9A7672D-900E-4C48-A08A-3D8B91754B65}" type="presParOf" srcId="{B03833DC-F115-4CE0-8E3A-B6E0AC7D7386}" destId="{92963065-C217-4A3B-838E-A4C36BF1FADE}" srcOrd="1" destOrd="0" presId="urn:microsoft.com/office/officeart/2018/5/layout/IconCircleLabelList"/>
    <dgm:cxn modelId="{C63CE360-97A1-4085-8FAB-8CCE20BD82AF}" type="presParOf" srcId="{B03833DC-F115-4CE0-8E3A-B6E0AC7D7386}" destId="{1CE68BEC-68EC-4072-9D07-3C80473CCDA4}" srcOrd="2" destOrd="0" presId="urn:microsoft.com/office/officeart/2018/5/layout/IconCircleLabelList"/>
    <dgm:cxn modelId="{2E121325-EBBC-478D-81B2-2A132560DF01}" type="presParOf" srcId="{1CE68BEC-68EC-4072-9D07-3C80473CCDA4}" destId="{62317986-7C96-4D2B-809A-5664A36C0334}" srcOrd="0" destOrd="0" presId="urn:microsoft.com/office/officeart/2018/5/layout/IconCircleLabelList"/>
    <dgm:cxn modelId="{30B42EA4-3081-4EE0-985D-EB8B7A201B8A}" type="presParOf" srcId="{1CE68BEC-68EC-4072-9D07-3C80473CCDA4}" destId="{949150AD-F26D-421E-A66D-4C7C175DCD0F}" srcOrd="1" destOrd="0" presId="urn:microsoft.com/office/officeart/2018/5/layout/IconCircleLabelList"/>
    <dgm:cxn modelId="{A962639C-71B7-4880-96B4-CA47CD4841E7}" type="presParOf" srcId="{1CE68BEC-68EC-4072-9D07-3C80473CCDA4}" destId="{D709F24B-6D03-48C6-A459-432C2966CB3A}" srcOrd="2" destOrd="0" presId="urn:microsoft.com/office/officeart/2018/5/layout/IconCircleLabelList"/>
    <dgm:cxn modelId="{13F81B59-0ECE-44C1-883E-38F2C3EB9FA1}" type="presParOf" srcId="{1CE68BEC-68EC-4072-9D07-3C80473CCDA4}" destId="{800DCDC0-BC3C-41B8-9922-CA6F4F8EB401}" srcOrd="3" destOrd="0" presId="urn:microsoft.com/office/officeart/2018/5/layout/IconCircleLabelList"/>
    <dgm:cxn modelId="{1B9A55C6-C415-4A82-A4B3-2FDE390A009B}" type="presParOf" srcId="{B03833DC-F115-4CE0-8E3A-B6E0AC7D7386}" destId="{C6EC3738-7848-4427-AF00-0FBF26A65A06}" srcOrd="3" destOrd="0" presId="urn:microsoft.com/office/officeart/2018/5/layout/IconCircleLabelList"/>
    <dgm:cxn modelId="{1A08EEDA-563A-4455-BB7B-AA8684F532EC}" type="presParOf" srcId="{B03833DC-F115-4CE0-8E3A-B6E0AC7D7386}" destId="{38E74D3D-05AB-4567-A8BD-E9A0FF6ABD5D}" srcOrd="4" destOrd="0" presId="urn:microsoft.com/office/officeart/2018/5/layout/IconCircleLabelList"/>
    <dgm:cxn modelId="{19A1C483-62C3-4686-A609-1A8683C85B8C}" type="presParOf" srcId="{38E74D3D-05AB-4567-A8BD-E9A0FF6ABD5D}" destId="{0D956B26-70F3-49CD-8DD0-839C132F8394}" srcOrd="0" destOrd="0" presId="urn:microsoft.com/office/officeart/2018/5/layout/IconCircleLabelList"/>
    <dgm:cxn modelId="{129806D8-5CBA-4793-8187-1EE4920596FF}" type="presParOf" srcId="{38E74D3D-05AB-4567-A8BD-E9A0FF6ABD5D}" destId="{B5D1F395-46C9-49D8-8C53-78AF4EC8282E}" srcOrd="1" destOrd="0" presId="urn:microsoft.com/office/officeart/2018/5/layout/IconCircleLabelList"/>
    <dgm:cxn modelId="{6BE50EF9-3209-4296-AF2D-28AE30453603}" type="presParOf" srcId="{38E74D3D-05AB-4567-A8BD-E9A0FF6ABD5D}" destId="{8DA598C4-E80D-4107-A73B-F51D5C2C46CD}" srcOrd="2" destOrd="0" presId="urn:microsoft.com/office/officeart/2018/5/layout/IconCircleLabelList"/>
    <dgm:cxn modelId="{277807C2-EA4A-43E9-9D39-615A2590A584}" type="presParOf" srcId="{38E74D3D-05AB-4567-A8BD-E9A0FF6ABD5D}" destId="{2D035045-C9E0-42DB-A4DA-B2902BDAC89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67221-D2A1-4DDB-9D34-EFCF715C2FCA}">
      <dsp:nvSpPr>
        <dsp:cNvPr id="0" name=""/>
        <dsp:cNvSpPr/>
      </dsp:nvSpPr>
      <dsp:spPr>
        <a:xfrm>
          <a:off x="679050" y="526242"/>
          <a:ext cx="1887187" cy="18871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F22A3A-3C80-4BD8-90D6-9CEF40C45451}">
      <dsp:nvSpPr>
        <dsp:cNvPr id="0" name=""/>
        <dsp:cNvSpPr/>
      </dsp:nvSpPr>
      <dsp:spPr>
        <a:xfrm>
          <a:off x="377902" y="225095"/>
          <a:ext cx="2489483" cy="24894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32EDC4-CE14-4553-A749-3D465BEBF39A}">
      <dsp:nvSpPr>
        <dsp:cNvPr id="0" name=""/>
        <dsp:cNvSpPr/>
      </dsp:nvSpPr>
      <dsp:spPr>
        <a:xfrm>
          <a:off x="148905" y="2873229"/>
          <a:ext cx="30937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solidFill>
                <a:srgbClr val="000000"/>
              </a:solidFill>
            </a:rPr>
            <a:t>Inform the community and affected agencies about the project</a:t>
          </a:r>
        </a:p>
      </dsp:txBody>
      <dsp:txXfrm>
        <a:off x="148905" y="2873229"/>
        <a:ext cx="3093750" cy="1125000"/>
      </dsp:txXfrm>
    </dsp:sp>
    <dsp:sp modelId="{62317986-7C96-4D2B-809A-5664A36C0334}">
      <dsp:nvSpPr>
        <dsp:cNvPr id="0" name=""/>
        <dsp:cNvSpPr/>
      </dsp:nvSpPr>
      <dsp:spPr>
        <a:xfrm>
          <a:off x="4314206" y="423765"/>
          <a:ext cx="1887187" cy="18871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9150AD-F26D-421E-A66D-4C7C175DCD0F}">
      <dsp:nvSpPr>
        <dsp:cNvPr id="0" name=""/>
        <dsp:cNvSpPr/>
      </dsp:nvSpPr>
      <dsp:spPr>
        <a:xfrm>
          <a:off x="4218013" y="327572"/>
          <a:ext cx="2079573" cy="20795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0DCDC0-BC3C-41B8-9922-CA6F4F8EB401}">
      <dsp:nvSpPr>
        <dsp:cNvPr id="0" name=""/>
        <dsp:cNvSpPr/>
      </dsp:nvSpPr>
      <dsp:spPr>
        <a:xfrm>
          <a:off x="3710925" y="2898765"/>
          <a:ext cx="30937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solidFill>
                <a:srgbClr val="000000"/>
              </a:solidFill>
            </a:rPr>
            <a:t>Gather input from stakeholders about the Draft EIR/EIS</a:t>
          </a:r>
        </a:p>
      </dsp:txBody>
      <dsp:txXfrm>
        <a:off x="3710925" y="2898765"/>
        <a:ext cx="3093750" cy="1125000"/>
      </dsp:txXfrm>
    </dsp:sp>
    <dsp:sp modelId="{0D956B26-70F3-49CD-8DD0-839C132F8394}">
      <dsp:nvSpPr>
        <dsp:cNvPr id="0" name=""/>
        <dsp:cNvSpPr/>
      </dsp:nvSpPr>
      <dsp:spPr>
        <a:xfrm>
          <a:off x="7949362" y="502594"/>
          <a:ext cx="1887187" cy="18871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D1F395-46C9-49D8-8C53-78AF4EC8282E}">
      <dsp:nvSpPr>
        <dsp:cNvPr id="0" name=""/>
        <dsp:cNvSpPr/>
      </dsp:nvSpPr>
      <dsp:spPr>
        <a:xfrm>
          <a:off x="7695511" y="248743"/>
          <a:ext cx="2394888" cy="239488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035045-C9E0-42DB-A4DA-B2902BDAC890}">
      <dsp:nvSpPr>
        <dsp:cNvPr id="0" name=""/>
        <dsp:cNvSpPr/>
      </dsp:nvSpPr>
      <dsp:spPr>
        <a:xfrm>
          <a:off x="7346081" y="2931874"/>
          <a:ext cx="30937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solidFill>
                <a:srgbClr val="000000"/>
              </a:solidFill>
            </a:rPr>
            <a:t>Describe additional opportunities for community input</a:t>
          </a:r>
        </a:p>
      </dsp:txBody>
      <dsp:txXfrm>
        <a:off x="7346081" y="2931874"/>
        <a:ext cx="3093750" cy="1125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910801-E7F0-4EE4-B99C-0F5D2C02D0CB}"/>
              </a:ext>
            </a:extLst>
          </p:cNvPr>
          <p:cNvSpPr>
            <a:spLocks noGrp="1"/>
          </p:cNvSpPr>
          <p:nvPr>
            <p:ph type="hdr" sz="quarter"/>
          </p:nvPr>
        </p:nvSpPr>
        <p:spPr>
          <a:xfrm>
            <a:off x="0" y="0"/>
            <a:ext cx="3041650"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EF3AE69-40FE-4E4A-B8AD-57E6288A571F}"/>
              </a:ext>
            </a:extLst>
          </p:cNvPr>
          <p:cNvSpPr>
            <a:spLocks noGrp="1"/>
          </p:cNvSpPr>
          <p:nvPr>
            <p:ph type="dt" sz="quarter" idx="1"/>
          </p:nvPr>
        </p:nvSpPr>
        <p:spPr>
          <a:xfrm>
            <a:off x="3976688" y="0"/>
            <a:ext cx="3041650" cy="466725"/>
          </a:xfrm>
          <a:prstGeom prst="rect">
            <a:avLst/>
          </a:prstGeom>
        </p:spPr>
        <p:txBody>
          <a:bodyPr vert="horz" lIns="91440" tIns="45720" rIns="91440" bIns="45720" rtlCol="0"/>
          <a:lstStyle>
            <a:lvl1pPr algn="r">
              <a:defRPr sz="1200"/>
            </a:lvl1pPr>
          </a:lstStyle>
          <a:p>
            <a:fld id="{0FE9BC9D-B53D-4644-942A-B15E50AFBDBD}" type="datetimeFigureOut">
              <a:rPr lang="en-US" smtClean="0"/>
              <a:t>7/6/2023</a:t>
            </a:fld>
            <a:endParaRPr lang="en-US" dirty="0"/>
          </a:p>
        </p:txBody>
      </p:sp>
      <p:sp>
        <p:nvSpPr>
          <p:cNvPr id="4" name="Footer Placeholder 3">
            <a:extLst>
              <a:ext uri="{FF2B5EF4-FFF2-40B4-BE49-F238E27FC236}">
                <a16:creationId xmlns:a16="http://schemas.microsoft.com/office/drawing/2014/main" id="{6B8101FF-7805-41B9-803C-5DE16936B419}"/>
              </a:ext>
            </a:extLst>
          </p:cNvPr>
          <p:cNvSpPr>
            <a:spLocks noGrp="1"/>
          </p:cNvSpPr>
          <p:nvPr>
            <p:ph type="ftr" sz="quarter" idx="2"/>
          </p:nvPr>
        </p:nvSpPr>
        <p:spPr>
          <a:xfrm>
            <a:off x="0" y="8839200"/>
            <a:ext cx="3041650"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EE48403-694F-407F-B651-77389BF2D590}"/>
              </a:ext>
            </a:extLst>
          </p:cNvPr>
          <p:cNvSpPr>
            <a:spLocks noGrp="1"/>
          </p:cNvSpPr>
          <p:nvPr>
            <p:ph type="sldNum" sz="quarter" idx="3"/>
          </p:nvPr>
        </p:nvSpPr>
        <p:spPr>
          <a:xfrm>
            <a:off x="3976688" y="8839200"/>
            <a:ext cx="3041650" cy="466725"/>
          </a:xfrm>
          <a:prstGeom prst="rect">
            <a:avLst/>
          </a:prstGeom>
        </p:spPr>
        <p:txBody>
          <a:bodyPr vert="horz" lIns="91440" tIns="45720" rIns="91440" bIns="45720" rtlCol="0" anchor="b"/>
          <a:lstStyle>
            <a:lvl1pPr algn="r">
              <a:defRPr sz="1200"/>
            </a:lvl1pPr>
          </a:lstStyle>
          <a:p>
            <a:fld id="{D91E5025-EDF3-4D71-A999-EF35D1838E3D}" type="slidenum">
              <a:rPr lang="en-US" smtClean="0"/>
              <a:t>‹#›</a:t>
            </a:fld>
            <a:endParaRPr lang="en-US" dirty="0"/>
          </a:p>
        </p:txBody>
      </p:sp>
    </p:spTree>
    <p:extLst>
      <p:ext uri="{BB962C8B-B14F-4D97-AF65-F5344CB8AC3E}">
        <p14:creationId xmlns:p14="http://schemas.microsoft.com/office/powerpoint/2010/main" val="1716988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F7AA802A-B822-44DD-BF30-5B647D655810}" type="datetimeFigureOut">
              <a:rPr lang="en-US" smtClean="0"/>
              <a:t>7/6/2023</a:t>
            </a:fld>
            <a:endParaRPr lang="en-US" dirty="0"/>
          </a:p>
        </p:txBody>
      </p:sp>
      <p:sp>
        <p:nvSpPr>
          <p:cNvPr id="4" name="Slide Image Placeholder 3"/>
          <p:cNvSpPr>
            <a:spLocks noGrp="1" noRot="1" noChangeAspect="1"/>
          </p:cNvSpPr>
          <p:nvPr>
            <p:ph type="sldImg" idx="2"/>
          </p:nvPr>
        </p:nvSpPr>
        <p:spPr>
          <a:xfrm>
            <a:off x="407988" y="698500"/>
            <a:ext cx="6203950" cy="3489325"/>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2C99762A-E5BD-4061-82B7-690F5069E778}" type="slidenum">
              <a:rPr lang="en-US" smtClean="0"/>
              <a:t>‹#›</a:t>
            </a:fld>
            <a:endParaRPr lang="en-US" dirty="0"/>
          </a:p>
        </p:txBody>
      </p:sp>
    </p:spTree>
    <p:extLst>
      <p:ext uri="{BB962C8B-B14F-4D97-AF65-F5344CB8AC3E}">
        <p14:creationId xmlns:p14="http://schemas.microsoft.com/office/powerpoint/2010/main" val="49076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1</a:t>
            </a:fld>
            <a:endParaRPr lang="en-US" dirty="0"/>
          </a:p>
        </p:txBody>
      </p:sp>
    </p:spTree>
    <p:extLst>
      <p:ext uri="{BB962C8B-B14F-4D97-AF65-F5344CB8AC3E}">
        <p14:creationId xmlns:p14="http://schemas.microsoft.com/office/powerpoint/2010/main" val="280229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C99762A-E5BD-4061-82B7-690F5069E778}" type="slidenum">
              <a:rPr lang="en-US" smtClean="0"/>
              <a:t>11</a:t>
            </a:fld>
            <a:endParaRPr lang="en-US" dirty="0"/>
          </a:p>
        </p:txBody>
      </p:sp>
    </p:spTree>
    <p:extLst>
      <p:ext uri="{BB962C8B-B14F-4D97-AF65-F5344CB8AC3E}">
        <p14:creationId xmlns:p14="http://schemas.microsoft.com/office/powerpoint/2010/main" val="531544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C99762A-E5BD-4061-82B7-690F5069E778}" type="slidenum">
              <a:rPr lang="en-US" smtClean="0"/>
              <a:t>12</a:t>
            </a:fld>
            <a:endParaRPr lang="en-US" dirty="0"/>
          </a:p>
        </p:txBody>
      </p:sp>
    </p:spTree>
    <p:extLst>
      <p:ext uri="{BB962C8B-B14F-4D97-AF65-F5344CB8AC3E}">
        <p14:creationId xmlns:p14="http://schemas.microsoft.com/office/powerpoint/2010/main" val="4054386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13</a:t>
            </a:fld>
            <a:endParaRPr lang="en-US" dirty="0"/>
          </a:p>
        </p:txBody>
      </p:sp>
    </p:spTree>
    <p:extLst>
      <p:ext uri="{BB962C8B-B14F-4D97-AF65-F5344CB8AC3E}">
        <p14:creationId xmlns:p14="http://schemas.microsoft.com/office/powerpoint/2010/main" val="2548301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14</a:t>
            </a:fld>
            <a:endParaRPr lang="en-US" dirty="0"/>
          </a:p>
        </p:txBody>
      </p:sp>
    </p:spTree>
    <p:extLst>
      <p:ext uri="{BB962C8B-B14F-4D97-AF65-F5344CB8AC3E}">
        <p14:creationId xmlns:p14="http://schemas.microsoft.com/office/powerpoint/2010/main" val="3967430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15</a:t>
            </a:fld>
            <a:endParaRPr lang="en-US" dirty="0"/>
          </a:p>
        </p:txBody>
      </p:sp>
    </p:spTree>
    <p:extLst>
      <p:ext uri="{BB962C8B-B14F-4D97-AF65-F5344CB8AC3E}">
        <p14:creationId xmlns:p14="http://schemas.microsoft.com/office/powerpoint/2010/main" val="2955779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16</a:t>
            </a:fld>
            <a:endParaRPr lang="en-US" dirty="0"/>
          </a:p>
        </p:txBody>
      </p:sp>
    </p:spTree>
    <p:extLst>
      <p:ext uri="{BB962C8B-B14F-4D97-AF65-F5344CB8AC3E}">
        <p14:creationId xmlns:p14="http://schemas.microsoft.com/office/powerpoint/2010/main" val="2935193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FAB867-D3A0-4187-BB68-7E09E46F3BF7}"/>
              </a:ext>
            </a:extLst>
          </p:cNvPr>
          <p:cNvSpPr>
            <a:spLocks noGrp="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are the environmental topics that were analyzed in the EIR/EIS. The project was found to have no impact or a less than significant impact to the topics shown in black text, a less than significant impact with mitigation incorporated to the topics shown in orange text, and a significant and unavoidable impact to the topics shown in red text. </a:t>
            </a:r>
          </a:p>
        </p:txBody>
      </p:sp>
      <p:sp>
        <p:nvSpPr>
          <p:cNvPr id="4" name="Slide Number Placeholder 3"/>
          <p:cNvSpPr>
            <a:spLocks noGrp="1"/>
          </p:cNvSpPr>
          <p:nvPr>
            <p:ph type="sldNum" sz="quarter" idx="5"/>
          </p:nvPr>
        </p:nvSpPr>
        <p:spPr/>
        <p:txBody>
          <a:bodyPr/>
          <a:lstStyle/>
          <a:p>
            <a:fld id="{2C99762A-E5BD-4061-82B7-690F5069E778}" type="slidenum">
              <a:rPr lang="en-US" smtClean="0"/>
              <a:t>18</a:t>
            </a:fld>
            <a:endParaRPr lang="en-US" dirty="0"/>
          </a:p>
        </p:txBody>
      </p:sp>
    </p:spTree>
    <p:extLst>
      <p:ext uri="{BB962C8B-B14F-4D97-AF65-F5344CB8AC3E}">
        <p14:creationId xmlns:p14="http://schemas.microsoft.com/office/powerpoint/2010/main" val="1160514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C99762A-E5BD-4061-82B7-690F5069E778}" type="slidenum">
              <a:rPr lang="en-US" smtClean="0"/>
              <a:t>19</a:t>
            </a:fld>
            <a:endParaRPr lang="en-US" dirty="0"/>
          </a:p>
        </p:txBody>
      </p:sp>
    </p:spTree>
    <p:extLst>
      <p:ext uri="{BB962C8B-B14F-4D97-AF65-F5344CB8AC3E}">
        <p14:creationId xmlns:p14="http://schemas.microsoft.com/office/powerpoint/2010/main" val="4114482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C99762A-E5BD-4061-82B7-690F5069E778}" type="slidenum">
              <a:rPr lang="en-US" smtClean="0"/>
              <a:t>20</a:t>
            </a:fld>
            <a:endParaRPr lang="en-US" dirty="0"/>
          </a:p>
        </p:txBody>
      </p:sp>
    </p:spTree>
    <p:extLst>
      <p:ext uri="{BB962C8B-B14F-4D97-AF65-F5344CB8AC3E}">
        <p14:creationId xmlns:p14="http://schemas.microsoft.com/office/powerpoint/2010/main" val="2295583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2</a:t>
            </a:fld>
            <a:endParaRPr lang="en-US" dirty="0"/>
          </a:p>
        </p:txBody>
      </p:sp>
    </p:spTree>
    <p:extLst>
      <p:ext uri="{BB962C8B-B14F-4D97-AF65-F5344CB8AC3E}">
        <p14:creationId xmlns:p14="http://schemas.microsoft.com/office/powerpoint/2010/main" val="1546310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C99762A-E5BD-4061-82B7-690F5069E778}" type="slidenum">
              <a:rPr lang="en-US" smtClean="0"/>
              <a:t>21</a:t>
            </a:fld>
            <a:endParaRPr lang="en-US" dirty="0"/>
          </a:p>
        </p:txBody>
      </p:sp>
    </p:spTree>
    <p:extLst>
      <p:ext uri="{BB962C8B-B14F-4D97-AF65-F5344CB8AC3E}">
        <p14:creationId xmlns:p14="http://schemas.microsoft.com/office/powerpoint/2010/main" val="2085018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C99762A-E5BD-4061-82B7-690F5069E778}" type="slidenum">
              <a:rPr lang="en-US" smtClean="0"/>
              <a:t>22</a:t>
            </a:fld>
            <a:endParaRPr lang="en-US" dirty="0"/>
          </a:p>
        </p:txBody>
      </p:sp>
    </p:spTree>
    <p:extLst>
      <p:ext uri="{BB962C8B-B14F-4D97-AF65-F5344CB8AC3E}">
        <p14:creationId xmlns:p14="http://schemas.microsoft.com/office/powerpoint/2010/main" val="1365282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C99762A-E5BD-4061-82B7-690F5069E778}" type="slidenum">
              <a:rPr lang="en-US" smtClean="0"/>
              <a:t>23</a:t>
            </a:fld>
            <a:endParaRPr lang="en-US" dirty="0"/>
          </a:p>
        </p:txBody>
      </p:sp>
    </p:spTree>
    <p:extLst>
      <p:ext uri="{BB962C8B-B14F-4D97-AF65-F5344CB8AC3E}">
        <p14:creationId xmlns:p14="http://schemas.microsoft.com/office/powerpoint/2010/main" val="3055646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C99762A-E5BD-4061-82B7-690F5069E778}" type="slidenum">
              <a:rPr lang="en-US" smtClean="0"/>
              <a:t>24</a:t>
            </a:fld>
            <a:endParaRPr lang="en-US" dirty="0"/>
          </a:p>
        </p:txBody>
      </p:sp>
    </p:spTree>
    <p:extLst>
      <p:ext uri="{BB962C8B-B14F-4D97-AF65-F5344CB8AC3E}">
        <p14:creationId xmlns:p14="http://schemas.microsoft.com/office/powerpoint/2010/main" val="443285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C99762A-E5BD-4061-82B7-690F5069E778}" type="slidenum">
              <a:rPr lang="en-US" smtClean="0"/>
              <a:t>25</a:t>
            </a:fld>
            <a:endParaRPr lang="en-US" dirty="0"/>
          </a:p>
        </p:txBody>
      </p:sp>
    </p:spTree>
    <p:extLst>
      <p:ext uri="{BB962C8B-B14F-4D97-AF65-F5344CB8AC3E}">
        <p14:creationId xmlns:p14="http://schemas.microsoft.com/office/powerpoint/2010/main" val="3169606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C99762A-E5BD-4061-82B7-690F5069E778}" type="slidenum">
              <a:rPr lang="en-US" smtClean="0"/>
              <a:t>26</a:t>
            </a:fld>
            <a:endParaRPr lang="en-US" dirty="0"/>
          </a:p>
        </p:txBody>
      </p:sp>
    </p:spTree>
    <p:extLst>
      <p:ext uri="{BB962C8B-B14F-4D97-AF65-F5344CB8AC3E}">
        <p14:creationId xmlns:p14="http://schemas.microsoft.com/office/powerpoint/2010/main" val="3670842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C99762A-E5BD-4061-82B7-690F5069E778}" type="slidenum">
              <a:rPr lang="en-US" smtClean="0"/>
              <a:t>27</a:t>
            </a:fld>
            <a:endParaRPr lang="en-US" dirty="0"/>
          </a:p>
        </p:txBody>
      </p:sp>
    </p:spTree>
    <p:extLst>
      <p:ext uri="{BB962C8B-B14F-4D97-AF65-F5344CB8AC3E}">
        <p14:creationId xmlns:p14="http://schemas.microsoft.com/office/powerpoint/2010/main" val="3836570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C99762A-E5BD-4061-82B7-690F5069E778}" type="slidenum">
              <a:rPr lang="en-US" smtClean="0"/>
              <a:t>28</a:t>
            </a:fld>
            <a:endParaRPr lang="en-US" dirty="0"/>
          </a:p>
        </p:txBody>
      </p:sp>
    </p:spTree>
    <p:extLst>
      <p:ext uri="{BB962C8B-B14F-4D97-AF65-F5344CB8AC3E}">
        <p14:creationId xmlns:p14="http://schemas.microsoft.com/office/powerpoint/2010/main" val="76676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0775" cy="3489325"/>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C99762A-E5BD-4061-82B7-690F5069E778}" type="slidenum">
              <a:rPr lang="en-US" smtClean="0"/>
              <a:t>29</a:t>
            </a:fld>
            <a:endParaRPr lang="en-US" dirty="0"/>
          </a:p>
        </p:txBody>
      </p:sp>
    </p:spTree>
    <p:extLst>
      <p:ext uri="{BB962C8B-B14F-4D97-AF65-F5344CB8AC3E}">
        <p14:creationId xmlns:p14="http://schemas.microsoft.com/office/powerpoint/2010/main" val="2297563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30</a:t>
            </a:fld>
            <a:endParaRPr lang="en-US" dirty="0"/>
          </a:p>
        </p:txBody>
      </p:sp>
    </p:spTree>
    <p:extLst>
      <p:ext uri="{BB962C8B-B14F-4D97-AF65-F5344CB8AC3E}">
        <p14:creationId xmlns:p14="http://schemas.microsoft.com/office/powerpoint/2010/main" val="3869420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3</a:t>
            </a:fld>
            <a:endParaRPr lang="en-US" dirty="0"/>
          </a:p>
        </p:txBody>
      </p:sp>
    </p:spTree>
    <p:extLst>
      <p:ext uri="{BB962C8B-B14F-4D97-AF65-F5344CB8AC3E}">
        <p14:creationId xmlns:p14="http://schemas.microsoft.com/office/powerpoint/2010/main" val="535231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4</a:t>
            </a:fld>
            <a:endParaRPr lang="en-US" dirty="0"/>
          </a:p>
        </p:txBody>
      </p:sp>
    </p:spTree>
    <p:extLst>
      <p:ext uri="{BB962C8B-B14F-4D97-AF65-F5344CB8AC3E}">
        <p14:creationId xmlns:p14="http://schemas.microsoft.com/office/powerpoint/2010/main" val="1563696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dirty="0"/>
              <a:t>California Environmental Quality Act (CEQA) - </a:t>
            </a:r>
            <a:r>
              <a:rPr lang="en-US" sz="1200" dirty="0"/>
              <a:t>Statewide environmental disclosure law. Required because the project would need discretionary approvals from HACLA and the City of Los Angeles, including but not limited to approval of the Specific Plan, a zone change, and General Plan Amendment</a:t>
            </a:r>
          </a:p>
          <a:p>
            <a:pPr lvl="1"/>
            <a:r>
              <a:rPr lang="en-US" sz="1200" b="1" dirty="0"/>
              <a:t>National Environmental Policy Act (NEPA) - </a:t>
            </a:r>
            <a:r>
              <a:rPr lang="en-US" sz="1200" dirty="0"/>
              <a:t>U.S. environmental disclosure law. Required because the project involves Federal funding from the United States Department of Housing and Urban Development (HUD)</a:t>
            </a:r>
          </a:p>
          <a:p>
            <a:pPr lvl="1"/>
            <a:endParaRPr lang="en-US" b="1" dirty="0"/>
          </a:p>
        </p:txBody>
      </p:sp>
      <p:sp>
        <p:nvSpPr>
          <p:cNvPr id="4" name="Slide Number Placeholder 3"/>
          <p:cNvSpPr>
            <a:spLocks noGrp="1"/>
          </p:cNvSpPr>
          <p:nvPr>
            <p:ph type="sldNum" sz="quarter" idx="5"/>
          </p:nvPr>
        </p:nvSpPr>
        <p:spPr/>
        <p:txBody>
          <a:bodyPr/>
          <a:lstStyle/>
          <a:p>
            <a:fld id="{2C99762A-E5BD-4061-82B7-690F5069E778}" type="slidenum">
              <a:rPr lang="en-US" smtClean="0"/>
              <a:t>5</a:t>
            </a:fld>
            <a:endParaRPr lang="en-US" dirty="0"/>
          </a:p>
        </p:txBody>
      </p:sp>
    </p:spTree>
    <p:extLst>
      <p:ext uri="{BB962C8B-B14F-4D97-AF65-F5344CB8AC3E}">
        <p14:creationId xmlns:p14="http://schemas.microsoft.com/office/powerpoint/2010/main" val="2054089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6</a:t>
            </a:fld>
            <a:endParaRPr lang="en-US" dirty="0"/>
          </a:p>
        </p:txBody>
      </p:sp>
    </p:spTree>
    <p:extLst>
      <p:ext uri="{BB962C8B-B14F-4D97-AF65-F5344CB8AC3E}">
        <p14:creationId xmlns:p14="http://schemas.microsoft.com/office/powerpoint/2010/main" val="3447956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8</a:t>
            </a:fld>
            <a:endParaRPr lang="en-US" dirty="0"/>
          </a:p>
        </p:txBody>
      </p:sp>
    </p:spTree>
    <p:extLst>
      <p:ext uri="{BB962C8B-B14F-4D97-AF65-F5344CB8AC3E}">
        <p14:creationId xmlns:p14="http://schemas.microsoft.com/office/powerpoint/2010/main" val="242689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C99762A-E5BD-4061-82B7-690F5069E778}" type="slidenum">
              <a:rPr lang="en-US" smtClean="0"/>
              <a:t>9</a:t>
            </a:fld>
            <a:endParaRPr lang="en-US" dirty="0"/>
          </a:p>
        </p:txBody>
      </p:sp>
    </p:spTree>
    <p:extLst>
      <p:ext uri="{BB962C8B-B14F-4D97-AF65-F5344CB8AC3E}">
        <p14:creationId xmlns:p14="http://schemas.microsoft.com/office/powerpoint/2010/main" val="3513627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C99762A-E5BD-4061-82B7-690F5069E778}" type="slidenum">
              <a:rPr lang="en-US" smtClean="0"/>
              <a:t>10</a:t>
            </a:fld>
            <a:endParaRPr lang="en-US" dirty="0"/>
          </a:p>
        </p:txBody>
      </p:sp>
    </p:spTree>
    <p:extLst>
      <p:ext uri="{BB962C8B-B14F-4D97-AF65-F5344CB8AC3E}">
        <p14:creationId xmlns:p14="http://schemas.microsoft.com/office/powerpoint/2010/main" val="2164160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5238C1E-7D6E-48B0-BFD5-1C214E84D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082" b="17474"/>
          <a:stretch/>
        </p:blipFill>
        <p:spPr>
          <a:xfrm>
            <a:off x="0" y="-3984"/>
            <a:ext cx="12192001" cy="6861984"/>
          </a:xfrm>
          <a:prstGeom prst="rect">
            <a:avLst/>
          </a:prstGeom>
        </p:spPr>
      </p:pic>
      <p:pic>
        <p:nvPicPr>
          <p:cNvPr id="5" name="Picture 4">
            <a:extLst>
              <a:ext uri="{FF2B5EF4-FFF2-40B4-BE49-F238E27FC236}">
                <a16:creationId xmlns:a16="http://schemas.microsoft.com/office/drawing/2014/main" id="{FFC6DECF-6620-457C-B917-CF91AF9980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0"/>
            <a:ext cx="12192000" cy="1419658"/>
          </a:xfrm>
          <a:prstGeom prst="rect">
            <a:avLst/>
          </a:prstGeom>
        </p:spPr>
      </p:pic>
      <p:pic>
        <p:nvPicPr>
          <p:cNvPr id="9" name="Picture 8">
            <a:extLst>
              <a:ext uri="{FF2B5EF4-FFF2-40B4-BE49-F238E27FC236}">
                <a16:creationId xmlns:a16="http://schemas.microsoft.com/office/drawing/2014/main" id="{C8675E39-264D-4C5B-93BF-1E0B3AD6FB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646258"/>
            <a:ext cx="12192000" cy="2211742"/>
          </a:xfrm>
          <a:prstGeom prst="rect">
            <a:avLst/>
          </a:prstGeom>
        </p:spPr>
      </p:pic>
      <p:sp>
        <p:nvSpPr>
          <p:cNvPr id="2" name="Title 1">
            <a:extLst>
              <a:ext uri="{FF2B5EF4-FFF2-40B4-BE49-F238E27FC236}">
                <a16:creationId xmlns:a16="http://schemas.microsoft.com/office/drawing/2014/main" id="{3507E51B-BF0E-4A53-8650-F1D3BDD0B45A}"/>
              </a:ext>
            </a:extLst>
          </p:cNvPr>
          <p:cNvSpPr>
            <a:spLocks noGrp="1"/>
          </p:cNvSpPr>
          <p:nvPr>
            <p:ph type="ctrTitle" hasCustomPrompt="1"/>
          </p:nvPr>
        </p:nvSpPr>
        <p:spPr>
          <a:xfrm>
            <a:off x="2045169" y="5159829"/>
            <a:ext cx="9640226" cy="738542"/>
          </a:xfrm>
        </p:spPr>
        <p:txBody>
          <a:bodyPr anchor="ctr" anchorCtr="0">
            <a:normAutofit/>
          </a:bodyPr>
          <a:lstStyle>
            <a:lvl1pPr algn="l">
              <a:defRPr sz="4000">
                <a:effectLst>
                  <a:outerShdw blurRad="38100" dist="38100" dir="2700000" algn="tl">
                    <a:srgbClr val="000000">
                      <a:alpha val="43137"/>
                    </a:srgbClr>
                  </a:outerShdw>
                </a:effectLst>
              </a:defRPr>
            </a:lvl1pPr>
          </a:lstStyle>
          <a:p>
            <a:r>
              <a:rPr lang="en-US" dirty="0"/>
              <a:t>Click to edit Master title style       </a:t>
            </a:r>
          </a:p>
        </p:txBody>
      </p:sp>
      <p:sp>
        <p:nvSpPr>
          <p:cNvPr id="3" name="Subtitle 2">
            <a:extLst>
              <a:ext uri="{FF2B5EF4-FFF2-40B4-BE49-F238E27FC236}">
                <a16:creationId xmlns:a16="http://schemas.microsoft.com/office/drawing/2014/main" id="{43874A23-BD96-4637-B590-5988F90A98DE}"/>
              </a:ext>
            </a:extLst>
          </p:cNvPr>
          <p:cNvSpPr>
            <a:spLocks noGrp="1"/>
          </p:cNvSpPr>
          <p:nvPr>
            <p:ph type="subTitle" idx="1"/>
          </p:nvPr>
        </p:nvSpPr>
        <p:spPr>
          <a:xfrm>
            <a:off x="2045169" y="5898371"/>
            <a:ext cx="9640226" cy="422743"/>
          </a:xfrm>
        </p:spPr>
        <p:txBody>
          <a:bodyPr/>
          <a:lstStyle>
            <a:lvl1pPr marL="0" indent="0" algn="l">
              <a:buNone/>
              <a:defRPr sz="2400">
                <a:solidFill>
                  <a:schemeClr val="bg1"/>
                </a:solidFill>
                <a:effectLst>
                  <a:outerShdw blurRad="38100" dist="38100" dir="2700000" algn="tl">
                    <a:srgbClr val="000000">
                      <a:alpha val="43137"/>
                    </a:srgbClr>
                  </a:outerShdw>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9" name="Picture 28">
            <a:extLst>
              <a:ext uri="{FF2B5EF4-FFF2-40B4-BE49-F238E27FC236}">
                <a16:creationId xmlns:a16="http://schemas.microsoft.com/office/drawing/2014/main" id="{FF060238-D5CB-4F35-82AC-3CE4D5DC62A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45168" y="483444"/>
            <a:ext cx="4084674" cy="737680"/>
          </a:xfrm>
          <a:prstGeom prst="rect">
            <a:avLst/>
          </a:prstGeom>
        </p:spPr>
      </p:pic>
      <p:pic>
        <p:nvPicPr>
          <p:cNvPr id="10" name="Picture 2">
            <a:extLst>
              <a:ext uri="{FF2B5EF4-FFF2-40B4-BE49-F238E27FC236}">
                <a16:creationId xmlns:a16="http://schemas.microsoft.com/office/drawing/2014/main" id="{396B6802-5EED-4331-906E-766A3AC8E607}"/>
              </a:ext>
            </a:extLst>
          </p:cNvPr>
          <p:cNvPicPr>
            <a:picLocks noChangeAspect="1" noChangeArrowheads="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9014882" y="627698"/>
            <a:ext cx="1730703" cy="452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81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D9E03-1DB9-4B8A-8D68-4A31FA73A485}"/>
              </a:ext>
            </a:extLst>
          </p:cNvPr>
          <p:cNvSpPr>
            <a:spLocks noGrp="1"/>
          </p:cNvSpPr>
          <p:nvPr>
            <p:ph type="title"/>
          </p:nvPr>
        </p:nvSpPr>
        <p:spPr>
          <a:xfrm>
            <a:off x="1593354" y="381928"/>
            <a:ext cx="8115911" cy="698739"/>
          </a:xfrm>
        </p:spPr>
        <p:txBody>
          <a:bodyPr tIns="91440" bIns="0"/>
          <a:lstStyle>
            <a:lvl1pPr>
              <a:defRPr>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1A46870C-B1B4-45D5-9DF8-B44D4E72E784}"/>
              </a:ext>
            </a:extLst>
          </p:cNvPr>
          <p:cNvSpPr>
            <a:spLocks noGrp="1"/>
          </p:cNvSpPr>
          <p:nvPr>
            <p:ph idx="1"/>
          </p:nvPr>
        </p:nvSpPr>
        <p:spPr>
          <a:xfrm>
            <a:off x="1301675" y="1401698"/>
            <a:ext cx="9359840" cy="4617009"/>
          </a:xfrm>
          <a:prstGeom prst="rect">
            <a:avLst/>
          </a:prstGeom>
        </p:spPr>
        <p:txBody>
          <a:bodyPr vert="horz" lIns="91440" tIns="45720" rIns="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2">
            <a:extLst>
              <a:ext uri="{FF2B5EF4-FFF2-40B4-BE49-F238E27FC236}">
                <a16:creationId xmlns:a16="http://schemas.microsoft.com/office/drawing/2014/main" id="{245EFD72-9152-4E01-B681-A9FAF53D0E50}"/>
              </a:ext>
            </a:extLst>
          </p:cNvPr>
          <p:cNvSpPr>
            <a:spLocks noGrp="1"/>
          </p:cNvSpPr>
          <p:nvPr>
            <p:ph type="dt" sz="half" idx="2"/>
          </p:nvPr>
        </p:nvSpPr>
        <p:spPr>
          <a:xfrm>
            <a:off x="562708" y="6364808"/>
            <a:ext cx="1549850" cy="335114"/>
          </a:xfrm>
          <a:prstGeom prst="rect">
            <a:avLst/>
          </a:prstGeom>
        </p:spPr>
        <p:txBody>
          <a:bodyPr/>
          <a:lstStyle>
            <a:lvl1pPr>
              <a:defRPr sz="1400">
                <a:solidFill>
                  <a:schemeClr val="bg1"/>
                </a:solidFill>
              </a:defRPr>
            </a:lvl1pPr>
          </a:lstStyle>
          <a:p>
            <a:r>
              <a:rPr lang="en-US" dirty="0"/>
              <a:t>1/23/2021</a:t>
            </a:r>
          </a:p>
        </p:txBody>
      </p:sp>
      <p:sp>
        <p:nvSpPr>
          <p:cNvPr id="9" name="Footer Placeholder 3">
            <a:extLst>
              <a:ext uri="{FF2B5EF4-FFF2-40B4-BE49-F238E27FC236}">
                <a16:creationId xmlns:a16="http://schemas.microsoft.com/office/drawing/2014/main" id="{3C4DE49A-A71F-4CE4-BF3A-D5FDC3C87015}"/>
              </a:ext>
            </a:extLst>
          </p:cNvPr>
          <p:cNvSpPr>
            <a:spLocks noGrp="1"/>
          </p:cNvSpPr>
          <p:nvPr>
            <p:ph type="ftr" sz="quarter" idx="3"/>
          </p:nvPr>
        </p:nvSpPr>
        <p:spPr>
          <a:xfrm>
            <a:off x="2112558" y="6364808"/>
            <a:ext cx="8701548" cy="335114"/>
          </a:xfrm>
          <a:prstGeom prst="rect">
            <a:avLst/>
          </a:prstGeom>
        </p:spPr>
        <p:txBody>
          <a:bodyPr/>
          <a:lstStyle>
            <a:lvl1pPr algn="ctr">
              <a:defRPr sz="1400">
                <a:solidFill>
                  <a:schemeClr val="bg1"/>
                </a:solidFill>
              </a:defRPr>
            </a:lvl1pPr>
          </a:lstStyle>
          <a:p>
            <a:r>
              <a:rPr lang="en-US" dirty="0"/>
              <a:t>One San Pedro EIR/EIS Scoping Meeting</a:t>
            </a:r>
          </a:p>
        </p:txBody>
      </p:sp>
      <p:sp>
        <p:nvSpPr>
          <p:cNvPr id="10" name="Slide Number Placeholder 4">
            <a:extLst>
              <a:ext uri="{FF2B5EF4-FFF2-40B4-BE49-F238E27FC236}">
                <a16:creationId xmlns:a16="http://schemas.microsoft.com/office/drawing/2014/main" id="{8588ECE4-284C-4B8A-B514-49844F2094AC}"/>
              </a:ext>
            </a:extLst>
          </p:cNvPr>
          <p:cNvSpPr>
            <a:spLocks noGrp="1"/>
          </p:cNvSpPr>
          <p:nvPr>
            <p:ph type="sldNum" sz="quarter" idx="4"/>
          </p:nvPr>
        </p:nvSpPr>
        <p:spPr>
          <a:xfrm>
            <a:off x="11029421" y="6364808"/>
            <a:ext cx="823453" cy="335114"/>
          </a:xfrm>
          <a:prstGeom prst="rect">
            <a:avLst/>
          </a:prstGeom>
        </p:spPr>
        <p:txBody>
          <a:bodyPr/>
          <a:lstStyle>
            <a:lvl1pPr algn="r">
              <a:defRPr sz="1400">
                <a:solidFill>
                  <a:schemeClr val="bg1"/>
                </a:solidFill>
              </a:defRPr>
            </a:lvl1pPr>
          </a:lstStyle>
          <a:p>
            <a:fld id="{C1858806-A1AF-4656-A8CB-7715E5E3E424}" type="slidenum">
              <a:rPr lang="en-US" smtClean="0"/>
              <a:pPr/>
              <a:t>‹#›</a:t>
            </a:fld>
            <a:endParaRPr lang="en-US" dirty="0"/>
          </a:p>
        </p:txBody>
      </p:sp>
    </p:spTree>
    <p:extLst>
      <p:ext uri="{BB962C8B-B14F-4D97-AF65-F5344CB8AC3E}">
        <p14:creationId xmlns:p14="http://schemas.microsoft.com/office/powerpoint/2010/main" val="327075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41EED96-AC9D-42E5-A155-9D972053D632}"/>
              </a:ext>
            </a:extLst>
          </p:cNvPr>
          <p:cNvSpPr>
            <a:spLocks noGrp="1"/>
          </p:cNvSpPr>
          <p:nvPr>
            <p:ph type="dt" sz="half" idx="10"/>
          </p:nvPr>
        </p:nvSpPr>
        <p:spPr/>
        <p:txBody>
          <a:bodyPr/>
          <a:lstStyle>
            <a:lvl1pPr>
              <a:defRPr/>
            </a:lvl1pPr>
          </a:lstStyle>
          <a:p>
            <a:r>
              <a:rPr lang="en-US" dirty="0"/>
              <a:t>1/23/2021</a:t>
            </a:r>
          </a:p>
        </p:txBody>
      </p:sp>
      <p:sp>
        <p:nvSpPr>
          <p:cNvPr id="4" name="Footer Placeholder 3">
            <a:extLst>
              <a:ext uri="{FF2B5EF4-FFF2-40B4-BE49-F238E27FC236}">
                <a16:creationId xmlns:a16="http://schemas.microsoft.com/office/drawing/2014/main" id="{066690FD-AB30-4C39-85E9-1941AAABC977}"/>
              </a:ext>
            </a:extLst>
          </p:cNvPr>
          <p:cNvSpPr>
            <a:spLocks noGrp="1"/>
          </p:cNvSpPr>
          <p:nvPr>
            <p:ph type="ftr" sz="quarter" idx="11"/>
          </p:nvPr>
        </p:nvSpPr>
        <p:spPr/>
        <p:txBody>
          <a:bodyPr/>
          <a:lstStyle>
            <a:lvl1pPr>
              <a:defRPr/>
            </a:lvl1pPr>
          </a:lstStyle>
          <a:p>
            <a:r>
              <a:rPr lang="en-US" dirty="0"/>
              <a:t>One San Pedro EIR/EIS Scoping Meeting</a:t>
            </a:r>
          </a:p>
        </p:txBody>
      </p:sp>
      <p:sp>
        <p:nvSpPr>
          <p:cNvPr id="5" name="Slide Number Placeholder 4">
            <a:extLst>
              <a:ext uri="{FF2B5EF4-FFF2-40B4-BE49-F238E27FC236}">
                <a16:creationId xmlns:a16="http://schemas.microsoft.com/office/drawing/2014/main" id="{1F457308-16C4-495B-ADD2-2A802D109A4D}"/>
              </a:ext>
            </a:extLst>
          </p:cNvPr>
          <p:cNvSpPr>
            <a:spLocks noGrp="1"/>
          </p:cNvSpPr>
          <p:nvPr>
            <p:ph type="sldNum" sz="quarter" idx="12"/>
          </p:nvPr>
        </p:nvSpPr>
        <p:spPr/>
        <p:txBody>
          <a:bodyPr/>
          <a:lstStyle/>
          <a:p>
            <a:fld id="{C1858806-A1AF-4656-A8CB-7715E5E3E424}" type="slidenum">
              <a:rPr lang="en-US" smtClean="0"/>
              <a:pPr/>
              <a:t>‹#›</a:t>
            </a:fld>
            <a:endParaRPr lang="en-US" dirty="0"/>
          </a:p>
        </p:txBody>
      </p:sp>
      <p:sp>
        <p:nvSpPr>
          <p:cNvPr id="6" name="Title 1">
            <a:extLst>
              <a:ext uri="{FF2B5EF4-FFF2-40B4-BE49-F238E27FC236}">
                <a16:creationId xmlns:a16="http://schemas.microsoft.com/office/drawing/2014/main" id="{C006FED9-26E9-4A62-A467-DD1A01B0ECE5}"/>
              </a:ext>
            </a:extLst>
          </p:cNvPr>
          <p:cNvSpPr>
            <a:spLocks noGrp="1"/>
          </p:cNvSpPr>
          <p:nvPr>
            <p:ph type="title"/>
          </p:nvPr>
        </p:nvSpPr>
        <p:spPr>
          <a:xfrm>
            <a:off x="1593354" y="381928"/>
            <a:ext cx="9739955" cy="698739"/>
          </a:xfrm>
        </p:spPr>
        <p:txBody>
          <a:bodyPr tIns="91440" bIns="0"/>
          <a:lstStyle>
            <a:lvl1pPr>
              <a:defRPr>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defRPr>
            </a:lvl1pPr>
          </a:lstStyle>
          <a:p>
            <a:r>
              <a:rPr lang="en-US" dirty="0"/>
              <a:t>Click to edit Master title style</a:t>
            </a:r>
          </a:p>
        </p:txBody>
      </p:sp>
    </p:spTree>
    <p:extLst>
      <p:ext uri="{BB962C8B-B14F-4D97-AF65-F5344CB8AC3E}">
        <p14:creationId xmlns:p14="http://schemas.microsoft.com/office/powerpoint/2010/main" val="3339942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F52D40D-F04C-4773-8915-67CBB03664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8429" y="-5895"/>
            <a:ext cx="8983571" cy="6869790"/>
          </a:xfrm>
          <a:prstGeom prst="rect">
            <a:avLst/>
          </a:prstGeom>
        </p:spPr>
      </p:pic>
      <p:sp>
        <p:nvSpPr>
          <p:cNvPr id="17" name="Rectangle 20">
            <a:extLst>
              <a:ext uri="{FF2B5EF4-FFF2-40B4-BE49-F238E27FC236}">
                <a16:creationId xmlns:a16="http://schemas.microsoft.com/office/drawing/2014/main" id="{B8ECE3B2-6577-40D4-BF36-961018419257}"/>
              </a:ext>
            </a:extLst>
          </p:cNvPr>
          <p:cNvSpPr/>
          <p:nvPr userDrawn="1"/>
        </p:nvSpPr>
        <p:spPr>
          <a:xfrm>
            <a:off x="0" y="-41016"/>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18" name="Picture 17">
            <a:extLst>
              <a:ext uri="{FF2B5EF4-FFF2-40B4-BE49-F238E27FC236}">
                <a16:creationId xmlns:a16="http://schemas.microsoft.com/office/drawing/2014/main" id="{53A70D2B-F9D0-4801-B2DE-EAA49B52990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8277"/>
          <a:stretch/>
        </p:blipFill>
        <p:spPr>
          <a:xfrm>
            <a:off x="0" y="136552"/>
            <a:ext cx="8744403" cy="1194816"/>
          </a:xfrm>
          <a:prstGeom prst="rect">
            <a:avLst/>
          </a:prstGeom>
        </p:spPr>
      </p:pic>
      <p:pic>
        <p:nvPicPr>
          <p:cNvPr id="14" name="Picture 13">
            <a:extLst>
              <a:ext uri="{FF2B5EF4-FFF2-40B4-BE49-F238E27FC236}">
                <a16:creationId xmlns:a16="http://schemas.microsoft.com/office/drawing/2014/main" id="{791AE18F-700E-42F9-A458-A8142788CB4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961" y="6157926"/>
            <a:ext cx="12191996" cy="701039"/>
          </a:xfrm>
          <a:prstGeom prst="rect">
            <a:avLst/>
          </a:prstGeom>
        </p:spPr>
      </p:pic>
      <p:sp>
        <p:nvSpPr>
          <p:cNvPr id="4" name="Date Placeholder 2">
            <a:extLst>
              <a:ext uri="{FF2B5EF4-FFF2-40B4-BE49-F238E27FC236}">
                <a16:creationId xmlns:a16="http://schemas.microsoft.com/office/drawing/2014/main" id="{2DB00FB2-36C5-46BD-BC7B-E1DE3E0EA09E}"/>
              </a:ext>
            </a:extLst>
          </p:cNvPr>
          <p:cNvSpPr>
            <a:spLocks noGrp="1"/>
          </p:cNvSpPr>
          <p:nvPr>
            <p:ph type="dt" sz="half" idx="10"/>
          </p:nvPr>
        </p:nvSpPr>
        <p:spPr>
          <a:xfrm>
            <a:off x="644974" y="6386361"/>
            <a:ext cx="1172763" cy="335114"/>
          </a:xfrm>
          <a:prstGeom prst="rect">
            <a:avLst/>
          </a:prstGeom>
        </p:spPr>
        <p:txBody>
          <a:bodyPr/>
          <a:lstStyle>
            <a:lvl1pPr>
              <a:defRPr sz="1400">
                <a:solidFill>
                  <a:schemeClr val="bg1"/>
                </a:solidFill>
              </a:defRPr>
            </a:lvl1pPr>
          </a:lstStyle>
          <a:p>
            <a:r>
              <a:rPr lang="en-US" dirty="0"/>
              <a:t>1/23/2021</a:t>
            </a:r>
          </a:p>
        </p:txBody>
      </p:sp>
      <p:sp>
        <p:nvSpPr>
          <p:cNvPr id="5" name="Footer Placeholder 3">
            <a:extLst>
              <a:ext uri="{FF2B5EF4-FFF2-40B4-BE49-F238E27FC236}">
                <a16:creationId xmlns:a16="http://schemas.microsoft.com/office/drawing/2014/main" id="{C63306E7-A4C5-4996-A8DD-8C2F2B135AF6}"/>
              </a:ext>
            </a:extLst>
          </p:cNvPr>
          <p:cNvSpPr>
            <a:spLocks noGrp="1"/>
          </p:cNvSpPr>
          <p:nvPr>
            <p:ph type="ftr" sz="quarter" idx="11"/>
          </p:nvPr>
        </p:nvSpPr>
        <p:spPr>
          <a:xfrm>
            <a:off x="2192595" y="6386361"/>
            <a:ext cx="8701548" cy="335114"/>
          </a:xfrm>
          <a:prstGeom prst="rect">
            <a:avLst/>
          </a:prstGeom>
        </p:spPr>
        <p:txBody>
          <a:bodyPr/>
          <a:lstStyle>
            <a:lvl1pPr algn="ctr">
              <a:defRPr sz="1400">
                <a:solidFill>
                  <a:schemeClr val="bg1"/>
                </a:solidFill>
              </a:defRPr>
            </a:lvl1pPr>
          </a:lstStyle>
          <a:p>
            <a:r>
              <a:rPr lang="en-US" dirty="0"/>
              <a:t>One San Pedro EIR/EIS Scoping Meeting</a:t>
            </a:r>
          </a:p>
        </p:txBody>
      </p:sp>
      <p:sp>
        <p:nvSpPr>
          <p:cNvPr id="6" name="Slide Number Placeholder 4">
            <a:extLst>
              <a:ext uri="{FF2B5EF4-FFF2-40B4-BE49-F238E27FC236}">
                <a16:creationId xmlns:a16="http://schemas.microsoft.com/office/drawing/2014/main" id="{243E4513-2268-4235-AA0C-58BB71DFF8A5}"/>
              </a:ext>
            </a:extLst>
          </p:cNvPr>
          <p:cNvSpPr>
            <a:spLocks noGrp="1"/>
          </p:cNvSpPr>
          <p:nvPr>
            <p:ph type="sldNum" sz="quarter" idx="12"/>
          </p:nvPr>
        </p:nvSpPr>
        <p:spPr>
          <a:xfrm>
            <a:off x="11041627" y="6386361"/>
            <a:ext cx="921775" cy="335114"/>
          </a:xfrm>
          <a:prstGeom prst="rect">
            <a:avLst/>
          </a:prstGeom>
        </p:spPr>
        <p:txBody>
          <a:bodyPr/>
          <a:lstStyle>
            <a:lvl1pPr algn="r">
              <a:defRPr sz="1400">
                <a:solidFill>
                  <a:schemeClr val="bg1"/>
                </a:solidFill>
              </a:defRPr>
            </a:lvl1pPr>
          </a:lstStyle>
          <a:p>
            <a:fld id="{C1858806-A1AF-4656-A8CB-7715E5E3E424}" type="slidenum">
              <a:rPr lang="en-US" smtClean="0"/>
              <a:pPr/>
              <a:t>‹#›</a:t>
            </a:fld>
            <a:endParaRPr lang="en-US" dirty="0"/>
          </a:p>
        </p:txBody>
      </p:sp>
      <p:sp>
        <p:nvSpPr>
          <p:cNvPr id="16" name="Title Placeholder 1">
            <a:extLst>
              <a:ext uri="{FF2B5EF4-FFF2-40B4-BE49-F238E27FC236}">
                <a16:creationId xmlns:a16="http://schemas.microsoft.com/office/drawing/2014/main" id="{7D0F22A3-7B6A-4CF7-A338-A74E0EFD3E54}"/>
              </a:ext>
            </a:extLst>
          </p:cNvPr>
          <p:cNvSpPr txBox="1">
            <a:spLocks/>
          </p:cNvSpPr>
          <p:nvPr userDrawn="1"/>
        </p:nvSpPr>
        <p:spPr>
          <a:xfrm>
            <a:off x="1475702" y="430875"/>
            <a:ext cx="9656560" cy="598449"/>
          </a:xfrm>
          <a:prstGeom prst="rect">
            <a:avLst/>
          </a:prstGeom>
        </p:spPr>
        <p:txBody>
          <a:bodyPr vert="horz" lIns="91440" tIns="182880" rIns="91440" bIns="91440" rtlCol="0" anchor="ctr" anchorCtr="0">
            <a:noAutofit/>
          </a:bodyPr>
          <a:lstStyle>
            <a:lvl1pPr algn="l" defTabSz="914400" rtl="0" eaLnBrk="1" latinLnBrk="0" hangingPunct="1">
              <a:lnSpc>
                <a:spcPct val="90000"/>
              </a:lnSpc>
              <a:spcBef>
                <a:spcPct val="0"/>
              </a:spcBef>
              <a:buNone/>
              <a:defRPr sz="4000" b="1" kern="1200">
                <a:solidFill>
                  <a:schemeClr val="bg1"/>
                </a:solidFill>
                <a:latin typeface="DIN 2014 Bold" panose="020B0704020202020204" pitchFamily="34" charset="0"/>
                <a:ea typeface="DIN 2014 Bold" panose="020B0704020202020204" pitchFamily="34" charset="0"/>
                <a:cs typeface="+mj-cs"/>
              </a:defRPr>
            </a:lvl1pPr>
          </a:lstStyle>
          <a:p>
            <a:r>
              <a:rPr lang="en-US" sz="3200" dirty="0">
                <a:effectLst>
                  <a:outerShdw blurRad="38100" dist="38100" dir="2700000" algn="tl">
                    <a:srgbClr val="000000">
                      <a:alpha val="43137"/>
                    </a:srgbClr>
                  </a:outerShdw>
                </a:effectLst>
              </a:rPr>
              <a:t>Click to edit Master title style</a:t>
            </a:r>
          </a:p>
        </p:txBody>
      </p:sp>
      <p:sp>
        <p:nvSpPr>
          <p:cNvPr id="20" name="Text Placeholder 2">
            <a:extLst>
              <a:ext uri="{FF2B5EF4-FFF2-40B4-BE49-F238E27FC236}">
                <a16:creationId xmlns:a16="http://schemas.microsoft.com/office/drawing/2014/main" id="{5BDDD435-2687-4038-8BF2-E9397CA529BF}"/>
              </a:ext>
            </a:extLst>
          </p:cNvPr>
          <p:cNvSpPr>
            <a:spLocks noGrp="1"/>
          </p:cNvSpPr>
          <p:nvPr>
            <p:ph idx="1"/>
          </p:nvPr>
        </p:nvSpPr>
        <p:spPr>
          <a:xfrm>
            <a:off x="322489" y="1473815"/>
            <a:ext cx="5981493" cy="4617009"/>
          </a:xfrm>
          <a:prstGeom prst="rect">
            <a:avLst/>
          </a:prstGeom>
        </p:spPr>
        <p:txBody>
          <a:bodyPr vert="horz" lIns="91440" tIns="45720" rIns="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2">
            <a:extLst>
              <a:ext uri="{FF2B5EF4-FFF2-40B4-BE49-F238E27FC236}">
                <a16:creationId xmlns:a16="http://schemas.microsoft.com/office/drawing/2014/main" id="{91EC13BA-E454-4A4D-802A-A319ACD828A4}"/>
              </a:ext>
            </a:extLst>
          </p:cNvPr>
          <p:cNvPicPr>
            <a:picLocks noChangeAspect="1" noChangeArrowheads="1"/>
          </p:cNvPicPr>
          <p:nvPr userDrawn="1"/>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6978174" y="619518"/>
            <a:ext cx="984315" cy="2576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text, clipart, vector graphics&#10;&#10;Description automatically generated">
            <a:extLst>
              <a:ext uri="{FF2B5EF4-FFF2-40B4-BE49-F238E27FC236}">
                <a16:creationId xmlns:a16="http://schemas.microsoft.com/office/drawing/2014/main" id="{2EE97E2C-5DC0-45E8-80BD-594AEE95478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87481"/>
            <a:ext cx="1438612" cy="524571"/>
          </a:xfrm>
          <a:prstGeom prst="rect">
            <a:avLst/>
          </a:prstGeom>
        </p:spPr>
      </p:pic>
    </p:spTree>
    <p:extLst>
      <p:ext uri="{BB962C8B-B14F-4D97-AF65-F5344CB8AC3E}">
        <p14:creationId xmlns:p14="http://schemas.microsoft.com/office/powerpoint/2010/main" val="104139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1BF0C6A-BFA4-4D88-818E-53519AF93B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3844" y="0"/>
            <a:ext cx="8968156" cy="6858000"/>
          </a:xfrm>
          <a:prstGeom prst="rect">
            <a:avLst/>
          </a:prstGeom>
          <a:blipFill>
            <a:blip r:embed="rId2"/>
            <a:stretch>
              <a:fillRect/>
            </a:stretch>
          </a:blipFill>
        </p:spPr>
      </p:pic>
      <p:sp>
        <p:nvSpPr>
          <p:cNvPr id="15" name="Rectangle 20">
            <a:extLst>
              <a:ext uri="{FF2B5EF4-FFF2-40B4-BE49-F238E27FC236}">
                <a16:creationId xmlns:a16="http://schemas.microsoft.com/office/drawing/2014/main" id="{5653D57A-6FBB-4F7D-9F7B-07EFBAFEBCF7}"/>
              </a:ext>
            </a:extLst>
          </p:cNvPr>
          <p:cNvSpPr/>
          <p:nvPr userDrawn="1"/>
        </p:nvSpPr>
        <p:spPr>
          <a:xfrm>
            <a:off x="0" y="0"/>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6" name="Picture 5">
            <a:extLst>
              <a:ext uri="{FF2B5EF4-FFF2-40B4-BE49-F238E27FC236}">
                <a16:creationId xmlns:a16="http://schemas.microsoft.com/office/drawing/2014/main" id="{87211AF9-468B-4E14-A53D-BE26F21F49B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2" name="Title 1">
            <a:extLst>
              <a:ext uri="{FF2B5EF4-FFF2-40B4-BE49-F238E27FC236}">
                <a16:creationId xmlns:a16="http://schemas.microsoft.com/office/drawing/2014/main" id="{1E71949B-07C0-4124-910C-F377629A6F70}"/>
              </a:ext>
            </a:extLst>
          </p:cNvPr>
          <p:cNvSpPr>
            <a:spLocks noGrp="1"/>
          </p:cNvSpPr>
          <p:nvPr>
            <p:ph type="title"/>
          </p:nvPr>
        </p:nvSpPr>
        <p:spPr>
          <a:xfrm>
            <a:off x="491615" y="630199"/>
            <a:ext cx="5948516" cy="2501335"/>
          </a:xfrm>
        </p:spPr>
        <p:txBody>
          <a:bodyPr anchor="ctr" anchorCtr="0"/>
          <a:lstStyle>
            <a:lvl1pPr>
              <a:defRPr lang="en-US" dirty="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82EDE49-0D42-4983-BEBD-D699AB7B7A51}"/>
              </a:ext>
            </a:extLst>
          </p:cNvPr>
          <p:cNvSpPr>
            <a:spLocks noGrp="1"/>
          </p:cNvSpPr>
          <p:nvPr>
            <p:ph type="body" idx="1"/>
          </p:nvPr>
        </p:nvSpPr>
        <p:spPr>
          <a:xfrm>
            <a:off x="491615" y="3761729"/>
            <a:ext cx="5948516" cy="565354"/>
          </a:xfrm>
        </p:spPr>
        <p:txBody>
          <a:bodyPr/>
          <a:lstStyle>
            <a:lvl1pPr marL="0" indent="0">
              <a:buNone/>
              <a:defRPr sz="2400">
                <a:solidFill>
                  <a:srgbClr val="59595B"/>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9" name="Graphic 8">
            <a:extLst>
              <a:ext uri="{FF2B5EF4-FFF2-40B4-BE49-F238E27FC236}">
                <a16:creationId xmlns:a16="http://schemas.microsoft.com/office/drawing/2014/main" id="{91EC320B-D4D1-4F2C-BFD7-5AEF284D622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564" y="4812883"/>
            <a:ext cx="1331965" cy="1424280"/>
          </a:xfrm>
          <a:prstGeom prst="rect">
            <a:avLst/>
          </a:prstGeom>
          <a:effectLst/>
        </p:spPr>
      </p:pic>
    </p:spTree>
    <p:extLst>
      <p:ext uri="{BB962C8B-B14F-4D97-AF65-F5344CB8AC3E}">
        <p14:creationId xmlns:p14="http://schemas.microsoft.com/office/powerpoint/2010/main" val="21560100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B8E4-8079-4A64-81C4-747C81EDA641}"/>
              </a:ext>
            </a:extLst>
          </p:cNvPr>
          <p:cNvSpPr>
            <a:spLocks noGrp="1"/>
          </p:cNvSpPr>
          <p:nvPr>
            <p:ph type="title"/>
          </p:nvPr>
        </p:nvSpPr>
        <p:spPr>
          <a:xfrm>
            <a:off x="1526876" y="370936"/>
            <a:ext cx="7924695" cy="69418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F0B599E-6C2E-4385-883D-445D5126BE3F}"/>
              </a:ext>
            </a:extLst>
          </p:cNvPr>
          <p:cNvSpPr>
            <a:spLocks noGrp="1"/>
          </p:cNvSpPr>
          <p:nvPr>
            <p:ph sz="half" idx="1"/>
          </p:nvPr>
        </p:nvSpPr>
        <p:spPr>
          <a:xfrm>
            <a:off x="693401" y="1720645"/>
            <a:ext cx="4813096" cy="423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C7C86FD-774F-4948-B38B-AC70D4B9C8EE}"/>
              </a:ext>
            </a:extLst>
          </p:cNvPr>
          <p:cNvSpPr>
            <a:spLocks noGrp="1"/>
          </p:cNvSpPr>
          <p:nvPr>
            <p:ph sz="half" idx="2"/>
          </p:nvPr>
        </p:nvSpPr>
        <p:spPr>
          <a:xfrm>
            <a:off x="6096000" y="1723892"/>
            <a:ext cx="5278734" cy="423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2">
            <a:extLst>
              <a:ext uri="{FF2B5EF4-FFF2-40B4-BE49-F238E27FC236}">
                <a16:creationId xmlns:a16="http://schemas.microsoft.com/office/drawing/2014/main" id="{D85FA38A-4501-4DFC-B7CD-CE69FECE64A9}"/>
              </a:ext>
            </a:extLst>
          </p:cNvPr>
          <p:cNvSpPr>
            <a:spLocks noGrp="1"/>
          </p:cNvSpPr>
          <p:nvPr>
            <p:ph type="dt" sz="half" idx="10"/>
          </p:nvPr>
        </p:nvSpPr>
        <p:spPr>
          <a:xfrm>
            <a:off x="562708" y="6364808"/>
            <a:ext cx="1364694" cy="335114"/>
          </a:xfrm>
          <a:prstGeom prst="rect">
            <a:avLst/>
          </a:prstGeom>
        </p:spPr>
        <p:txBody>
          <a:bodyPr/>
          <a:lstStyle>
            <a:lvl1pPr>
              <a:defRPr sz="1400">
                <a:solidFill>
                  <a:schemeClr val="bg1"/>
                </a:solidFill>
              </a:defRPr>
            </a:lvl1pPr>
          </a:lstStyle>
          <a:p>
            <a:r>
              <a:rPr lang="en-US" dirty="0"/>
              <a:t>1/23/2021</a:t>
            </a:r>
          </a:p>
        </p:txBody>
      </p:sp>
      <p:sp>
        <p:nvSpPr>
          <p:cNvPr id="12" name="Footer Placeholder 3">
            <a:extLst>
              <a:ext uri="{FF2B5EF4-FFF2-40B4-BE49-F238E27FC236}">
                <a16:creationId xmlns:a16="http://schemas.microsoft.com/office/drawing/2014/main" id="{9E06FFFE-1DA7-480C-BB19-D71E9895A754}"/>
              </a:ext>
            </a:extLst>
          </p:cNvPr>
          <p:cNvSpPr>
            <a:spLocks noGrp="1"/>
          </p:cNvSpPr>
          <p:nvPr>
            <p:ph type="ftr" sz="quarter" idx="3"/>
          </p:nvPr>
        </p:nvSpPr>
        <p:spPr>
          <a:xfrm>
            <a:off x="2112558" y="6364808"/>
            <a:ext cx="8701548" cy="335114"/>
          </a:xfrm>
          <a:prstGeom prst="rect">
            <a:avLst/>
          </a:prstGeom>
        </p:spPr>
        <p:txBody>
          <a:bodyPr/>
          <a:lstStyle>
            <a:lvl1pPr algn="ctr">
              <a:defRPr sz="1400">
                <a:solidFill>
                  <a:schemeClr val="bg1"/>
                </a:solidFill>
              </a:defRPr>
            </a:lvl1pPr>
          </a:lstStyle>
          <a:p>
            <a:r>
              <a:rPr lang="en-US" dirty="0"/>
              <a:t>One San Pedro EIR/EIS Scoping Meeting</a:t>
            </a:r>
          </a:p>
        </p:txBody>
      </p:sp>
      <p:sp>
        <p:nvSpPr>
          <p:cNvPr id="13" name="Slide Number Placeholder 4">
            <a:extLst>
              <a:ext uri="{FF2B5EF4-FFF2-40B4-BE49-F238E27FC236}">
                <a16:creationId xmlns:a16="http://schemas.microsoft.com/office/drawing/2014/main" id="{F7A90EF7-04C6-4687-A287-F04E9D410B2D}"/>
              </a:ext>
            </a:extLst>
          </p:cNvPr>
          <p:cNvSpPr>
            <a:spLocks noGrp="1"/>
          </p:cNvSpPr>
          <p:nvPr>
            <p:ph type="sldNum" sz="quarter" idx="4"/>
          </p:nvPr>
        </p:nvSpPr>
        <p:spPr>
          <a:xfrm>
            <a:off x="11029421" y="6364808"/>
            <a:ext cx="823453" cy="335114"/>
          </a:xfrm>
          <a:prstGeom prst="rect">
            <a:avLst/>
          </a:prstGeom>
        </p:spPr>
        <p:txBody>
          <a:bodyPr/>
          <a:lstStyle>
            <a:lvl1pPr algn="r">
              <a:defRPr sz="1400">
                <a:solidFill>
                  <a:schemeClr val="bg1"/>
                </a:solidFill>
              </a:defRPr>
            </a:lvl1pPr>
          </a:lstStyle>
          <a:p>
            <a:fld id="{C1858806-A1AF-4656-A8CB-7715E5E3E424}" type="slidenum">
              <a:rPr lang="en-US" smtClean="0"/>
              <a:pPr/>
              <a:t>‹#›</a:t>
            </a:fld>
            <a:endParaRPr lang="en-US" dirty="0"/>
          </a:p>
        </p:txBody>
      </p:sp>
    </p:spTree>
    <p:extLst>
      <p:ext uri="{BB962C8B-B14F-4D97-AF65-F5344CB8AC3E}">
        <p14:creationId xmlns:p14="http://schemas.microsoft.com/office/powerpoint/2010/main" val="111916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4EE1FCA-04F1-4D34-A59F-F582EA7E1120}"/>
              </a:ext>
            </a:extLst>
          </p:cNvPr>
          <p:cNvSpPr>
            <a:spLocks noGrp="1"/>
          </p:cNvSpPr>
          <p:nvPr>
            <p:ph type="dt" sz="half" idx="10"/>
          </p:nvPr>
        </p:nvSpPr>
        <p:spPr/>
        <p:txBody>
          <a:bodyPr/>
          <a:lstStyle/>
          <a:p>
            <a:fld id="{04765447-74A5-480B-9E3E-B4051409D546}" type="datetime1">
              <a:rPr lang="en-US" smtClean="0"/>
              <a:t>7/6/2023</a:t>
            </a:fld>
            <a:endParaRPr lang="en-US" dirty="0"/>
          </a:p>
        </p:txBody>
      </p:sp>
      <p:sp>
        <p:nvSpPr>
          <p:cNvPr id="4" name="Footer Placeholder 3">
            <a:extLst>
              <a:ext uri="{FF2B5EF4-FFF2-40B4-BE49-F238E27FC236}">
                <a16:creationId xmlns:a16="http://schemas.microsoft.com/office/drawing/2014/main" id="{52D2359C-D4B8-428A-BEA8-52FA365F914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C5D749B4-2EEA-4315-82A7-9A8FF8A81E7C}"/>
              </a:ext>
            </a:extLst>
          </p:cNvPr>
          <p:cNvSpPr>
            <a:spLocks noGrp="1"/>
          </p:cNvSpPr>
          <p:nvPr>
            <p:ph type="sldNum" sz="quarter" idx="12"/>
          </p:nvPr>
        </p:nvSpPr>
        <p:spPr/>
        <p:txBody>
          <a:bodyPr/>
          <a:lstStyle/>
          <a:p>
            <a:fld id="{C1858806-A1AF-4656-A8CB-7715E5E3E424}" type="slidenum">
              <a:rPr lang="en-US" smtClean="0"/>
              <a:pPr/>
              <a:t>‹#›</a:t>
            </a:fld>
            <a:endParaRPr lang="en-US" dirty="0"/>
          </a:p>
        </p:txBody>
      </p:sp>
    </p:spTree>
    <p:extLst>
      <p:ext uri="{BB962C8B-B14F-4D97-AF65-F5344CB8AC3E}">
        <p14:creationId xmlns:p14="http://schemas.microsoft.com/office/powerpoint/2010/main" val="1827253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4D2D36-309A-4678-A3B8-E6B1717B99A4}"/>
              </a:ext>
            </a:extLst>
          </p:cNvPr>
          <p:cNvSpPr/>
          <p:nvPr userDrawn="1"/>
        </p:nvSpPr>
        <p:spPr>
          <a:xfrm>
            <a:off x="-3964" y="-13711"/>
            <a:ext cx="7329921" cy="6868141"/>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FB28682E-5A59-4545-A95D-A32BDAD5D25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0151"/>
          <a:stretch/>
        </p:blipFill>
        <p:spPr>
          <a:xfrm>
            <a:off x="0" y="-338595"/>
            <a:ext cx="7357353" cy="1809345"/>
          </a:xfrm>
          <a:prstGeom prst="rect">
            <a:avLst/>
          </a:prstGeom>
        </p:spPr>
      </p:pic>
      <p:pic>
        <p:nvPicPr>
          <p:cNvPr id="13" name="Picture 12">
            <a:extLst>
              <a:ext uri="{FF2B5EF4-FFF2-40B4-BE49-F238E27FC236}">
                <a16:creationId xmlns:a16="http://schemas.microsoft.com/office/drawing/2014/main" id="{378E1DBA-7BC3-433A-9EAD-264247AACF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61" y="6157926"/>
            <a:ext cx="12191996" cy="701039"/>
          </a:xfrm>
          <a:prstGeom prst="rect">
            <a:avLst/>
          </a:prstGeom>
        </p:spPr>
      </p:pic>
      <p:sp>
        <p:nvSpPr>
          <p:cNvPr id="2" name="Title 1">
            <a:extLst>
              <a:ext uri="{FF2B5EF4-FFF2-40B4-BE49-F238E27FC236}">
                <a16:creationId xmlns:a16="http://schemas.microsoft.com/office/drawing/2014/main" id="{01BD9E03-1DB9-4B8A-8D68-4A31FA73A485}"/>
              </a:ext>
            </a:extLst>
          </p:cNvPr>
          <p:cNvSpPr>
            <a:spLocks noGrp="1"/>
          </p:cNvSpPr>
          <p:nvPr>
            <p:ph type="title"/>
          </p:nvPr>
        </p:nvSpPr>
        <p:spPr>
          <a:xfrm>
            <a:off x="1582997" y="420305"/>
            <a:ext cx="4513004" cy="722727"/>
          </a:xfrm>
        </p:spPr>
        <p:txBody>
          <a:bodyPr tIns="91440" bIns="0">
            <a:noAutofit/>
          </a:bodyPr>
          <a:lstStyle>
            <a:lvl1pPr>
              <a:defRPr sz="3200">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defRPr>
            </a:lvl1p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2DB00FB2-36C5-46BD-BC7B-E1DE3E0EA09E}"/>
              </a:ext>
            </a:extLst>
          </p:cNvPr>
          <p:cNvSpPr>
            <a:spLocks noGrp="1"/>
          </p:cNvSpPr>
          <p:nvPr>
            <p:ph type="dt" sz="half" idx="10"/>
          </p:nvPr>
        </p:nvSpPr>
        <p:spPr>
          <a:xfrm>
            <a:off x="631161" y="6388870"/>
            <a:ext cx="1366574" cy="335114"/>
          </a:xfrm>
          <a:prstGeom prst="rect">
            <a:avLst/>
          </a:prstGeom>
        </p:spPr>
        <p:txBody>
          <a:bodyPr/>
          <a:lstStyle>
            <a:lvl1pPr>
              <a:defRPr sz="1400">
                <a:solidFill>
                  <a:schemeClr val="bg1"/>
                </a:solidFill>
              </a:defRPr>
            </a:lvl1pPr>
          </a:lstStyle>
          <a:p>
            <a:r>
              <a:rPr lang="en-US" dirty="0"/>
              <a:t>1/23/2021</a:t>
            </a:r>
          </a:p>
        </p:txBody>
      </p:sp>
      <p:sp>
        <p:nvSpPr>
          <p:cNvPr id="5" name="Footer Placeholder 3">
            <a:extLst>
              <a:ext uri="{FF2B5EF4-FFF2-40B4-BE49-F238E27FC236}">
                <a16:creationId xmlns:a16="http://schemas.microsoft.com/office/drawing/2014/main" id="{C63306E7-A4C5-4996-A8DD-8C2F2B135AF6}"/>
              </a:ext>
            </a:extLst>
          </p:cNvPr>
          <p:cNvSpPr>
            <a:spLocks noGrp="1"/>
          </p:cNvSpPr>
          <p:nvPr>
            <p:ph type="ftr" sz="quarter" idx="11"/>
          </p:nvPr>
        </p:nvSpPr>
        <p:spPr>
          <a:xfrm>
            <a:off x="2192595" y="6388870"/>
            <a:ext cx="4563805" cy="335114"/>
          </a:xfrm>
          <a:prstGeom prst="rect">
            <a:avLst/>
          </a:prstGeom>
        </p:spPr>
        <p:txBody>
          <a:bodyPr anchor="ctr" anchorCtr="0"/>
          <a:lstStyle>
            <a:lvl1pPr algn="ctr">
              <a:defRPr sz="1100">
                <a:solidFill>
                  <a:schemeClr val="bg1"/>
                </a:solidFill>
              </a:defRPr>
            </a:lvl1pPr>
          </a:lstStyle>
          <a:p>
            <a:r>
              <a:rPr lang="en-US" dirty="0"/>
              <a:t>One San Pedro Specific Plan EIR/EIS Scoping Meeting</a:t>
            </a:r>
          </a:p>
        </p:txBody>
      </p:sp>
      <p:sp>
        <p:nvSpPr>
          <p:cNvPr id="11" name="Rectangle 10">
            <a:extLst>
              <a:ext uri="{FF2B5EF4-FFF2-40B4-BE49-F238E27FC236}">
                <a16:creationId xmlns:a16="http://schemas.microsoft.com/office/drawing/2014/main" id="{80DBED07-7D7F-4E63-A583-912127C24146}"/>
              </a:ext>
            </a:extLst>
          </p:cNvPr>
          <p:cNvSpPr/>
          <p:nvPr userDrawn="1"/>
        </p:nvSpPr>
        <p:spPr>
          <a:xfrm>
            <a:off x="6946253" y="-99508"/>
            <a:ext cx="5328222" cy="7057016"/>
          </a:xfrm>
          <a:prstGeom prst="rect">
            <a:avLst/>
          </a:prstGeom>
          <a:solidFill>
            <a:schemeClr val="bg1"/>
          </a:solidFill>
          <a:ln>
            <a:noFill/>
          </a:ln>
          <a:effectLst>
            <a:glow rad="76200">
              <a:schemeClr val="tx1">
                <a:alpha val="4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4">
            <a:extLst>
              <a:ext uri="{FF2B5EF4-FFF2-40B4-BE49-F238E27FC236}">
                <a16:creationId xmlns:a16="http://schemas.microsoft.com/office/drawing/2014/main" id="{243E4513-2268-4235-AA0C-58BB71DFF8A5}"/>
              </a:ext>
            </a:extLst>
          </p:cNvPr>
          <p:cNvSpPr>
            <a:spLocks noGrp="1"/>
          </p:cNvSpPr>
          <p:nvPr>
            <p:ph type="sldNum" sz="quarter" idx="12"/>
          </p:nvPr>
        </p:nvSpPr>
        <p:spPr>
          <a:xfrm>
            <a:off x="11041627" y="6398394"/>
            <a:ext cx="921775" cy="335114"/>
          </a:xfrm>
          <a:prstGeom prst="rect">
            <a:avLst/>
          </a:prstGeom>
        </p:spPr>
        <p:txBody>
          <a:bodyPr/>
          <a:lstStyle>
            <a:lvl1pPr algn="r">
              <a:defRPr sz="1400">
                <a:solidFill>
                  <a:schemeClr val="accent1"/>
                </a:solidFill>
              </a:defRPr>
            </a:lvl1pPr>
          </a:lstStyle>
          <a:p>
            <a:fld id="{C1858806-A1AF-4656-A8CB-7715E5E3E424}" type="slidenum">
              <a:rPr lang="en-US" smtClean="0"/>
              <a:pPr/>
              <a:t>‹#›</a:t>
            </a:fld>
            <a:endParaRPr lang="en-US" dirty="0"/>
          </a:p>
        </p:txBody>
      </p:sp>
      <p:sp>
        <p:nvSpPr>
          <p:cNvPr id="15" name="Text Placeholder 2">
            <a:extLst>
              <a:ext uri="{FF2B5EF4-FFF2-40B4-BE49-F238E27FC236}">
                <a16:creationId xmlns:a16="http://schemas.microsoft.com/office/drawing/2014/main" id="{7F0386CF-B57F-44D2-9A9D-C13E8F9064E8}"/>
              </a:ext>
            </a:extLst>
          </p:cNvPr>
          <p:cNvSpPr>
            <a:spLocks noGrp="1"/>
          </p:cNvSpPr>
          <p:nvPr>
            <p:ph idx="1"/>
          </p:nvPr>
        </p:nvSpPr>
        <p:spPr>
          <a:xfrm>
            <a:off x="231987" y="1556547"/>
            <a:ext cx="6408958" cy="4617009"/>
          </a:xfrm>
          <a:prstGeom prst="rect">
            <a:avLst/>
          </a:prstGeom>
        </p:spPr>
        <p:txBody>
          <a:bodyPr vert="horz" lIns="91440" tIns="45720" rIns="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2" descr="A Message from HACLA on Coronavirus - News &amp; Media">
            <a:extLst>
              <a:ext uri="{FF2B5EF4-FFF2-40B4-BE49-F238E27FC236}">
                <a16:creationId xmlns:a16="http://schemas.microsoft.com/office/drawing/2014/main" id="{1F4DB403-D0E1-428A-B31F-11AB75ED98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800" y="300062"/>
            <a:ext cx="963211" cy="963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87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995DB2-4C17-4D4B-A316-F035140302EC}"/>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 y="0"/>
            <a:ext cx="12191995" cy="1194816"/>
          </a:xfrm>
          <a:prstGeom prst="rect">
            <a:avLst/>
          </a:prstGeom>
        </p:spPr>
      </p:pic>
      <p:pic>
        <p:nvPicPr>
          <p:cNvPr id="19" name="Picture 18">
            <a:extLst>
              <a:ext uri="{FF2B5EF4-FFF2-40B4-BE49-F238E27FC236}">
                <a16:creationId xmlns:a16="http://schemas.microsoft.com/office/drawing/2014/main" id="{24882ECC-212B-49B2-B3A8-86B72D0A98B9}"/>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28313" y="6157926"/>
            <a:ext cx="12191996" cy="701039"/>
          </a:xfrm>
          <a:prstGeom prst="rect">
            <a:avLst/>
          </a:prstGeom>
        </p:spPr>
      </p:pic>
      <p:sp>
        <p:nvSpPr>
          <p:cNvPr id="2" name="Title Placeholder 1">
            <a:extLst>
              <a:ext uri="{FF2B5EF4-FFF2-40B4-BE49-F238E27FC236}">
                <a16:creationId xmlns:a16="http://schemas.microsoft.com/office/drawing/2014/main" id="{C95FD6CF-DD1F-4E5E-93FB-DF4370B90067}"/>
              </a:ext>
            </a:extLst>
          </p:cNvPr>
          <p:cNvSpPr>
            <a:spLocks noGrp="1"/>
          </p:cNvSpPr>
          <p:nvPr>
            <p:ph type="title"/>
          </p:nvPr>
        </p:nvSpPr>
        <p:spPr>
          <a:xfrm>
            <a:off x="1622602" y="396814"/>
            <a:ext cx="9972683" cy="672582"/>
          </a:xfrm>
          <a:prstGeom prst="rect">
            <a:avLst/>
          </a:prstGeom>
        </p:spPr>
        <p:txBody>
          <a:bodyPr vert="horz" lIns="91440" tIns="182880" rIns="91440" bIns="91440" rtlCol="0" anchor="ctr"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C11A9FB6-C779-4AE1-ACDE-A7394848C639}"/>
              </a:ext>
            </a:extLst>
          </p:cNvPr>
          <p:cNvSpPr>
            <a:spLocks noGrp="1"/>
          </p:cNvSpPr>
          <p:nvPr>
            <p:ph type="body" idx="1"/>
          </p:nvPr>
        </p:nvSpPr>
        <p:spPr>
          <a:xfrm>
            <a:off x="1301674" y="1401698"/>
            <a:ext cx="9972683" cy="4617009"/>
          </a:xfrm>
          <a:prstGeom prst="rect">
            <a:avLst/>
          </a:prstGeom>
        </p:spPr>
        <p:txBody>
          <a:bodyPr vert="horz" lIns="91440" tIns="45720" rIns="0" bIns="45720" rtlCol="0" anchor="ctr"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2">
            <a:extLst>
              <a:ext uri="{FF2B5EF4-FFF2-40B4-BE49-F238E27FC236}">
                <a16:creationId xmlns:a16="http://schemas.microsoft.com/office/drawing/2014/main" id="{0713BFE6-F229-42F4-B2B1-45AB0C70CEED}"/>
              </a:ext>
            </a:extLst>
          </p:cNvPr>
          <p:cNvSpPr>
            <a:spLocks noGrp="1"/>
          </p:cNvSpPr>
          <p:nvPr>
            <p:ph type="dt" sz="half" idx="2"/>
          </p:nvPr>
        </p:nvSpPr>
        <p:spPr>
          <a:xfrm>
            <a:off x="562708" y="6364808"/>
            <a:ext cx="1364694" cy="335114"/>
          </a:xfrm>
          <a:prstGeom prst="rect">
            <a:avLst/>
          </a:prstGeom>
        </p:spPr>
        <p:txBody>
          <a:bodyPr/>
          <a:lstStyle>
            <a:lvl1pPr>
              <a:defRPr sz="1400">
                <a:solidFill>
                  <a:schemeClr val="bg1"/>
                </a:solidFill>
              </a:defRPr>
            </a:lvl1pPr>
          </a:lstStyle>
          <a:p>
            <a:r>
              <a:rPr lang="en-US" dirty="0"/>
              <a:t>1/23/2021</a:t>
            </a:r>
          </a:p>
        </p:txBody>
      </p:sp>
      <p:sp>
        <p:nvSpPr>
          <p:cNvPr id="9" name="Footer Placeholder 3">
            <a:extLst>
              <a:ext uri="{FF2B5EF4-FFF2-40B4-BE49-F238E27FC236}">
                <a16:creationId xmlns:a16="http://schemas.microsoft.com/office/drawing/2014/main" id="{4DCC01D0-4285-4876-9AE5-88C41267692C}"/>
              </a:ext>
            </a:extLst>
          </p:cNvPr>
          <p:cNvSpPr>
            <a:spLocks noGrp="1"/>
          </p:cNvSpPr>
          <p:nvPr>
            <p:ph type="ftr" sz="quarter" idx="3"/>
          </p:nvPr>
        </p:nvSpPr>
        <p:spPr>
          <a:xfrm>
            <a:off x="2112558" y="6364808"/>
            <a:ext cx="8701548" cy="335114"/>
          </a:xfrm>
          <a:prstGeom prst="rect">
            <a:avLst/>
          </a:prstGeom>
        </p:spPr>
        <p:txBody>
          <a:bodyPr/>
          <a:lstStyle>
            <a:lvl1pPr algn="ctr">
              <a:defRPr sz="1400">
                <a:solidFill>
                  <a:schemeClr val="bg1"/>
                </a:solidFill>
              </a:defRPr>
            </a:lvl1pPr>
          </a:lstStyle>
          <a:p>
            <a:r>
              <a:rPr lang="en-US" dirty="0"/>
              <a:t>Metropolitan CAP Scoping Meeting</a:t>
            </a:r>
          </a:p>
        </p:txBody>
      </p:sp>
      <p:sp>
        <p:nvSpPr>
          <p:cNvPr id="10" name="Slide Number Placeholder 4">
            <a:extLst>
              <a:ext uri="{FF2B5EF4-FFF2-40B4-BE49-F238E27FC236}">
                <a16:creationId xmlns:a16="http://schemas.microsoft.com/office/drawing/2014/main" id="{944ED66F-3D67-4E1E-9DA1-FC8FB4443EEA}"/>
              </a:ext>
            </a:extLst>
          </p:cNvPr>
          <p:cNvSpPr>
            <a:spLocks noGrp="1"/>
          </p:cNvSpPr>
          <p:nvPr>
            <p:ph type="sldNum" sz="quarter" idx="4"/>
          </p:nvPr>
        </p:nvSpPr>
        <p:spPr>
          <a:xfrm>
            <a:off x="11029421" y="6364808"/>
            <a:ext cx="823453" cy="335114"/>
          </a:xfrm>
          <a:prstGeom prst="rect">
            <a:avLst/>
          </a:prstGeom>
        </p:spPr>
        <p:txBody>
          <a:bodyPr/>
          <a:lstStyle>
            <a:lvl1pPr algn="r">
              <a:defRPr sz="1400">
                <a:solidFill>
                  <a:schemeClr val="bg1"/>
                </a:solidFill>
              </a:defRPr>
            </a:lvl1pPr>
          </a:lstStyle>
          <a:p>
            <a:fld id="{C1858806-A1AF-4656-A8CB-7715E5E3E424}" type="slidenum">
              <a:rPr lang="en-US" smtClean="0"/>
              <a:pPr/>
              <a:t>‹#›</a:t>
            </a:fld>
            <a:endParaRPr lang="en-US" dirty="0"/>
          </a:p>
        </p:txBody>
      </p:sp>
      <p:pic>
        <p:nvPicPr>
          <p:cNvPr id="14" name="Picture 2">
            <a:extLst>
              <a:ext uri="{FF2B5EF4-FFF2-40B4-BE49-F238E27FC236}">
                <a16:creationId xmlns:a16="http://schemas.microsoft.com/office/drawing/2014/main" id="{38401CD4-6DCB-4697-BD76-AE234FC04319}"/>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p:blipFill>
        <p:spPr bwMode="auto">
          <a:xfrm>
            <a:off x="9988074" y="604867"/>
            <a:ext cx="1124135" cy="2929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clipart, vector graphics&#10;&#10;Description automatically generated">
            <a:extLst>
              <a:ext uri="{FF2B5EF4-FFF2-40B4-BE49-F238E27FC236}">
                <a16:creationId xmlns:a16="http://schemas.microsoft.com/office/drawing/2014/main" id="{9742D257-7461-4B41-B835-9B98016FB48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87481"/>
            <a:ext cx="1438612" cy="524571"/>
          </a:xfrm>
          <a:prstGeom prst="rect">
            <a:avLst/>
          </a:prstGeom>
        </p:spPr>
      </p:pic>
    </p:spTree>
    <p:extLst>
      <p:ext uri="{BB962C8B-B14F-4D97-AF65-F5344CB8AC3E}">
        <p14:creationId xmlns:p14="http://schemas.microsoft.com/office/powerpoint/2010/main" val="23604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5" r:id="rId4"/>
    <p:sldLayoutId id="2147483651" r:id="rId5"/>
    <p:sldLayoutId id="2147483652" r:id="rId6"/>
    <p:sldLayoutId id="2147483656" r:id="rId7"/>
    <p:sldLayoutId id="2147483658" r:id="rId8"/>
  </p:sldLayoutIdLst>
  <p:hf hdr="0"/>
  <p:txStyles>
    <p:title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p:titleStyle>
    <p:bodyStyle>
      <a:lvl1pPr marL="290513" indent="-290513" algn="l" defTabSz="914377" rtl="0" eaLnBrk="1" latinLnBrk="0" hangingPunct="1">
        <a:lnSpc>
          <a:spcPct val="110000"/>
        </a:lnSpc>
        <a:spcBef>
          <a:spcPts val="600"/>
        </a:spcBef>
        <a:spcAft>
          <a:spcPts val="600"/>
        </a:spcAft>
        <a:buClr>
          <a:schemeClr val="tx2"/>
        </a:buClr>
        <a:buFont typeface="Wingdings" panose="05000000000000000000" pitchFamily="2" charset="2"/>
        <a:buChar char="§"/>
        <a:defRPr sz="2800" kern="1200">
          <a:solidFill>
            <a:srgbClr val="59595B"/>
          </a:solidFill>
          <a:latin typeface="+mn-lt"/>
          <a:ea typeface="+mn-ea"/>
          <a:cs typeface="+mn-cs"/>
        </a:defRPr>
      </a:lvl1pPr>
      <a:lvl2pPr marL="515938" indent="-225425" algn="l" defTabSz="914377" rtl="0" eaLnBrk="1" latinLnBrk="0" hangingPunct="1">
        <a:lnSpc>
          <a:spcPct val="100000"/>
        </a:lnSpc>
        <a:spcBef>
          <a:spcPts val="600"/>
        </a:spcBef>
        <a:spcAft>
          <a:spcPts val="600"/>
        </a:spcAft>
        <a:buClr>
          <a:schemeClr val="accent3"/>
        </a:buClr>
        <a:buSzPct val="80000"/>
        <a:buFont typeface="Wingdings" panose="05000000000000000000" pitchFamily="2" charset="2"/>
        <a:buChar char="§"/>
        <a:defRPr sz="2400" kern="1200">
          <a:solidFill>
            <a:srgbClr val="59595B"/>
          </a:solidFill>
          <a:latin typeface="+mn-lt"/>
          <a:ea typeface="+mn-ea"/>
          <a:cs typeface="+mn-cs"/>
        </a:defRPr>
      </a:lvl2pPr>
      <a:lvl3pPr marL="738188" indent="-227013" algn="l" defTabSz="914377" rtl="0" eaLnBrk="1" latinLnBrk="0" hangingPunct="1">
        <a:lnSpc>
          <a:spcPct val="100000"/>
        </a:lnSpc>
        <a:spcBef>
          <a:spcPts val="500"/>
        </a:spcBef>
        <a:spcAft>
          <a:spcPts val="400"/>
        </a:spcAft>
        <a:buClr>
          <a:schemeClr val="accent4"/>
        </a:buClr>
        <a:buSzPct val="60000"/>
        <a:buFont typeface="Wingdings" panose="05000000000000000000" pitchFamily="2" charset="2"/>
        <a:buChar char="§"/>
        <a:defRPr sz="2000" kern="1200">
          <a:solidFill>
            <a:srgbClr val="59595B"/>
          </a:solidFill>
          <a:latin typeface="+mn-lt"/>
          <a:ea typeface="+mn-ea"/>
          <a:cs typeface="+mn-cs"/>
        </a:defRPr>
      </a:lvl3pPr>
      <a:lvl4pPr marL="1025525" indent="-227013" algn="l" defTabSz="914377" rtl="0" eaLnBrk="1" latinLnBrk="0" hangingPunct="1">
        <a:lnSpc>
          <a:spcPct val="90000"/>
        </a:lnSpc>
        <a:spcBef>
          <a:spcPts val="500"/>
        </a:spcBef>
        <a:buClr>
          <a:schemeClr val="tx2"/>
        </a:buClr>
        <a:buSzPct val="50000"/>
        <a:buFont typeface="Wingdings" panose="05000000000000000000" pitchFamily="2" charset="2"/>
        <a:buChar char="§"/>
        <a:defRPr sz="1800" kern="1200">
          <a:solidFill>
            <a:srgbClr val="59595B"/>
          </a:solidFill>
          <a:latin typeface="+mn-lt"/>
          <a:ea typeface="+mn-ea"/>
          <a:cs typeface="+mn-cs"/>
        </a:defRPr>
      </a:lvl4pPr>
      <a:lvl5pPr marL="1255713" indent="-227013" algn="l" defTabSz="914377" rtl="0" eaLnBrk="1" latinLnBrk="0" hangingPunct="1">
        <a:lnSpc>
          <a:spcPct val="90000"/>
        </a:lnSpc>
        <a:spcBef>
          <a:spcPts val="500"/>
        </a:spcBef>
        <a:buClr>
          <a:schemeClr val="accent3"/>
        </a:buClr>
        <a:buSzPct val="50000"/>
        <a:buFont typeface="Wingdings" panose="05000000000000000000" pitchFamily="2" charset="2"/>
        <a:buChar char="§"/>
        <a:defRPr sz="1800" kern="1200">
          <a:solidFill>
            <a:srgbClr val="59595B"/>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jpe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mailto:revitalizersp@hacla.org"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89E73-5CEE-4294-835E-761B8BCFDD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54" y="-240285"/>
            <a:ext cx="12249839" cy="7977095"/>
          </a:xfrm>
          <a:prstGeom prst="rect">
            <a:avLst/>
          </a:prstGeom>
        </p:spPr>
      </p:pic>
      <p:pic>
        <p:nvPicPr>
          <p:cNvPr id="4" name="Picture 3">
            <a:extLst>
              <a:ext uri="{FF2B5EF4-FFF2-40B4-BE49-F238E27FC236}">
                <a16:creationId xmlns:a16="http://schemas.microsoft.com/office/drawing/2014/main" id="{71569AC8-5FEE-4CB4-9CA2-15AA3AF10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9" y="4829139"/>
            <a:ext cx="12216783" cy="2211742"/>
          </a:xfrm>
          <a:prstGeom prst="rect">
            <a:avLst/>
          </a:prstGeom>
        </p:spPr>
      </p:pic>
      <p:pic>
        <p:nvPicPr>
          <p:cNvPr id="9" name="Picture 8">
            <a:extLst>
              <a:ext uri="{FF2B5EF4-FFF2-40B4-BE49-F238E27FC236}">
                <a16:creationId xmlns:a16="http://schemas.microsoft.com/office/drawing/2014/main" id="{0247D16B-AAE0-4D86-A448-0828D1593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54" y="1"/>
            <a:ext cx="12191999" cy="1419658"/>
          </a:xfrm>
          <a:prstGeom prst="rect">
            <a:avLst/>
          </a:prstGeom>
        </p:spPr>
      </p:pic>
      <p:sp>
        <p:nvSpPr>
          <p:cNvPr id="10" name="Title 1">
            <a:extLst>
              <a:ext uri="{FF2B5EF4-FFF2-40B4-BE49-F238E27FC236}">
                <a16:creationId xmlns:a16="http://schemas.microsoft.com/office/drawing/2014/main" id="{3B6449E0-1B0A-462A-9CFE-7D92F16F6671}"/>
              </a:ext>
            </a:extLst>
          </p:cNvPr>
          <p:cNvSpPr txBox="1">
            <a:spLocks/>
          </p:cNvSpPr>
          <p:nvPr/>
        </p:nvSpPr>
        <p:spPr>
          <a:xfrm>
            <a:off x="1739832" y="5094351"/>
            <a:ext cx="10267406" cy="929172"/>
          </a:xfrm>
          <a:prstGeom prst="rect">
            <a:avLst/>
          </a:prstGeom>
        </p:spPr>
        <p:txBody>
          <a:bodyPr anchor="ctr" anchorCtr="0">
            <a:normAutofit fontScale="85000" lnSpcReduction="20000"/>
          </a:bodyPr>
          <a:lstStyle>
            <a:lvl1pPr algn="l" defTabSz="914377" rtl="0" eaLnBrk="1" latinLnBrk="0" hangingPunct="1">
              <a:lnSpc>
                <a:spcPct val="90000"/>
              </a:lnSpc>
              <a:spcBef>
                <a:spcPct val="0"/>
              </a:spcBef>
              <a:buNone/>
              <a:defRPr sz="48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pPr>
              <a:spcAft>
                <a:spcPts val="600"/>
              </a:spcAft>
            </a:pPr>
            <a:r>
              <a:rPr lang="en-US" sz="4000" dirty="0"/>
              <a:t>One San Pedro Draft Environmental Impact Report/Environmental Impact Statement  </a:t>
            </a:r>
          </a:p>
        </p:txBody>
      </p:sp>
      <p:sp>
        <p:nvSpPr>
          <p:cNvPr id="11" name="Subtitle 2">
            <a:extLst>
              <a:ext uri="{FF2B5EF4-FFF2-40B4-BE49-F238E27FC236}">
                <a16:creationId xmlns:a16="http://schemas.microsoft.com/office/drawing/2014/main" id="{D7D58048-0827-408B-92BE-622C794E31B5}"/>
              </a:ext>
            </a:extLst>
          </p:cNvPr>
          <p:cNvSpPr txBox="1">
            <a:spLocks/>
          </p:cNvSpPr>
          <p:nvPr/>
        </p:nvSpPr>
        <p:spPr>
          <a:xfrm>
            <a:off x="1739832" y="6000828"/>
            <a:ext cx="10149839" cy="452170"/>
          </a:xfrm>
          <a:prstGeom prst="rect">
            <a:avLst/>
          </a:prstGeom>
        </p:spPr>
        <p:txBody>
          <a:bodyPr/>
          <a:lstStyle>
            <a:lvl1pPr marL="0" indent="0" algn="l" defTabSz="914377" rtl="0" eaLnBrk="1" latinLnBrk="0" hangingPunct="1">
              <a:lnSpc>
                <a:spcPct val="90000"/>
              </a:lnSpc>
              <a:spcBef>
                <a:spcPts val="1000"/>
              </a:spcBef>
              <a:buClr>
                <a:schemeClr val="tx2"/>
              </a:buClr>
              <a:buFont typeface="Wingdings" panose="05000000000000000000" pitchFamily="2" charset="2"/>
              <a:buNone/>
              <a:defRPr sz="2400" kern="1200">
                <a:solidFill>
                  <a:schemeClr val="bg1"/>
                </a:solidFill>
                <a:effectLst>
                  <a:outerShdw blurRad="38100" dist="38100" dir="2700000" algn="tl">
                    <a:srgbClr val="000000">
                      <a:alpha val="43137"/>
                    </a:srgbClr>
                  </a:outerShdw>
                </a:effectLst>
                <a:latin typeface="+mn-lt"/>
                <a:ea typeface="+mn-ea"/>
                <a:cs typeface="+mn-cs"/>
              </a:defRPr>
            </a:lvl1pPr>
            <a:lvl2pPr marL="457189" indent="0" algn="ctr" defTabSz="914377" rtl="0" eaLnBrk="1" latinLnBrk="0" hangingPunct="1">
              <a:lnSpc>
                <a:spcPct val="90000"/>
              </a:lnSpc>
              <a:spcBef>
                <a:spcPts val="500"/>
              </a:spcBef>
              <a:buClr>
                <a:schemeClr val="tx2"/>
              </a:buClr>
              <a:buFont typeface="Wingdings" panose="05000000000000000000" pitchFamily="2" charset="2"/>
              <a:buNone/>
              <a:defRPr sz="2000" kern="1200">
                <a:solidFill>
                  <a:srgbClr val="59595B"/>
                </a:solidFill>
                <a:latin typeface="+mn-lt"/>
                <a:ea typeface="+mn-ea"/>
                <a:cs typeface="+mn-cs"/>
              </a:defRPr>
            </a:lvl2pPr>
            <a:lvl3pPr marL="914377" indent="0" algn="ctr" defTabSz="914377" rtl="0" eaLnBrk="1" latinLnBrk="0" hangingPunct="1">
              <a:lnSpc>
                <a:spcPct val="90000"/>
              </a:lnSpc>
              <a:spcBef>
                <a:spcPts val="500"/>
              </a:spcBef>
              <a:buClr>
                <a:schemeClr val="tx2"/>
              </a:buClr>
              <a:buFont typeface="Wingdings" panose="05000000000000000000" pitchFamily="2" charset="2"/>
              <a:buNone/>
              <a:defRPr sz="1800" kern="1200">
                <a:solidFill>
                  <a:srgbClr val="59595B"/>
                </a:solidFill>
                <a:latin typeface="+mn-lt"/>
                <a:ea typeface="+mn-ea"/>
                <a:cs typeface="+mn-cs"/>
              </a:defRPr>
            </a:lvl3pPr>
            <a:lvl4pPr marL="1371566" indent="0" algn="ctr" defTabSz="914377" rtl="0" eaLnBrk="1" latinLnBrk="0" hangingPunct="1">
              <a:lnSpc>
                <a:spcPct val="90000"/>
              </a:lnSpc>
              <a:spcBef>
                <a:spcPts val="500"/>
              </a:spcBef>
              <a:buClr>
                <a:schemeClr val="tx2"/>
              </a:buClr>
              <a:buFont typeface="Wingdings" panose="05000000000000000000" pitchFamily="2" charset="2"/>
              <a:buNone/>
              <a:defRPr sz="1600" kern="1200">
                <a:solidFill>
                  <a:srgbClr val="59595B"/>
                </a:solidFill>
                <a:latin typeface="+mn-lt"/>
                <a:ea typeface="+mn-ea"/>
                <a:cs typeface="+mn-cs"/>
              </a:defRPr>
            </a:lvl4pPr>
            <a:lvl5pPr marL="1828754" indent="0" algn="ctr" defTabSz="914377" rtl="0" eaLnBrk="1" latinLnBrk="0" hangingPunct="1">
              <a:lnSpc>
                <a:spcPct val="90000"/>
              </a:lnSpc>
              <a:spcBef>
                <a:spcPts val="500"/>
              </a:spcBef>
              <a:buClr>
                <a:schemeClr val="tx2"/>
              </a:buClr>
              <a:buFont typeface="Wingdings" panose="05000000000000000000" pitchFamily="2" charset="2"/>
              <a:buNone/>
              <a:defRPr sz="1600" kern="1200">
                <a:solidFill>
                  <a:srgbClr val="59595B"/>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Public Meeting / June 28, 2023</a:t>
            </a:r>
          </a:p>
        </p:txBody>
      </p:sp>
      <p:sp>
        <p:nvSpPr>
          <p:cNvPr id="2" name="Rectangle 1">
            <a:extLst>
              <a:ext uri="{FF2B5EF4-FFF2-40B4-BE49-F238E27FC236}">
                <a16:creationId xmlns:a16="http://schemas.microsoft.com/office/drawing/2014/main" id="{181CA7C8-2972-4F84-8EB6-38B8F7FBF12F}"/>
              </a:ext>
            </a:extLst>
          </p:cNvPr>
          <p:cNvSpPr/>
          <p:nvPr/>
        </p:nvSpPr>
        <p:spPr>
          <a:xfrm>
            <a:off x="208428" y="452457"/>
            <a:ext cx="10058110" cy="830997"/>
          </a:xfrm>
          <a:prstGeom prst="rect">
            <a:avLst/>
          </a:prstGeom>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rPr>
              <a:t>Housing Authority of the City of Los Angeles &amp; </a:t>
            </a:r>
          </a:p>
          <a:p>
            <a:pPr algn="ctr"/>
            <a:r>
              <a:rPr lang="en-US" sz="2400" b="1"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rPr>
              <a:t>Los Angeles Housing Department</a:t>
            </a:r>
          </a:p>
        </p:txBody>
      </p:sp>
      <p:pic>
        <p:nvPicPr>
          <p:cNvPr id="14" name="Graphic 13">
            <a:extLst>
              <a:ext uri="{FF2B5EF4-FFF2-40B4-BE49-F238E27FC236}">
                <a16:creationId xmlns:a16="http://schemas.microsoft.com/office/drawing/2014/main" id="{B754FA19-D76F-496F-B552-90B363CCE62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8428" y="5248163"/>
            <a:ext cx="1012335" cy="1082496"/>
          </a:xfrm>
          <a:prstGeom prst="rect">
            <a:avLst/>
          </a:prstGeom>
          <a:effectLst>
            <a:glow rad="63500">
              <a:schemeClr val="tx1">
                <a:lumMod val="50000"/>
                <a:alpha val="35000"/>
              </a:schemeClr>
            </a:glow>
          </a:effectLst>
        </p:spPr>
      </p:pic>
      <p:pic>
        <p:nvPicPr>
          <p:cNvPr id="6" name="Picture 5" descr="A picture containing text, clipart, vector graphics&#10;&#10;Description automatically generated">
            <a:extLst>
              <a:ext uri="{FF2B5EF4-FFF2-40B4-BE49-F238E27FC236}">
                <a16:creationId xmlns:a16="http://schemas.microsoft.com/office/drawing/2014/main" id="{A3836BBD-5D9B-4D80-8C97-5B366FA1DD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82" y="527341"/>
            <a:ext cx="1886180" cy="687771"/>
          </a:xfrm>
          <a:prstGeom prst="rect">
            <a:avLst/>
          </a:prstGeom>
        </p:spPr>
      </p:pic>
      <p:pic>
        <p:nvPicPr>
          <p:cNvPr id="8" name="Picture 7">
            <a:extLst>
              <a:ext uri="{FF2B5EF4-FFF2-40B4-BE49-F238E27FC236}">
                <a16:creationId xmlns:a16="http://schemas.microsoft.com/office/drawing/2014/main" id="{C456CF91-831C-A792-A2AA-4E4E8B325443}"/>
              </a:ext>
            </a:extLst>
          </p:cNvPr>
          <p:cNvPicPr>
            <a:picLocks noChangeAspect="1"/>
          </p:cNvPicPr>
          <p:nvPr/>
        </p:nvPicPr>
        <p:blipFill>
          <a:blip r:embed="rId9">
            <a:duotone>
              <a:schemeClr val="bg2">
                <a:shade val="45000"/>
                <a:satMod val="135000"/>
              </a:schemeClr>
              <a:prstClr val="white"/>
            </a:duotone>
          </a:blip>
          <a:stretch>
            <a:fillRect/>
          </a:stretch>
        </p:blipFill>
        <p:spPr>
          <a:xfrm>
            <a:off x="8855095" y="582512"/>
            <a:ext cx="1925462" cy="503930"/>
          </a:xfrm>
          <a:prstGeom prst="rect">
            <a:avLst/>
          </a:prstGeom>
        </p:spPr>
      </p:pic>
    </p:spTree>
    <p:extLst>
      <p:ext uri="{BB962C8B-B14F-4D97-AF65-F5344CB8AC3E}">
        <p14:creationId xmlns:p14="http://schemas.microsoft.com/office/powerpoint/2010/main" val="2177805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dirty="0"/>
              <a:t>Project Site</a:t>
            </a:r>
          </a:p>
        </p:txBody>
      </p:sp>
      <p:sp>
        <p:nvSpPr>
          <p:cNvPr id="9" name="Slide Number Placeholder 5">
            <a:extLst>
              <a:ext uri="{FF2B5EF4-FFF2-40B4-BE49-F238E27FC236}">
                <a16:creationId xmlns:a16="http://schemas.microsoft.com/office/drawing/2014/main" id="{F0C6B642-3C2E-46F6-9119-09410E45F8A1}"/>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10</a:t>
            </a:fld>
            <a:endParaRPr lang="en-US" dirty="0"/>
          </a:p>
        </p:txBody>
      </p:sp>
      <p:pic>
        <p:nvPicPr>
          <p:cNvPr id="18" name="Content Placeholder 17">
            <a:extLst>
              <a:ext uri="{FF2B5EF4-FFF2-40B4-BE49-F238E27FC236}">
                <a16:creationId xmlns:a16="http://schemas.microsoft.com/office/drawing/2014/main" id="{BDA2D841-8B7A-47C8-801A-A8D60827170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192154" y="1417312"/>
            <a:ext cx="5842975" cy="3767637"/>
          </a:xfrm>
        </p:spPr>
      </p:pic>
      <p:pic>
        <p:nvPicPr>
          <p:cNvPr id="22" name="Picture 21">
            <a:extLst>
              <a:ext uri="{FF2B5EF4-FFF2-40B4-BE49-F238E27FC236}">
                <a16:creationId xmlns:a16="http://schemas.microsoft.com/office/drawing/2014/main" id="{3509A229-B00F-4BF6-85C4-520241C2D08C}"/>
              </a:ext>
            </a:extLst>
          </p:cNvPr>
          <p:cNvPicPr>
            <a:picLocks noChangeAspect="1"/>
          </p:cNvPicPr>
          <p:nvPr/>
        </p:nvPicPr>
        <p:blipFill rotWithShape="1">
          <a:blip r:embed="rId4">
            <a:extLst>
              <a:ext uri="{28A0092B-C50C-407E-A947-70E740481C1C}">
                <a14:useLocalDpi xmlns:a14="http://schemas.microsoft.com/office/drawing/2010/main" val="0"/>
              </a:ext>
            </a:extLst>
          </a:blip>
          <a:srcRect l="13158" r="-243" b="6949"/>
          <a:stretch/>
        </p:blipFill>
        <p:spPr>
          <a:xfrm>
            <a:off x="228599" y="1417312"/>
            <a:ext cx="5842975" cy="3767637"/>
          </a:xfrm>
          <a:prstGeom prst="rect">
            <a:avLst/>
          </a:prstGeom>
        </p:spPr>
      </p:pic>
      <p:sp>
        <p:nvSpPr>
          <p:cNvPr id="2" name="Footer Placeholder 6">
            <a:extLst>
              <a:ext uri="{FF2B5EF4-FFF2-40B4-BE49-F238E27FC236}">
                <a16:creationId xmlns:a16="http://schemas.microsoft.com/office/drawing/2014/main" id="{1F93C1B7-466A-1E7D-EFAC-FEED6910EA2A}"/>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3" name="Date Placeholder 4">
            <a:extLst>
              <a:ext uri="{FF2B5EF4-FFF2-40B4-BE49-F238E27FC236}">
                <a16:creationId xmlns:a16="http://schemas.microsoft.com/office/drawing/2014/main" id="{7328D91B-1E7E-41B6-5364-E7193FE99C6C}"/>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sp>
        <p:nvSpPr>
          <p:cNvPr id="4" name="TextBox 3">
            <a:extLst>
              <a:ext uri="{FF2B5EF4-FFF2-40B4-BE49-F238E27FC236}">
                <a16:creationId xmlns:a16="http://schemas.microsoft.com/office/drawing/2014/main" id="{52A33C6B-A4B6-466F-AD10-4EF539792B42}"/>
              </a:ext>
            </a:extLst>
          </p:cNvPr>
          <p:cNvSpPr txBox="1"/>
          <p:nvPr/>
        </p:nvSpPr>
        <p:spPr>
          <a:xfrm>
            <a:off x="228599" y="5286798"/>
            <a:ext cx="5695065" cy="307777"/>
          </a:xfrm>
          <a:prstGeom prst="rect">
            <a:avLst/>
          </a:prstGeom>
          <a:noFill/>
        </p:spPr>
        <p:txBody>
          <a:bodyPr wrap="square" rtlCol="0">
            <a:spAutoFit/>
          </a:bodyPr>
          <a:lstStyle/>
          <a:p>
            <a:r>
              <a:rPr lang="en-US" sz="1400" i="1" dirty="0"/>
              <a:t>Above: Streetview of Rancho San Pedro.</a:t>
            </a:r>
          </a:p>
        </p:txBody>
      </p:sp>
      <p:sp>
        <p:nvSpPr>
          <p:cNvPr id="6" name="TextBox 5">
            <a:extLst>
              <a:ext uri="{FF2B5EF4-FFF2-40B4-BE49-F238E27FC236}">
                <a16:creationId xmlns:a16="http://schemas.microsoft.com/office/drawing/2014/main" id="{209169CD-7E01-DDBA-6F32-518B5822E460}"/>
              </a:ext>
            </a:extLst>
          </p:cNvPr>
          <p:cNvSpPr txBox="1"/>
          <p:nvPr/>
        </p:nvSpPr>
        <p:spPr>
          <a:xfrm>
            <a:off x="6192154" y="5286799"/>
            <a:ext cx="5695065" cy="307777"/>
          </a:xfrm>
          <a:prstGeom prst="rect">
            <a:avLst/>
          </a:prstGeom>
          <a:noFill/>
        </p:spPr>
        <p:txBody>
          <a:bodyPr wrap="square" rtlCol="0">
            <a:spAutoFit/>
          </a:bodyPr>
          <a:lstStyle/>
          <a:p>
            <a:r>
              <a:rPr lang="en-US" sz="1400" i="1" dirty="0"/>
              <a:t>Above: Streetview of the 327 Harbor Site.</a:t>
            </a:r>
          </a:p>
        </p:txBody>
      </p:sp>
    </p:spTree>
    <p:extLst>
      <p:ext uri="{BB962C8B-B14F-4D97-AF65-F5344CB8AC3E}">
        <p14:creationId xmlns:p14="http://schemas.microsoft.com/office/powerpoint/2010/main" val="3427369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dirty="0"/>
              <a:t>One San Pedro Project Purpose</a:t>
            </a:r>
          </a:p>
        </p:txBody>
      </p:sp>
      <p:sp>
        <p:nvSpPr>
          <p:cNvPr id="6" name="Content Placeholder 5">
            <a:extLst>
              <a:ext uri="{FF2B5EF4-FFF2-40B4-BE49-F238E27FC236}">
                <a16:creationId xmlns:a16="http://schemas.microsoft.com/office/drawing/2014/main" id="{09A21C42-5C30-422A-A05D-F7DD3E882BF1}"/>
              </a:ext>
            </a:extLst>
          </p:cNvPr>
          <p:cNvSpPr>
            <a:spLocks noGrp="1"/>
          </p:cNvSpPr>
          <p:nvPr>
            <p:ph idx="1"/>
          </p:nvPr>
        </p:nvSpPr>
        <p:spPr>
          <a:xfrm>
            <a:off x="700591" y="1592425"/>
            <a:ext cx="10790818" cy="2395799"/>
          </a:xfrm>
        </p:spPr>
        <p:txBody>
          <a:bodyPr>
            <a:noAutofit/>
          </a:bodyPr>
          <a:lstStyle/>
          <a:p>
            <a:r>
              <a:rPr lang="en-US" b="1" dirty="0">
                <a:solidFill>
                  <a:srgbClr val="000000"/>
                </a:solidFill>
              </a:rPr>
              <a:t>Purpose: </a:t>
            </a:r>
            <a:r>
              <a:rPr lang="en-US" dirty="0">
                <a:solidFill>
                  <a:srgbClr val="000000"/>
                </a:solidFill>
              </a:rPr>
              <a:t>Improve the physical condition of the Rancho San Pedro community and increase housing stock and amenities for residents.</a:t>
            </a:r>
          </a:p>
          <a:p>
            <a:r>
              <a:rPr lang="en-US" b="1" dirty="0">
                <a:solidFill>
                  <a:srgbClr val="000000"/>
                </a:solidFill>
              </a:rPr>
              <a:t>Benefits:</a:t>
            </a:r>
            <a:endParaRPr lang="en-US" dirty="0">
              <a:solidFill>
                <a:srgbClr val="000000"/>
              </a:solidFill>
            </a:endParaRPr>
          </a:p>
          <a:p>
            <a:pPr lvl="1">
              <a:lnSpc>
                <a:spcPct val="110000"/>
              </a:lnSpc>
            </a:pPr>
            <a:endParaRPr lang="en-US" sz="1600" dirty="0">
              <a:solidFill>
                <a:srgbClr val="000000"/>
              </a:solidFill>
            </a:endParaRPr>
          </a:p>
        </p:txBody>
      </p:sp>
      <p:sp>
        <p:nvSpPr>
          <p:cNvPr id="9" name="Slide Number Placeholder 5">
            <a:extLst>
              <a:ext uri="{FF2B5EF4-FFF2-40B4-BE49-F238E27FC236}">
                <a16:creationId xmlns:a16="http://schemas.microsoft.com/office/drawing/2014/main" id="{F0C6B642-3C2E-46F6-9119-09410E45F8A1}"/>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11</a:t>
            </a:fld>
            <a:endParaRPr lang="en-US" dirty="0"/>
          </a:p>
        </p:txBody>
      </p:sp>
      <p:sp>
        <p:nvSpPr>
          <p:cNvPr id="10" name="Oval 9">
            <a:extLst>
              <a:ext uri="{FF2B5EF4-FFF2-40B4-BE49-F238E27FC236}">
                <a16:creationId xmlns:a16="http://schemas.microsoft.com/office/drawing/2014/main" id="{ACA0EF9C-8C05-4092-88A6-6C51B16F4768}"/>
              </a:ext>
            </a:extLst>
          </p:cNvPr>
          <p:cNvSpPr/>
          <p:nvPr/>
        </p:nvSpPr>
        <p:spPr>
          <a:xfrm>
            <a:off x="9757355" y="3719681"/>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1" name="Oval 10">
            <a:extLst>
              <a:ext uri="{FF2B5EF4-FFF2-40B4-BE49-F238E27FC236}">
                <a16:creationId xmlns:a16="http://schemas.microsoft.com/office/drawing/2014/main" id="{C854BB6F-C7B9-42CD-BE86-27AD0CE07DA4}"/>
              </a:ext>
            </a:extLst>
          </p:cNvPr>
          <p:cNvSpPr/>
          <p:nvPr/>
        </p:nvSpPr>
        <p:spPr>
          <a:xfrm>
            <a:off x="1321281" y="3664052"/>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Oval 11">
            <a:extLst>
              <a:ext uri="{FF2B5EF4-FFF2-40B4-BE49-F238E27FC236}">
                <a16:creationId xmlns:a16="http://schemas.microsoft.com/office/drawing/2014/main" id="{F44682E6-3634-47E0-A74F-3E814480E9E9}"/>
              </a:ext>
            </a:extLst>
          </p:cNvPr>
          <p:cNvSpPr/>
          <p:nvPr/>
        </p:nvSpPr>
        <p:spPr>
          <a:xfrm>
            <a:off x="3430300" y="3664052"/>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3" name="Oval 12">
            <a:extLst>
              <a:ext uri="{FF2B5EF4-FFF2-40B4-BE49-F238E27FC236}">
                <a16:creationId xmlns:a16="http://schemas.microsoft.com/office/drawing/2014/main" id="{DE3AD42E-F412-4460-B98F-97FD41C6F0E3}"/>
              </a:ext>
            </a:extLst>
          </p:cNvPr>
          <p:cNvSpPr/>
          <p:nvPr/>
        </p:nvSpPr>
        <p:spPr>
          <a:xfrm>
            <a:off x="5539319" y="3664052"/>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4" name="Oval 13">
            <a:extLst>
              <a:ext uri="{FF2B5EF4-FFF2-40B4-BE49-F238E27FC236}">
                <a16:creationId xmlns:a16="http://schemas.microsoft.com/office/drawing/2014/main" id="{DF2D016B-C520-4D62-8164-2E45FD4D720D}"/>
              </a:ext>
            </a:extLst>
          </p:cNvPr>
          <p:cNvSpPr/>
          <p:nvPr/>
        </p:nvSpPr>
        <p:spPr>
          <a:xfrm>
            <a:off x="7648338" y="3685663"/>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pic>
        <p:nvPicPr>
          <p:cNvPr id="15" name="Graphic 14" descr="Suburban scene">
            <a:extLst>
              <a:ext uri="{FF2B5EF4-FFF2-40B4-BE49-F238E27FC236}">
                <a16:creationId xmlns:a16="http://schemas.microsoft.com/office/drawing/2014/main" id="{0CFB2119-4582-4110-B148-72BD2C793B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0432" y="3812249"/>
            <a:ext cx="926701" cy="926701"/>
          </a:xfrm>
          <a:prstGeom prst="rect">
            <a:avLst/>
          </a:prstGeom>
        </p:spPr>
      </p:pic>
      <p:sp>
        <p:nvSpPr>
          <p:cNvPr id="16" name="TextBox 15">
            <a:extLst>
              <a:ext uri="{FF2B5EF4-FFF2-40B4-BE49-F238E27FC236}">
                <a16:creationId xmlns:a16="http://schemas.microsoft.com/office/drawing/2014/main" id="{C1269142-FFD1-4A17-AC93-A4C4856CB266}"/>
              </a:ext>
            </a:extLst>
          </p:cNvPr>
          <p:cNvSpPr txBox="1"/>
          <p:nvPr/>
        </p:nvSpPr>
        <p:spPr>
          <a:xfrm>
            <a:off x="1084696" y="4944683"/>
            <a:ext cx="1698171" cy="830997"/>
          </a:xfrm>
          <a:prstGeom prst="rect">
            <a:avLst/>
          </a:prstGeom>
          <a:noFill/>
        </p:spPr>
        <p:txBody>
          <a:bodyPr wrap="square" rtlCol="0">
            <a:spAutoFit/>
          </a:bodyPr>
          <a:lstStyle/>
          <a:p>
            <a:pPr algn="ctr"/>
            <a:r>
              <a:rPr lang="en-US" sz="1600" dirty="0">
                <a:solidFill>
                  <a:srgbClr val="000000"/>
                </a:solidFill>
              </a:rPr>
              <a:t>Improve housing conditions for existing residents</a:t>
            </a:r>
          </a:p>
        </p:txBody>
      </p:sp>
      <p:pic>
        <p:nvPicPr>
          <p:cNvPr id="20" name="Graphic 19" descr="City">
            <a:extLst>
              <a:ext uri="{FF2B5EF4-FFF2-40B4-BE49-F238E27FC236}">
                <a16:creationId xmlns:a16="http://schemas.microsoft.com/office/drawing/2014/main" id="{1A732620-8C1B-4D13-A18B-C688645B4E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55456" y="3771065"/>
            <a:ext cx="976350" cy="976350"/>
          </a:xfrm>
          <a:prstGeom prst="rect">
            <a:avLst/>
          </a:prstGeom>
        </p:spPr>
      </p:pic>
      <p:sp>
        <p:nvSpPr>
          <p:cNvPr id="27" name="TextBox 26">
            <a:extLst>
              <a:ext uri="{FF2B5EF4-FFF2-40B4-BE49-F238E27FC236}">
                <a16:creationId xmlns:a16="http://schemas.microsoft.com/office/drawing/2014/main" id="{65D58379-3C48-40A1-8023-63AC7B1469E3}"/>
              </a:ext>
            </a:extLst>
          </p:cNvPr>
          <p:cNvSpPr txBox="1"/>
          <p:nvPr/>
        </p:nvSpPr>
        <p:spPr>
          <a:xfrm>
            <a:off x="3090264" y="4944681"/>
            <a:ext cx="1940219" cy="830997"/>
          </a:xfrm>
          <a:prstGeom prst="rect">
            <a:avLst/>
          </a:prstGeom>
          <a:noFill/>
        </p:spPr>
        <p:txBody>
          <a:bodyPr wrap="square" rtlCol="0">
            <a:spAutoFit/>
          </a:bodyPr>
          <a:lstStyle/>
          <a:p>
            <a:pPr algn="ctr"/>
            <a:r>
              <a:rPr lang="en-US" sz="1600" dirty="0">
                <a:solidFill>
                  <a:srgbClr val="000000"/>
                </a:solidFill>
              </a:rPr>
              <a:t>Increase affordable and senior housing availability</a:t>
            </a:r>
          </a:p>
        </p:txBody>
      </p:sp>
      <p:sp>
        <p:nvSpPr>
          <p:cNvPr id="28" name="TextBox 27">
            <a:extLst>
              <a:ext uri="{FF2B5EF4-FFF2-40B4-BE49-F238E27FC236}">
                <a16:creationId xmlns:a16="http://schemas.microsoft.com/office/drawing/2014/main" id="{463FE42C-B9C1-4948-87F0-73791FF369D1}"/>
              </a:ext>
            </a:extLst>
          </p:cNvPr>
          <p:cNvSpPr txBox="1"/>
          <p:nvPr/>
        </p:nvSpPr>
        <p:spPr>
          <a:xfrm>
            <a:off x="5251662" y="4944682"/>
            <a:ext cx="2017478" cy="830997"/>
          </a:xfrm>
          <a:prstGeom prst="rect">
            <a:avLst/>
          </a:prstGeom>
          <a:noFill/>
        </p:spPr>
        <p:txBody>
          <a:bodyPr wrap="square" rtlCol="0">
            <a:spAutoFit/>
          </a:bodyPr>
          <a:lstStyle/>
          <a:p>
            <a:pPr algn="ctr"/>
            <a:r>
              <a:rPr lang="en-US" sz="1600" dirty="0">
                <a:solidFill>
                  <a:srgbClr val="000000"/>
                </a:solidFill>
              </a:rPr>
              <a:t>Expand community amenities and open space</a:t>
            </a:r>
          </a:p>
        </p:txBody>
      </p:sp>
      <p:sp>
        <p:nvSpPr>
          <p:cNvPr id="29" name="TextBox 28">
            <a:extLst>
              <a:ext uri="{FF2B5EF4-FFF2-40B4-BE49-F238E27FC236}">
                <a16:creationId xmlns:a16="http://schemas.microsoft.com/office/drawing/2014/main" id="{2BCCB89C-EC87-452C-82FD-E8E3FA0F021C}"/>
              </a:ext>
            </a:extLst>
          </p:cNvPr>
          <p:cNvSpPr txBox="1"/>
          <p:nvPr/>
        </p:nvSpPr>
        <p:spPr>
          <a:xfrm>
            <a:off x="7518698" y="4944680"/>
            <a:ext cx="1642298" cy="830997"/>
          </a:xfrm>
          <a:prstGeom prst="rect">
            <a:avLst/>
          </a:prstGeom>
          <a:noFill/>
        </p:spPr>
        <p:txBody>
          <a:bodyPr wrap="square" rtlCol="0">
            <a:spAutoFit/>
          </a:bodyPr>
          <a:lstStyle/>
          <a:p>
            <a:pPr algn="ctr"/>
            <a:r>
              <a:rPr lang="en-US" sz="1600" dirty="0">
                <a:solidFill>
                  <a:srgbClr val="000000"/>
                </a:solidFill>
              </a:rPr>
              <a:t>Improve multi-modal mobility facilities</a:t>
            </a:r>
          </a:p>
        </p:txBody>
      </p:sp>
      <p:sp>
        <p:nvSpPr>
          <p:cNvPr id="30" name="TextBox 29">
            <a:extLst>
              <a:ext uri="{FF2B5EF4-FFF2-40B4-BE49-F238E27FC236}">
                <a16:creationId xmlns:a16="http://schemas.microsoft.com/office/drawing/2014/main" id="{AF2EBF10-14D9-40A9-9525-183B251D18C2}"/>
              </a:ext>
            </a:extLst>
          </p:cNvPr>
          <p:cNvSpPr txBox="1"/>
          <p:nvPr/>
        </p:nvSpPr>
        <p:spPr>
          <a:xfrm>
            <a:off x="9548707" y="4944679"/>
            <a:ext cx="1642298" cy="830997"/>
          </a:xfrm>
          <a:prstGeom prst="rect">
            <a:avLst/>
          </a:prstGeom>
          <a:noFill/>
        </p:spPr>
        <p:txBody>
          <a:bodyPr wrap="square" rtlCol="0">
            <a:spAutoFit/>
          </a:bodyPr>
          <a:lstStyle/>
          <a:p>
            <a:pPr algn="ctr"/>
            <a:r>
              <a:rPr lang="en-US" sz="1600" dirty="0">
                <a:solidFill>
                  <a:srgbClr val="000000"/>
                </a:solidFill>
              </a:rPr>
              <a:t>Create a vibrant, mixed-use community</a:t>
            </a:r>
          </a:p>
        </p:txBody>
      </p:sp>
      <p:pic>
        <p:nvPicPr>
          <p:cNvPr id="24" name="Graphic 23" descr="Park scene">
            <a:extLst>
              <a:ext uri="{FF2B5EF4-FFF2-40B4-BE49-F238E27FC236}">
                <a16:creationId xmlns:a16="http://schemas.microsoft.com/office/drawing/2014/main" id="{92279770-F4C4-42B3-A7D0-DEE9D06134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94620" y="3771065"/>
            <a:ext cx="914400" cy="914400"/>
          </a:xfrm>
          <a:prstGeom prst="rect">
            <a:avLst/>
          </a:prstGeom>
        </p:spPr>
      </p:pic>
      <p:pic>
        <p:nvPicPr>
          <p:cNvPr id="1026" name="Picture 2" descr="Multi-Modal Icons - Download Free Vector Icons | Noun Project">
            <a:extLst>
              <a:ext uri="{FF2B5EF4-FFF2-40B4-BE49-F238E27FC236}">
                <a16:creationId xmlns:a16="http://schemas.microsoft.com/office/drawing/2014/main" id="{4A252254-73AF-4E70-BA36-DF3803F6144D}"/>
              </a:ext>
            </a:extLst>
          </p:cNvPr>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45068" y="3911548"/>
            <a:ext cx="831541" cy="8315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own Icons - Download Free Vector Icons | Noun Project">
            <a:extLst>
              <a:ext uri="{FF2B5EF4-FFF2-40B4-BE49-F238E27FC236}">
                <a16:creationId xmlns:a16="http://schemas.microsoft.com/office/drawing/2014/main" id="{E2FB48E2-1F06-4B3C-9D2A-A7FAE7D3E76B}"/>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57350" y="3797682"/>
            <a:ext cx="1046841" cy="104684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6">
            <a:extLst>
              <a:ext uri="{FF2B5EF4-FFF2-40B4-BE49-F238E27FC236}">
                <a16:creationId xmlns:a16="http://schemas.microsoft.com/office/drawing/2014/main" id="{C021B95D-0F82-52F9-990A-1C7F518DF290}"/>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3" name="Date Placeholder 4">
            <a:extLst>
              <a:ext uri="{FF2B5EF4-FFF2-40B4-BE49-F238E27FC236}">
                <a16:creationId xmlns:a16="http://schemas.microsoft.com/office/drawing/2014/main" id="{0C25BF8C-695A-419D-5C61-8ED168CEC1D1}"/>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spTree>
    <p:extLst>
      <p:ext uri="{BB962C8B-B14F-4D97-AF65-F5344CB8AC3E}">
        <p14:creationId xmlns:p14="http://schemas.microsoft.com/office/powerpoint/2010/main" val="1146401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dirty="0"/>
              <a:t>Project Components</a:t>
            </a:r>
          </a:p>
        </p:txBody>
      </p:sp>
      <p:sp>
        <p:nvSpPr>
          <p:cNvPr id="6" name="Content Placeholder 5">
            <a:extLst>
              <a:ext uri="{FF2B5EF4-FFF2-40B4-BE49-F238E27FC236}">
                <a16:creationId xmlns:a16="http://schemas.microsoft.com/office/drawing/2014/main" id="{09A21C42-5C30-422A-A05D-F7DD3E882BF1}"/>
              </a:ext>
            </a:extLst>
          </p:cNvPr>
          <p:cNvSpPr>
            <a:spLocks noGrp="1"/>
          </p:cNvSpPr>
          <p:nvPr>
            <p:ph idx="1"/>
          </p:nvPr>
        </p:nvSpPr>
        <p:spPr>
          <a:xfrm>
            <a:off x="16863" y="2209928"/>
            <a:ext cx="11142481" cy="953392"/>
          </a:xfrm>
        </p:spPr>
        <p:txBody>
          <a:bodyPr>
            <a:noAutofit/>
          </a:bodyPr>
          <a:lstStyle/>
          <a:p>
            <a:pPr lvl="1">
              <a:lnSpc>
                <a:spcPct val="110000"/>
              </a:lnSpc>
            </a:pPr>
            <a:r>
              <a:rPr lang="en-US" dirty="0">
                <a:solidFill>
                  <a:srgbClr val="000000"/>
                </a:solidFill>
              </a:rPr>
              <a:t>Phased demolition of Rancho San Pedro and replacement with new housing, local-serving commercial uses, and amenities.</a:t>
            </a:r>
          </a:p>
          <a:p>
            <a:pPr lvl="1">
              <a:lnSpc>
                <a:spcPct val="110000"/>
              </a:lnSpc>
            </a:pPr>
            <a:r>
              <a:rPr lang="en-US" dirty="0">
                <a:solidFill>
                  <a:srgbClr val="000000"/>
                </a:solidFill>
              </a:rPr>
              <a:t>New housing at 327 Harbor Site.</a:t>
            </a:r>
          </a:p>
          <a:p>
            <a:pPr lvl="1">
              <a:lnSpc>
                <a:spcPct val="110000"/>
              </a:lnSpc>
            </a:pPr>
            <a:r>
              <a:rPr lang="en-US" dirty="0">
                <a:solidFill>
                  <a:srgbClr val="000000"/>
                </a:solidFill>
              </a:rPr>
              <a:t>Development Summary table:</a:t>
            </a:r>
          </a:p>
          <a:p>
            <a:pPr lvl="1">
              <a:lnSpc>
                <a:spcPct val="110000"/>
              </a:lnSpc>
            </a:pPr>
            <a:endParaRPr lang="en-US" dirty="0">
              <a:solidFill>
                <a:srgbClr val="000000"/>
              </a:solidFill>
            </a:endParaRPr>
          </a:p>
          <a:p>
            <a:pPr lvl="1">
              <a:lnSpc>
                <a:spcPct val="110000"/>
              </a:lnSpc>
            </a:pPr>
            <a:endParaRPr lang="en-US" dirty="0">
              <a:solidFill>
                <a:srgbClr val="000000"/>
              </a:solidFill>
            </a:endParaRPr>
          </a:p>
        </p:txBody>
      </p:sp>
      <p:sp>
        <p:nvSpPr>
          <p:cNvPr id="9" name="Slide Number Placeholder 5">
            <a:extLst>
              <a:ext uri="{FF2B5EF4-FFF2-40B4-BE49-F238E27FC236}">
                <a16:creationId xmlns:a16="http://schemas.microsoft.com/office/drawing/2014/main" id="{F0C6B642-3C2E-46F6-9119-09410E45F8A1}"/>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12</a:t>
            </a:fld>
            <a:endParaRPr lang="en-US" dirty="0"/>
          </a:p>
        </p:txBody>
      </p:sp>
      <p:pic>
        <p:nvPicPr>
          <p:cNvPr id="2" name="Picture 1">
            <a:extLst>
              <a:ext uri="{FF2B5EF4-FFF2-40B4-BE49-F238E27FC236}">
                <a16:creationId xmlns:a16="http://schemas.microsoft.com/office/drawing/2014/main" id="{345845B6-36A2-4CFE-8D12-E0CBF0FAA4A3}"/>
              </a:ext>
            </a:extLst>
          </p:cNvPr>
          <p:cNvPicPr>
            <a:picLocks noChangeAspect="1"/>
          </p:cNvPicPr>
          <p:nvPr/>
        </p:nvPicPr>
        <p:blipFill rotWithShape="1">
          <a:blip r:embed="rId3"/>
          <a:srcRect l="1859"/>
          <a:stretch/>
        </p:blipFill>
        <p:spPr>
          <a:xfrm>
            <a:off x="6779602" y="2121349"/>
            <a:ext cx="4636271" cy="2383610"/>
          </a:xfrm>
          <a:prstGeom prst="rect">
            <a:avLst/>
          </a:prstGeom>
        </p:spPr>
      </p:pic>
      <p:sp>
        <p:nvSpPr>
          <p:cNvPr id="4" name="TextBox 3">
            <a:extLst>
              <a:ext uri="{FF2B5EF4-FFF2-40B4-BE49-F238E27FC236}">
                <a16:creationId xmlns:a16="http://schemas.microsoft.com/office/drawing/2014/main" id="{CDD00E9F-ECC8-4470-BA98-D190DF82F5F1}"/>
              </a:ext>
            </a:extLst>
          </p:cNvPr>
          <p:cNvSpPr txBox="1"/>
          <p:nvPr/>
        </p:nvSpPr>
        <p:spPr>
          <a:xfrm>
            <a:off x="6779602" y="4504959"/>
            <a:ext cx="4710054" cy="523220"/>
          </a:xfrm>
          <a:prstGeom prst="rect">
            <a:avLst/>
          </a:prstGeom>
          <a:noFill/>
        </p:spPr>
        <p:txBody>
          <a:bodyPr wrap="square" rtlCol="0">
            <a:spAutoFit/>
          </a:bodyPr>
          <a:lstStyle/>
          <a:p>
            <a:r>
              <a:rPr lang="en-US" sz="1400" i="1" dirty="0"/>
              <a:t>Above: Historic picture of Rancho San Pedro after it was constructed in 1942.</a:t>
            </a:r>
          </a:p>
        </p:txBody>
      </p:sp>
      <p:sp>
        <p:nvSpPr>
          <p:cNvPr id="10" name="Footer Placeholder 6">
            <a:extLst>
              <a:ext uri="{FF2B5EF4-FFF2-40B4-BE49-F238E27FC236}">
                <a16:creationId xmlns:a16="http://schemas.microsoft.com/office/drawing/2014/main" id="{FA1547D8-158B-3FB9-141D-C9FD029EA203}"/>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11" name="Date Placeholder 4">
            <a:extLst>
              <a:ext uri="{FF2B5EF4-FFF2-40B4-BE49-F238E27FC236}">
                <a16:creationId xmlns:a16="http://schemas.microsoft.com/office/drawing/2014/main" id="{8A536E05-CA9E-9171-97A5-747313ECAD9B}"/>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graphicFrame>
        <p:nvGraphicFramePr>
          <p:cNvPr id="7" name="Table 7">
            <a:extLst>
              <a:ext uri="{FF2B5EF4-FFF2-40B4-BE49-F238E27FC236}">
                <a16:creationId xmlns:a16="http://schemas.microsoft.com/office/drawing/2014/main" id="{60090D45-52DE-1FC8-D517-61550EC03E53}"/>
              </a:ext>
            </a:extLst>
          </p:cNvPr>
          <p:cNvGraphicFramePr>
            <a:graphicFrameLocks noGrp="1"/>
          </p:cNvGraphicFramePr>
          <p:nvPr>
            <p:extLst>
              <p:ext uri="{D42A27DB-BD31-4B8C-83A1-F6EECF244321}">
                <p14:modId xmlns:p14="http://schemas.microsoft.com/office/powerpoint/2010/main" val="2921524577"/>
              </p:ext>
            </p:extLst>
          </p:nvPr>
        </p:nvGraphicFramePr>
        <p:xfrm>
          <a:off x="530387" y="3101910"/>
          <a:ext cx="5405844" cy="2387600"/>
        </p:xfrm>
        <a:graphic>
          <a:graphicData uri="http://schemas.openxmlformats.org/drawingml/2006/table">
            <a:tbl>
              <a:tblPr firstRow="1" bandRow="1">
                <a:tableStyleId>{5C22544A-7EE6-4342-B048-85BDC9FD1C3A}</a:tableStyleId>
              </a:tblPr>
              <a:tblGrid>
                <a:gridCol w="2105295">
                  <a:extLst>
                    <a:ext uri="{9D8B030D-6E8A-4147-A177-3AD203B41FA5}">
                      <a16:colId xmlns:a16="http://schemas.microsoft.com/office/drawing/2014/main" val="1295056500"/>
                    </a:ext>
                  </a:extLst>
                </a:gridCol>
                <a:gridCol w="1611085">
                  <a:extLst>
                    <a:ext uri="{9D8B030D-6E8A-4147-A177-3AD203B41FA5}">
                      <a16:colId xmlns:a16="http://schemas.microsoft.com/office/drawing/2014/main" val="1534962920"/>
                    </a:ext>
                  </a:extLst>
                </a:gridCol>
                <a:gridCol w="1689464">
                  <a:extLst>
                    <a:ext uri="{9D8B030D-6E8A-4147-A177-3AD203B41FA5}">
                      <a16:colId xmlns:a16="http://schemas.microsoft.com/office/drawing/2014/main" val="675654993"/>
                    </a:ext>
                  </a:extLst>
                </a:gridCol>
              </a:tblGrid>
              <a:tr h="0">
                <a:tc>
                  <a:txBody>
                    <a:bodyPr/>
                    <a:lstStyle/>
                    <a:p>
                      <a:r>
                        <a:rPr lang="en-US" dirty="0"/>
                        <a:t>Land Uses</a:t>
                      </a:r>
                    </a:p>
                  </a:txBody>
                  <a:tcPr/>
                </a:tc>
                <a:tc>
                  <a:txBody>
                    <a:bodyPr/>
                    <a:lstStyle/>
                    <a:p>
                      <a:r>
                        <a:rPr lang="en-US" dirty="0"/>
                        <a:t>OSP Site</a:t>
                      </a:r>
                    </a:p>
                  </a:txBody>
                  <a:tcPr/>
                </a:tc>
                <a:tc>
                  <a:txBody>
                    <a:bodyPr/>
                    <a:lstStyle/>
                    <a:p>
                      <a:r>
                        <a:rPr lang="en-US" dirty="0"/>
                        <a:t>327 Harbor Site</a:t>
                      </a:r>
                    </a:p>
                  </a:txBody>
                  <a:tcPr/>
                </a:tc>
                <a:extLst>
                  <a:ext uri="{0D108BD9-81ED-4DB2-BD59-A6C34878D82A}">
                    <a16:rowId xmlns:a16="http://schemas.microsoft.com/office/drawing/2014/main" val="377502827"/>
                  </a:ext>
                </a:extLst>
              </a:tr>
              <a:tr h="370840">
                <a:tc>
                  <a:txBody>
                    <a:bodyPr/>
                    <a:lstStyle/>
                    <a:p>
                      <a:r>
                        <a:rPr lang="en-US" dirty="0">
                          <a:solidFill>
                            <a:srgbClr val="000000"/>
                          </a:solidFill>
                        </a:rPr>
                        <a:t>Residential (units)</a:t>
                      </a:r>
                    </a:p>
                  </a:txBody>
                  <a:tcPr/>
                </a:tc>
                <a:tc>
                  <a:txBody>
                    <a:bodyPr/>
                    <a:lstStyle/>
                    <a:p>
                      <a:r>
                        <a:rPr lang="en-US" dirty="0">
                          <a:solidFill>
                            <a:srgbClr val="000000"/>
                          </a:solidFill>
                        </a:rPr>
                        <a:t>1,553</a:t>
                      </a:r>
                    </a:p>
                  </a:txBody>
                  <a:tcPr/>
                </a:tc>
                <a:tc>
                  <a:txBody>
                    <a:bodyPr/>
                    <a:lstStyle/>
                    <a:p>
                      <a:r>
                        <a:rPr lang="en-US" dirty="0">
                          <a:solidFill>
                            <a:srgbClr val="000000"/>
                          </a:solidFill>
                        </a:rPr>
                        <a:t>47</a:t>
                      </a:r>
                    </a:p>
                  </a:txBody>
                  <a:tcPr/>
                </a:tc>
                <a:extLst>
                  <a:ext uri="{0D108BD9-81ED-4DB2-BD59-A6C34878D82A}">
                    <a16:rowId xmlns:a16="http://schemas.microsoft.com/office/drawing/2014/main" val="1443241814"/>
                  </a:ext>
                </a:extLst>
              </a:tr>
              <a:tr h="370840">
                <a:tc>
                  <a:txBody>
                    <a:bodyPr/>
                    <a:lstStyle/>
                    <a:p>
                      <a:r>
                        <a:rPr lang="en-US" dirty="0">
                          <a:solidFill>
                            <a:srgbClr val="000000"/>
                          </a:solidFill>
                        </a:rPr>
                        <a:t>Commercial/Retail (sq. ft.)</a:t>
                      </a:r>
                    </a:p>
                  </a:txBody>
                  <a:tcPr/>
                </a:tc>
                <a:tc>
                  <a:txBody>
                    <a:bodyPr/>
                    <a:lstStyle/>
                    <a:p>
                      <a:r>
                        <a:rPr lang="en-US" dirty="0">
                          <a:solidFill>
                            <a:srgbClr val="000000"/>
                          </a:solidFill>
                        </a:rPr>
                        <a:t>45,000</a:t>
                      </a:r>
                    </a:p>
                  </a:txBody>
                  <a:tcPr/>
                </a:tc>
                <a:tc>
                  <a:txBody>
                    <a:bodyPr/>
                    <a:lstStyle/>
                    <a:p>
                      <a:r>
                        <a:rPr lang="en-US" dirty="0">
                          <a:solidFill>
                            <a:srgbClr val="000000"/>
                          </a:solidFill>
                        </a:rPr>
                        <a:t>0</a:t>
                      </a:r>
                    </a:p>
                  </a:txBody>
                  <a:tcPr/>
                </a:tc>
                <a:extLst>
                  <a:ext uri="{0D108BD9-81ED-4DB2-BD59-A6C34878D82A}">
                    <a16:rowId xmlns:a16="http://schemas.microsoft.com/office/drawing/2014/main" val="584608613"/>
                  </a:ext>
                </a:extLst>
              </a:tr>
              <a:tr h="370840">
                <a:tc>
                  <a:txBody>
                    <a:bodyPr/>
                    <a:lstStyle/>
                    <a:p>
                      <a:r>
                        <a:rPr lang="en-US" dirty="0">
                          <a:solidFill>
                            <a:srgbClr val="000000"/>
                          </a:solidFill>
                        </a:rPr>
                        <a:t>Neighborhood Serving Uses (sq. ft.)</a:t>
                      </a:r>
                    </a:p>
                  </a:txBody>
                  <a:tcPr/>
                </a:tc>
                <a:tc>
                  <a:txBody>
                    <a:bodyPr/>
                    <a:lstStyle/>
                    <a:p>
                      <a:r>
                        <a:rPr lang="en-US" dirty="0">
                          <a:solidFill>
                            <a:srgbClr val="000000"/>
                          </a:solidFill>
                        </a:rPr>
                        <a:t>85,000</a:t>
                      </a:r>
                    </a:p>
                  </a:txBody>
                  <a:tcPr/>
                </a:tc>
                <a:tc>
                  <a:txBody>
                    <a:bodyPr/>
                    <a:lstStyle/>
                    <a:p>
                      <a:r>
                        <a:rPr lang="en-US" dirty="0">
                          <a:solidFill>
                            <a:srgbClr val="000000"/>
                          </a:solidFill>
                        </a:rPr>
                        <a:t>0</a:t>
                      </a:r>
                    </a:p>
                  </a:txBody>
                  <a:tcPr/>
                </a:tc>
                <a:extLst>
                  <a:ext uri="{0D108BD9-81ED-4DB2-BD59-A6C34878D82A}">
                    <a16:rowId xmlns:a16="http://schemas.microsoft.com/office/drawing/2014/main" val="2584840968"/>
                  </a:ext>
                </a:extLst>
              </a:tr>
              <a:tr h="370840">
                <a:tc>
                  <a:txBody>
                    <a:bodyPr/>
                    <a:lstStyle/>
                    <a:p>
                      <a:r>
                        <a:rPr lang="en-US" dirty="0">
                          <a:solidFill>
                            <a:srgbClr val="000000"/>
                          </a:solidFill>
                        </a:rPr>
                        <a:t>Open Space</a:t>
                      </a:r>
                    </a:p>
                  </a:txBody>
                  <a:tcPr/>
                </a:tc>
                <a:tc>
                  <a:txBody>
                    <a:bodyPr/>
                    <a:lstStyle/>
                    <a:p>
                      <a:r>
                        <a:rPr lang="en-US" dirty="0">
                          <a:solidFill>
                            <a:srgbClr val="000000"/>
                          </a:solidFill>
                        </a:rPr>
                        <a:t>10.3 acres</a:t>
                      </a:r>
                    </a:p>
                  </a:txBody>
                  <a:tcPr/>
                </a:tc>
                <a:tc>
                  <a:txBody>
                    <a:bodyPr/>
                    <a:lstStyle/>
                    <a:p>
                      <a:r>
                        <a:rPr lang="en-US" dirty="0">
                          <a:solidFill>
                            <a:srgbClr val="000000"/>
                          </a:solidFill>
                        </a:rPr>
                        <a:t>7,006 sq. ft.</a:t>
                      </a:r>
                    </a:p>
                  </a:txBody>
                  <a:tcPr/>
                </a:tc>
                <a:extLst>
                  <a:ext uri="{0D108BD9-81ED-4DB2-BD59-A6C34878D82A}">
                    <a16:rowId xmlns:a16="http://schemas.microsoft.com/office/drawing/2014/main" val="240536933"/>
                  </a:ext>
                </a:extLst>
              </a:tr>
            </a:tbl>
          </a:graphicData>
        </a:graphic>
      </p:graphicFrame>
    </p:spTree>
    <p:extLst>
      <p:ext uri="{BB962C8B-B14F-4D97-AF65-F5344CB8AC3E}">
        <p14:creationId xmlns:p14="http://schemas.microsoft.com/office/powerpoint/2010/main" val="2217927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13</a:t>
            </a:fld>
            <a:endParaRPr lang="en-US" dirty="0"/>
          </a:p>
        </p:txBody>
      </p:sp>
      <p:sp>
        <p:nvSpPr>
          <p:cNvPr id="13" name="Title 4">
            <a:extLst>
              <a:ext uri="{FF2B5EF4-FFF2-40B4-BE49-F238E27FC236}">
                <a16:creationId xmlns:a16="http://schemas.microsoft.com/office/drawing/2014/main" id="{DC85164C-3EBC-467E-82A6-B037DEDA18ED}"/>
              </a:ext>
            </a:extLst>
          </p:cNvPr>
          <p:cNvSpPr txBox="1">
            <a:spLocks/>
          </p:cNvSpPr>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Conceptual Site Plan </a:t>
            </a:r>
          </a:p>
        </p:txBody>
      </p:sp>
      <p:pic>
        <p:nvPicPr>
          <p:cNvPr id="3" name="Picture 2" descr="OSP Specific Plan Site – Conceptual Site Plan">
            <a:extLst>
              <a:ext uri="{FF2B5EF4-FFF2-40B4-BE49-F238E27FC236}">
                <a16:creationId xmlns:a16="http://schemas.microsoft.com/office/drawing/2014/main" id="{FAAC7D68-4631-257A-553E-8DB55480A07E}"/>
              </a:ext>
            </a:extLst>
          </p:cNvPr>
          <p:cNvPicPr>
            <a:picLocks noChangeAspect="1"/>
          </p:cNvPicPr>
          <p:nvPr/>
        </p:nvPicPr>
        <p:blipFill>
          <a:blip r:embed="rId4"/>
          <a:stretch>
            <a:fillRect/>
          </a:stretch>
        </p:blipFill>
        <p:spPr>
          <a:xfrm>
            <a:off x="1377894" y="62479"/>
            <a:ext cx="8434600" cy="6733041"/>
          </a:xfrm>
          <a:prstGeom prst="rect">
            <a:avLst/>
          </a:prstGeom>
        </p:spPr>
      </p:pic>
      <p:pic>
        <p:nvPicPr>
          <p:cNvPr id="4" name="Picture 3" descr="Diagram&#10;&#10;Description automatically generated with medium confidence">
            <a:extLst>
              <a:ext uri="{FF2B5EF4-FFF2-40B4-BE49-F238E27FC236}">
                <a16:creationId xmlns:a16="http://schemas.microsoft.com/office/drawing/2014/main" id="{A9602711-D85F-C6B4-2B55-0BE5914A410A}"/>
              </a:ext>
            </a:extLst>
          </p:cNvPr>
          <p:cNvPicPr>
            <a:picLocks noChangeAspect="1"/>
          </p:cNvPicPr>
          <p:nvPr/>
        </p:nvPicPr>
        <p:blipFill>
          <a:blip r:embed="rId5"/>
          <a:stretch>
            <a:fillRect/>
          </a:stretch>
        </p:blipFill>
        <p:spPr>
          <a:xfrm>
            <a:off x="9884920" y="62479"/>
            <a:ext cx="2132840" cy="5622377"/>
          </a:xfrm>
          <a:prstGeom prst="rect">
            <a:avLst/>
          </a:prstGeom>
        </p:spPr>
      </p:pic>
    </p:spTree>
    <p:extLst>
      <p:ext uri="{BB962C8B-B14F-4D97-AF65-F5344CB8AC3E}">
        <p14:creationId xmlns:p14="http://schemas.microsoft.com/office/powerpoint/2010/main" val="46954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14</a:t>
            </a:fld>
            <a:endParaRPr lang="en-US" dirty="0"/>
          </a:p>
        </p:txBody>
      </p:sp>
      <p:sp>
        <p:nvSpPr>
          <p:cNvPr id="13" name="Title 4">
            <a:extLst>
              <a:ext uri="{FF2B5EF4-FFF2-40B4-BE49-F238E27FC236}">
                <a16:creationId xmlns:a16="http://schemas.microsoft.com/office/drawing/2014/main" id="{DC85164C-3EBC-467E-82A6-B037DEDA18ED}"/>
              </a:ext>
            </a:extLst>
          </p:cNvPr>
          <p:cNvSpPr txBox="1">
            <a:spLocks/>
          </p:cNvSpPr>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Open Space Renderings</a:t>
            </a:r>
          </a:p>
        </p:txBody>
      </p:sp>
      <p:pic>
        <p:nvPicPr>
          <p:cNvPr id="5" name="Picture 4" descr="A picture containing grass&#10;&#10;Description automatically generated">
            <a:extLst>
              <a:ext uri="{FF2B5EF4-FFF2-40B4-BE49-F238E27FC236}">
                <a16:creationId xmlns:a16="http://schemas.microsoft.com/office/drawing/2014/main" id="{F0B52F1C-8D26-4CC2-A445-BEAD66E3109E}"/>
              </a:ext>
            </a:extLst>
          </p:cNvPr>
          <p:cNvPicPr>
            <a:picLocks noChangeAspect="1"/>
          </p:cNvPicPr>
          <p:nvPr/>
        </p:nvPicPr>
        <p:blipFill rotWithShape="1">
          <a:blip r:embed="rId4">
            <a:extLst>
              <a:ext uri="{28A0092B-C50C-407E-A947-70E740481C1C}">
                <a14:useLocalDpi xmlns:a14="http://schemas.microsoft.com/office/drawing/2010/main" val="0"/>
              </a:ext>
            </a:extLst>
          </a:blip>
          <a:srcRect t="7375" b="6343"/>
          <a:stretch/>
        </p:blipFill>
        <p:spPr>
          <a:xfrm>
            <a:off x="5828985" y="3385235"/>
            <a:ext cx="6179749" cy="3472765"/>
          </a:xfrm>
          <a:prstGeom prst="rect">
            <a:avLst/>
          </a:prstGeom>
        </p:spPr>
      </p:pic>
      <p:pic>
        <p:nvPicPr>
          <p:cNvPr id="3" name="Picture 2">
            <a:extLst>
              <a:ext uri="{FF2B5EF4-FFF2-40B4-BE49-F238E27FC236}">
                <a16:creationId xmlns:a16="http://schemas.microsoft.com/office/drawing/2014/main" id="{AE8627F4-39F2-49B6-B0FE-43771751CA4D}"/>
              </a:ext>
            </a:extLst>
          </p:cNvPr>
          <p:cNvPicPr>
            <a:picLocks noChangeAspect="1"/>
          </p:cNvPicPr>
          <p:nvPr/>
        </p:nvPicPr>
        <p:blipFill rotWithShape="1">
          <a:blip r:embed="rId5">
            <a:extLst>
              <a:ext uri="{28A0092B-C50C-407E-A947-70E740481C1C}">
                <a14:useLocalDpi xmlns:a14="http://schemas.microsoft.com/office/drawing/2010/main" val="0"/>
              </a:ext>
            </a:extLst>
          </a:blip>
          <a:srcRect t="6687" b="6687"/>
          <a:stretch/>
        </p:blipFill>
        <p:spPr>
          <a:xfrm>
            <a:off x="1369819" y="0"/>
            <a:ext cx="6530325" cy="3686907"/>
          </a:xfrm>
          <a:prstGeom prst="rect">
            <a:avLst/>
          </a:prstGeom>
        </p:spPr>
      </p:pic>
    </p:spTree>
    <p:extLst>
      <p:ext uri="{BB962C8B-B14F-4D97-AF65-F5344CB8AC3E}">
        <p14:creationId xmlns:p14="http://schemas.microsoft.com/office/powerpoint/2010/main" val="884999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15</a:t>
            </a:fld>
            <a:endParaRPr lang="en-US" dirty="0"/>
          </a:p>
        </p:txBody>
      </p:sp>
      <p:sp>
        <p:nvSpPr>
          <p:cNvPr id="13" name="Title 4">
            <a:extLst>
              <a:ext uri="{FF2B5EF4-FFF2-40B4-BE49-F238E27FC236}">
                <a16:creationId xmlns:a16="http://schemas.microsoft.com/office/drawing/2014/main" id="{DC85164C-3EBC-467E-82A6-B037DEDA18ED}"/>
              </a:ext>
            </a:extLst>
          </p:cNvPr>
          <p:cNvSpPr txBox="1">
            <a:spLocks/>
          </p:cNvSpPr>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Mobility Renderings</a:t>
            </a:r>
          </a:p>
        </p:txBody>
      </p:sp>
      <p:pic>
        <p:nvPicPr>
          <p:cNvPr id="9" name="Picture 8" descr="A picture containing ground, outdoor&#10;&#10;Description automatically generated">
            <a:extLst>
              <a:ext uri="{FF2B5EF4-FFF2-40B4-BE49-F238E27FC236}">
                <a16:creationId xmlns:a16="http://schemas.microsoft.com/office/drawing/2014/main" id="{FC06A83E-465B-4379-B69B-B5183A745F99}"/>
              </a:ext>
            </a:extLst>
          </p:cNvPr>
          <p:cNvPicPr>
            <a:picLocks noChangeAspect="1"/>
          </p:cNvPicPr>
          <p:nvPr/>
        </p:nvPicPr>
        <p:blipFill rotWithShape="1">
          <a:blip r:embed="rId4">
            <a:extLst>
              <a:ext uri="{28A0092B-C50C-407E-A947-70E740481C1C}">
                <a14:useLocalDpi xmlns:a14="http://schemas.microsoft.com/office/drawing/2010/main" val="0"/>
              </a:ext>
            </a:extLst>
          </a:blip>
          <a:srcRect t="6591" b="6521"/>
          <a:stretch/>
        </p:blipFill>
        <p:spPr>
          <a:xfrm>
            <a:off x="5731094" y="3223545"/>
            <a:ext cx="6402025" cy="3622876"/>
          </a:xfrm>
          <a:prstGeom prst="rect">
            <a:avLst/>
          </a:prstGeom>
        </p:spPr>
      </p:pic>
      <p:pic>
        <p:nvPicPr>
          <p:cNvPr id="4" name="Picture 3">
            <a:extLst>
              <a:ext uri="{FF2B5EF4-FFF2-40B4-BE49-F238E27FC236}">
                <a16:creationId xmlns:a16="http://schemas.microsoft.com/office/drawing/2014/main" id="{5918F316-6D91-46C6-96D5-FB53ED926F44}"/>
              </a:ext>
            </a:extLst>
          </p:cNvPr>
          <p:cNvPicPr>
            <a:picLocks noChangeAspect="1"/>
          </p:cNvPicPr>
          <p:nvPr/>
        </p:nvPicPr>
        <p:blipFill rotWithShape="1">
          <a:blip r:embed="rId5">
            <a:extLst>
              <a:ext uri="{28A0092B-C50C-407E-A947-70E740481C1C}">
                <a14:useLocalDpi xmlns:a14="http://schemas.microsoft.com/office/drawing/2010/main" val="0"/>
              </a:ext>
            </a:extLst>
          </a:blip>
          <a:srcRect t="6873" b="6873"/>
          <a:stretch/>
        </p:blipFill>
        <p:spPr>
          <a:xfrm>
            <a:off x="1233194" y="0"/>
            <a:ext cx="6145666" cy="3452954"/>
          </a:xfrm>
          <a:prstGeom prst="rect">
            <a:avLst/>
          </a:prstGeom>
        </p:spPr>
      </p:pic>
    </p:spTree>
    <p:extLst>
      <p:ext uri="{BB962C8B-B14F-4D97-AF65-F5344CB8AC3E}">
        <p14:creationId xmlns:p14="http://schemas.microsoft.com/office/powerpoint/2010/main" val="2839033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16</a:t>
            </a:fld>
            <a:endParaRPr lang="en-US" dirty="0"/>
          </a:p>
        </p:txBody>
      </p:sp>
      <p:sp>
        <p:nvSpPr>
          <p:cNvPr id="13" name="Title 4">
            <a:extLst>
              <a:ext uri="{FF2B5EF4-FFF2-40B4-BE49-F238E27FC236}">
                <a16:creationId xmlns:a16="http://schemas.microsoft.com/office/drawing/2014/main" id="{DC85164C-3EBC-467E-82A6-B037DEDA18ED}"/>
              </a:ext>
            </a:extLst>
          </p:cNvPr>
          <p:cNvSpPr txBox="1">
            <a:spLocks/>
          </p:cNvSpPr>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327 Harbor Site Rendering</a:t>
            </a:r>
          </a:p>
        </p:txBody>
      </p:sp>
      <p:pic>
        <p:nvPicPr>
          <p:cNvPr id="2" name="Picture 1" descr="Visual Simulation of the 327 Harbor Site from the Corner of Harbor Boulevard and O’Farrell Street Looking Southwest">
            <a:extLst>
              <a:ext uri="{FF2B5EF4-FFF2-40B4-BE49-F238E27FC236}">
                <a16:creationId xmlns:a16="http://schemas.microsoft.com/office/drawing/2014/main" id="{236B7ACD-3A40-F833-428D-4AB2D7569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258" y="598964"/>
            <a:ext cx="10438954" cy="5660072"/>
          </a:xfrm>
          <a:prstGeom prst="rect">
            <a:avLst/>
          </a:prstGeom>
        </p:spPr>
      </p:pic>
    </p:spTree>
    <p:extLst>
      <p:ext uri="{BB962C8B-B14F-4D97-AF65-F5344CB8AC3E}">
        <p14:creationId xmlns:p14="http://schemas.microsoft.com/office/powerpoint/2010/main" val="1027530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F34B8-FA9B-442A-BF60-7BC23AED29A5}"/>
              </a:ext>
            </a:extLst>
          </p:cNvPr>
          <p:cNvPicPr>
            <a:picLocks noChangeAspect="1"/>
          </p:cNvPicPr>
          <p:nvPr/>
        </p:nvPicPr>
        <p:blipFill rotWithShape="1">
          <a:blip r:embed="rId3"/>
          <a:srcRect r="1833"/>
          <a:stretch/>
        </p:blipFill>
        <p:spPr>
          <a:xfrm>
            <a:off x="4438274" y="-69243"/>
            <a:ext cx="8876545" cy="6996486"/>
          </a:xfrm>
          <a:prstGeom prst="rect">
            <a:avLst/>
          </a:prstGeom>
        </p:spPr>
      </p:pic>
      <p:sp>
        <p:nvSpPr>
          <p:cNvPr id="2" name="Date Placeholder 1">
            <a:extLst>
              <a:ext uri="{FF2B5EF4-FFF2-40B4-BE49-F238E27FC236}">
                <a16:creationId xmlns:a16="http://schemas.microsoft.com/office/drawing/2014/main" id="{96475338-3263-4148-B11D-FED64230C187}"/>
              </a:ext>
            </a:extLst>
          </p:cNvPr>
          <p:cNvSpPr>
            <a:spLocks noGrp="1"/>
          </p:cNvSpPr>
          <p:nvPr>
            <p:ph type="dt" sz="half" idx="10"/>
          </p:nvPr>
        </p:nvSpPr>
        <p:spPr/>
        <p:txBody>
          <a:bodyPr/>
          <a:lstStyle/>
          <a:p>
            <a:fld id="{D6701ADA-48F8-4C21-B8C3-7EB5B4F9C9A4}" type="datetime1">
              <a:rPr lang="en-US" smtClean="0"/>
              <a:t>7/6/2023</a:t>
            </a:fld>
            <a:endParaRPr lang="en-US" dirty="0"/>
          </a:p>
        </p:txBody>
      </p:sp>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12" name="Picture 11">
            <a:extLst>
              <a:ext uri="{FF2B5EF4-FFF2-40B4-BE49-F238E27FC236}">
                <a16:creationId xmlns:a16="http://schemas.microsoft.com/office/drawing/2014/main" id="{5AC10248-B90C-4EA3-B53C-639C083A49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a:spLocks/>
          </p:cNvSpPr>
          <p:nvPr/>
        </p:nvSpPr>
        <p:spPr>
          <a:xfrm>
            <a:off x="491614" y="630199"/>
            <a:ext cx="6602522"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Draft EIR/EIS Findings</a:t>
            </a:r>
          </a:p>
        </p:txBody>
      </p:sp>
      <p:pic>
        <p:nvPicPr>
          <p:cNvPr id="10" name="Google Shape;192;p24">
            <a:extLst>
              <a:ext uri="{FF2B5EF4-FFF2-40B4-BE49-F238E27FC236}">
                <a16:creationId xmlns:a16="http://schemas.microsoft.com/office/drawing/2014/main" id="{6441A2C2-101F-434F-B419-E4C4E9278A89}"/>
              </a:ext>
            </a:extLst>
          </p:cNvPr>
          <p:cNvPicPr/>
          <p:nvPr/>
        </p:nvPicPr>
        <p:blipFill rotWithShape="1">
          <a:blip r:embed="rId5">
            <a:alphaModFix/>
          </a:blip>
          <a:srcRect/>
          <a:stretch/>
        </p:blipFill>
        <p:spPr>
          <a:xfrm>
            <a:off x="138771" y="6023806"/>
            <a:ext cx="1941237" cy="707851"/>
          </a:xfrm>
          <a:prstGeom prst="rect">
            <a:avLst/>
          </a:prstGeom>
          <a:noFill/>
          <a:ln>
            <a:noFill/>
          </a:ln>
        </p:spPr>
      </p:pic>
      <p:pic>
        <p:nvPicPr>
          <p:cNvPr id="4" name="Picture 2">
            <a:extLst>
              <a:ext uri="{FF2B5EF4-FFF2-40B4-BE49-F238E27FC236}">
                <a16:creationId xmlns:a16="http://schemas.microsoft.com/office/drawing/2014/main" id="{FD16BF5B-E679-6234-DD6C-B113AC8359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294700" y="6183987"/>
            <a:ext cx="1381794" cy="361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075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487156" y="344826"/>
            <a:ext cx="8249697" cy="698739"/>
          </a:xfrm>
        </p:spPr>
        <p:txBody>
          <a:bodyPr/>
          <a:lstStyle/>
          <a:p>
            <a:r>
              <a:rPr lang="en-US" sz="2800" dirty="0"/>
              <a:t>Environmental Topics Analyzed in the EIR/EIS</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1185305557"/>
              </p:ext>
            </p:extLst>
          </p:nvPr>
        </p:nvGraphicFramePr>
        <p:xfrm>
          <a:off x="3857625" y="1522462"/>
          <a:ext cx="3663816" cy="4572000"/>
        </p:xfrm>
        <a:graphic>
          <a:graphicData uri="http://schemas.openxmlformats.org/drawingml/2006/table">
            <a:tbl>
              <a:tblPr firstRow="1" firstCol="1" bandRow="1"/>
              <a:tblGrid>
                <a:gridCol w="3663816">
                  <a:extLst>
                    <a:ext uri="{9D8B030D-6E8A-4147-A177-3AD203B41FA5}">
                      <a16:colId xmlns:a16="http://schemas.microsoft.com/office/drawing/2014/main" val="20000"/>
                    </a:ext>
                  </a:extLst>
                </a:gridCol>
              </a:tblGrid>
              <a:tr h="3010445">
                <a:tc>
                  <a:txBody>
                    <a:bodyPr/>
                    <a:lstStyle/>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chemeClr val="accent6"/>
                          </a:solidFill>
                          <a:latin typeface="+mn-lt"/>
                          <a:ea typeface="+mn-ea"/>
                          <a:cs typeface="+mn-cs"/>
                        </a:rPr>
                        <a:t>Aesthetics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000000"/>
                          </a:solidFill>
                          <a:latin typeface="+mn-lt"/>
                          <a:ea typeface="+mn-ea"/>
                          <a:cs typeface="+mn-cs"/>
                        </a:rPr>
                        <a:t>Agriculture/Forestry</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chemeClr val="accent6"/>
                          </a:solidFill>
                          <a:latin typeface="+mn-lt"/>
                          <a:ea typeface="+mn-ea"/>
                          <a:cs typeface="+mn-cs"/>
                        </a:rPr>
                        <a:t>Air Quality </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000000"/>
                          </a:solidFill>
                          <a:latin typeface="+mn-lt"/>
                          <a:ea typeface="+mn-ea"/>
                          <a:cs typeface="+mn-cs"/>
                        </a:rPr>
                        <a:t>Biological Resources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FF0000"/>
                          </a:solidFill>
                          <a:latin typeface="+mn-lt"/>
                          <a:ea typeface="+mn-ea"/>
                          <a:cs typeface="+mn-cs"/>
                        </a:rPr>
                        <a:t>Cultural Resources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000000"/>
                          </a:solidFill>
                          <a:latin typeface="+mn-lt"/>
                          <a:ea typeface="+mn-ea"/>
                          <a:cs typeface="+mn-cs"/>
                        </a:rPr>
                        <a:t>Energy</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000000"/>
                          </a:solidFill>
                          <a:latin typeface="+mn-lt"/>
                          <a:ea typeface="+mn-ea"/>
                          <a:cs typeface="+mn-cs"/>
                        </a:rPr>
                        <a:t>Environmental Justice and Socioeconomics</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2000" b="0" kern="1200" dirty="0">
                          <a:solidFill>
                            <a:schemeClr val="accent6"/>
                          </a:solidFill>
                          <a:latin typeface="+mn-lt"/>
                          <a:ea typeface="+mn-ea"/>
                          <a:cs typeface="+mn-cs"/>
                        </a:rPr>
                        <a:t>Geology/Soils</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2000" b="0" kern="1200" dirty="0">
                          <a:solidFill>
                            <a:srgbClr val="000000"/>
                          </a:solidFill>
                          <a:latin typeface="+mn-lt"/>
                          <a:ea typeface="+mn-ea"/>
                          <a:cs typeface="+mn-cs"/>
                        </a:rPr>
                        <a:t>Greenhouse Gas Emissions/Climate Change</a:t>
                      </a: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0" name="Table 9">
            <a:extLst>
              <a:ext uri="{FF2B5EF4-FFF2-40B4-BE49-F238E27FC236}">
                <a16:creationId xmlns:a16="http://schemas.microsoft.com/office/drawing/2014/main" id="{11F5AEFA-6DA9-4EA0-8AED-BD664A35A0BF}"/>
              </a:ext>
            </a:extLst>
          </p:cNvPr>
          <p:cNvGraphicFramePr>
            <a:graphicFrameLocks noGrp="1"/>
          </p:cNvGraphicFramePr>
          <p:nvPr>
            <p:extLst>
              <p:ext uri="{D42A27DB-BD31-4B8C-83A1-F6EECF244321}">
                <p14:modId xmlns:p14="http://schemas.microsoft.com/office/powerpoint/2010/main" val="177464448"/>
              </p:ext>
            </p:extLst>
          </p:nvPr>
        </p:nvGraphicFramePr>
        <p:xfrm>
          <a:off x="7657343" y="1578879"/>
          <a:ext cx="4675367" cy="4635518"/>
        </p:xfrm>
        <a:graphic>
          <a:graphicData uri="http://schemas.openxmlformats.org/drawingml/2006/table">
            <a:tbl>
              <a:tblPr firstRow="1" firstCol="1" bandRow="1"/>
              <a:tblGrid>
                <a:gridCol w="4675367">
                  <a:extLst>
                    <a:ext uri="{9D8B030D-6E8A-4147-A177-3AD203B41FA5}">
                      <a16:colId xmlns:a16="http://schemas.microsoft.com/office/drawing/2014/main" val="20000"/>
                    </a:ext>
                  </a:extLst>
                </a:gridCol>
              </a:tblGrid>
              <a:tr h="4635518">
                <a:tc>
                  <a:txBody>
                    <a:bodyPr/>
                    <a:lstStyle/>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2000" b="0" kern="1200" dirty="0">
                          <a:solidFill>
                            <a:schemeClr val="accent6"/>
                          </a:solidFill>
                          <a:latin typeface="+mn-lt"/>
                          <a:ea typeface="+mn-ea"/>
                          <a:cs typeface="+mn-cs"/>
                        </a:rPr>
                        <a:t>Hazards/Hazardous Materials</a:t>
                      </a:r>
                      <a:endParaRPr lang="en-US" sz="2800" b="0" dirty="0">
                        <a:solidFill>
                          <a:schemeClr val="accent6"/>
                        </a:solidFill>
                        <a:effectLst/>
                        <a:latin typeface="Calibri" panose="020F0502020204030204" pitchFamily="34" charset="0"/>
                        <a:ea typeface="Times New Roman"/>
                      </a:endParaRP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2000" b="0" kern="1200" dirty="0">
                          <a:solidFill>
                            <a:srgbClr val="000000"/>
                          </a:solidFill>
                          <a:latin typeface="+mn-lt"/>
                          <a:ea typeface="+mn-ea"/>
                          <a:cs typeface="+mn-cs"/>
                        </a:rPr>
                        <a:t>Hydrology/Water Quality</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000000"/>
                          </a:solidFill>
                          <a:latin typeface="+mn-lt"/>
                          <a:ea typeface="+mn-ea"/>
                          <a:cs typeface="+mn-cs"/>
                        </a:rPr>
                        <a:t>Land Use/Planning</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FF0000"/>
                          </a:solidFill>
                          <a:latin typeface="+mn-lt"/>
                          <a:ea typeface="+mn-ea"/>
                          <a:cs typeface="+mn-cs"/>
                        </a:rPr>
                        <a:t>Noise</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000000"/>
                          </a:solidFill>
                          <a:latin typeface="+mn-lt"/>
                          <a:ea typeface="+mn-ea"/>
                          <a:cs typeface="+mn-cs"/>
                        </a:rPr>
                        <a:t>Population/Housing</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000000"/>
                          </a:solidFill>
                          <a:latin typeface="+mn-lt"/>
                          <a:ea typeface="+mn-ea"/>
                          <a:cs typeface="+mn-cs"/>
                        </a:rPr>
                        <a:t>Public Services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000000"/>
                          </a:solidFill>
                          <a:latin typeface="+mn-lt"/>
                          <a:ea typeface="+mn-ea"/>
                          <a:cs typeface="+mn-cs"/>
                        </a:rPr>
                        <a:t>Recreation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chemeClr val="accent6"/>
                          </a:solidFill>
                          <a:latin typeface="+mn-lt"/>
                          <a:ea typeface="+mn-ea"/>
                          <a:cs typeface="+mn-cs"/>
                        </a:rPr>
                        <a:t>Transportation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chemeClr val="accent6"/>
                          </a:solidFill>
                          <a:latin typeface="+mn-lt"/>
                          <a:ea typeface="+mn-ea"/>
                          <a:cs typeface="+mn-cs"/>
                        </a:rPr>
                        <a:t>Tribal Cultural Resources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000000"/>
                          </a:solidFill>
                          <a:latin typeface="+mn-lt"/>
                          <a:ea typeface="+mn-ea"/>
                          <a:cs typeface="+mn-cs"/>
                        </a:rPr>
                        <a:t>Utilities/Service Systems</a:t>
                      </a: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18</a:t>
            </a:fld>
            <a:endParaRPr lang="en-US" dirty="0"/>
          </a:p>
        </p:txBody>
      </p:sp>
      <p:sp>
        <p:nvSpPr>
          <p:cNvPr id="2" name="Footer Placeholder 6">
            <a:extLst>
              <a:ext uri="{FF2B5EF4-FFF2-40B4-BE49-F238E27FC236}">
                <a16:creationId xmlns:a16="http://schemas.microsoft.com/office/drawing/2014/main" id="{DF796DFC-3FFF-0725-E1A4-CF31B3FF8736}"/>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4" name="Date Placeholder 4">
            <a:extLst>
              <a:ext uri="{FF2B5EF4-FFF2-40B4-BE49-F238E27FC236}">
                <a16:creationId xmlns:a16="http://schemas.microsoft.com/office/drawing/2014/main" id="{56BB392C-4A2A-B2A9-887D-EC7CC30952F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sp>
        <p:nvSpPr>
          <p:cNvPr id="18" name="TextBox 17">
            <a:extLst>
              <a:ext uri="{FF2B5EF4-FFF2-40B4-BE49-F238E27FC236}">
                <a16:creationId xmlns:a16="http://schemas.microsoft.com/office/drawing/2014/main" id="{8CB9731A-8AC1-617D-B092-8E19C5701621}"/>
              </a:ext>
            </a:extLst>
          </p:cNvPr>
          <p:cNvSpPr txBox="1"/>
          <p:nvPr/>
        </p:nvSpPr>
        <p:spPr>
          <a:xfrm>
            <a:off x="661521" y="1584040"/>
            <a:ext cx="2836519" cy="3785652"/>
          </a:xfrm>
          <a:prstGeom prst="rect">
            <a:avLst/>
          </a:prstGeom>
          <a:noFill/>
        </p:spPr>
        <p:txBody>
          <a:bodyPr wrap="square">
            <a:spAutoFit/>
          </a:bodyPr>
          <a:lstStyle/>
          <a:p>
            <a:pPr marR="0" lvl="0" algn="l" defTabSz="914377" rtl="0" eaLnBrk="1" latinLnBrk="0" hangingPunct="1">
              <a:lnSpc>
                <a:spcPct val="100000"/>
              </a:lnSpc>
              <a:spcBef>
                <a:spcPts val="600"/>
              </a:spcBef>
              <a:spcAft>
                <a:spcPts val="600"/>
              </a:spcAft>
              <a:buClr>
                <a:schemeClr val="tx2"/>
              </a:buClr>
              <a:tabLst>
                <a:tab pos="0" algn="l"/>
              </a:tabLst>
            </a:pPr>
            <a:r>
              <a:rPr lang="en-US" sz="1800" b="1" u="sng" kern="1200" dirty="0">
                <a:solidFill>
                  <a:srgbClr val="000000"/>
                </a:solidFill>
                <a:latin typeface="+mn-lt"/>
                <a:ea typeface="+mn-ea"/>
                <a:cs typeface="+mn-cs"/>
              </a:rPr>
              <a:t>Color Key</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1800" b="0" kern="1200" dirty="0">
              <a:solidFill>
                <a:srgbClr val="000000"/>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1800" b="0" kern="1200" dirty="0">
                <a:solidFill>
                  <a:srgbClr val="000000"/>
                </a:solidFill>
                <a:latin typeface="+mn-lt"/>
                <a:ea typeface="+mn-ea"/>
                <a:cs typeface="+mn-cs"/>
              </a:rPr>
              <a:t>No </a:t>
            </a:r>
            <a:r>
              <a:rPr lang="en-US" dirty="0">
                <a:solidFill>
                  <a:srgbClr val="000000"/>
                </a:solidFill>
              </a:rPr>
              <a:t>i</a:t>
            </a:r>
            <a:r>
              <a:rPr lang="en-US" sz="1800" b="0" kern="1200" dirty="0">
                <a:solidFill>
                  <a:srgbClr val="000000"/>
                </a:solidFill>
                <a:latin typeface="+mn-lt"/>
                <a:ea typeface="+mn-ea"/>
                <a:cs typeface="+mn-cs"/>
              </a:rPr>
              <a:t>mpact/less than significant impact</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1800" b="0" kern="1200" dirty="0">
              <a:solidFill>
                <a:srgbClr val="000000"/>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1800" b="0" kern="1200" dirty="0">
                <a:solidFill>
                  <a:schemeClr val="accent6"/>
                </a:solidFill>
                <a:latin typeface="+mn-lt"/>
                <a:ea typeface="+mn-ea"/>
                <a:cs typeface="+mn-cs"/>
              </a:rPr>
              <a:t>Mitigation measures reduce impact </a:t>
            </a:r>
          </a:p>
          <a:p>
            <a:pPr marR="0" lvl="0" algn="l" defTabSz="914377" rtl="0" eaLnBrk="1" latinLnBrk="0" hangingPunct="1">
              <a:lnSpc>
                <a:spcPct val="100000"/>
              </a:lnSpc>
              <a:spcBef>
                <a:spcPts val="600"/>
              </a:spcBef>
              <a:spcAft>
                <a:spcPts val="600"/>
              </a:spcAft>
              <a:buClr>
                <a:schemeClr val="tx2"/>
              </a:buClr>
              <a:tabLst>
                <a:tab pos="0" algn="l"/>
              </a:tabLst>
            </a:pPr>
            <a:endParaRPr lang="en-US" dirty="0">
              <a:solidFill>
                <a:schemeClr val="accent6"/>
              </a:solidFill>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1800" b="0" kern="1200" dirty="0">
                <a:solidFill>
                  <a:srgbClr val="FF0000"/>
                </a:solidFill>
                <a:latin typeface="+mn-lt"/>
                <a:ea typeface="+mn-ea"/>
                <a:cs typeface="+mn-cs"/>
              </a:rPr>
              <a:t>Significant and unavoidable impact</a:t>
            </a:r>
          </a:p>
        </p:txBody>
      </p:sp>
      <p:sp>
        <p:nvSpPr>
          <p:cNvPr id="3" name="Arrow: Down 2">
            <a:extLst>
              <a:ext uri="{FF2B5EF4-FFF2-40B4-BE49-F238E27FC236}">
                <a16:creationId xmlns:a16="http://schemas.microsoft.com/office/drawing/2014/main" id="{461D0C5E-E583-8F00-F8F1-6E0DABF18EC5}"/>
              </a:ext>
            </a:extLst>
          </p:cNvPr>
          <p:cNvSpPr/>
          <p:nvPr/>
        </p:nvSpPr>
        <p:spPr>
          <a:xfrm>
            <a:off x="701546" y="2538010"/>
            <a:ext cx="261257" cy="2831682"/>
          </a:xfrm>
          <a:prstGeom prst="downArrow">
            <a:avLst/>
          </a:prstGeom>
          <a:gradFill>
            <a:gsLst>
              <a:gs pos="33000">
                <a:schemeClr val="accent6"/>
              </a:gs>
              <a:gs pos="19000">
                <a:srgbClr val="000000"/>
              </a:gs>
              <a:gs pos="66000">
                <a:schemeClr val="accent6"/>
              </a:gs>
              <a:gs pos="86000">
                <a:srgbClr val="FF0000"/>
              </a:gs>
              <a:gs pos="100000">
                <a:srgbClr val="FF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8DD8050-175F-0C35-2EDC-56E8682B9E23}"/>
              </a:ext>
            </a:extLst>
          </p:cNvPr>
          <p:cNvSpPr txBox="1"/>
          <p:nvPr/>
        </p:nvSpPr>
        <p:spPr>
          <a:xfrm>
            <a:off x="110093" y="2473056"/>
            <a:ext cx="636649" cy="461665"/>
          </a:xfrm>
          <a:prstGeom prst="rect">
            <a:avLst/>
          </a:prstGeom>
          <a:noFill/>
        </p:spPr>
        <p:txBody>
          <a:bodyPr wrap="none" rtlCol="0">
            <a:spAutoFit/>
          </a:bodyPr>
          <a:lstStyle/>
          <a:p>
            <a:r>
              <a:rPr lang="en-US" sz="1200" b="1" dirty="0">
                <a:solidFill>
                  <a:srgbClr val="000000"/>
                </a:solidFill>
              </a:rPr>
              <a:t>Lowest</a:t>
            </a:r>
          </a:p>
          <a:p>
            <a:r>
              <a:rPr lang="en-US" sz="1200" b="1" dirty="0">
                <a:solidFill>
                  <a:srgbClr val="000000"/>
                </a:solidFill>
              </a:rPr>
              <a:t>impact</a:t>
            </a:r>
          </a:p>
        </p:txBody>
      </p:sp>
      <p:sp>
        <p:nvSpPr>
          <p:cNvPr id="7" name="TextBox 6">
            <a:extLst>
              <a:ext uri="{FF2B5EF4-FFF2-40B4-BE49-F238E27FC236}">
                <a16:creationId xmlns:a16="http://schemas.microsoft.com/office/drawing/2014/main" id="{2CD9E5EF-3FF0-A0B0-15CD-B230575A301D}"/>
              </a:ext>
            </a:extLst>
          </p:cNvPr>
          <p:cNvSpPr txBox="1"/>
          <p:nvPr/>
        </p:nvSpPr>
        <p:spPr>
          <a:xfrm>
            <a:off x="65336" y="4972981"/>
            <a:ext cx="726161" cy="461665"/>
          </a:xfrm>
          <a:prstGeom prst="rect">
            <a:avLst/>
          </a:prstGeom>
          <a:noFill/>
        </p:spPr>
        <p:txBody>
          <a:bodyPr wrap="square" rtlCol="0">
            <a:spAutoFit/>
          </a:bodyPr>
          <a:lstStyle/>
          <a:p>
            <a:r>
              <a:rPr lang="en-US" sz="1200" b="1" dirty="0">
                <a:solidFill>
                  <a:srgbClr val="000000"/>
                </a:solidFill>
              </a:rPr>
              <a:t>Greatest</a:t>
            </a:r>
          </a:p>
          <a:p>
            <a:r>
              <a:rPr lang="en-US" sz="1200" b="1" dirty="0">
                <a:solidFill>
                  <a:srgbClr val="000000"/>
                </a:solidFill>
              </a:rPr>
              <a:t>impact</a:t>
            </a:r>
          </a:p>
        </p:txBody>
      </p:sp>
    </p:spTree>
    <p:extLst>
      <p:ext uri="{BB962C8B-B14F-4D97-AF65-F5344CB8AC3E}">
        <p14:creationId xmlns:p14="http://schemas.microsoft.com/office/powerpoint/2010/main" val="618810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n-US" sz="2800" dirty="0"/>
              <a:t>Section 4.1 — Aesthetics</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4055633998"/>
              </p:ext>
            </p:extLst>
          </p:nvPr>
        </p:nvGraphicFramePr>
        <p:xfrm>
          <a:off x="647283" y="1612059"/>
          <a:ext cx="6276031" cy="4267200"/>
        </p:xfrm>
        <a:graphic>
          <a:graphicData uri="http://schemas.openxmlformats.org/drawingml/2006/table">
            <a:tbl>
              <a:tblPr firstRow="1" firstCol="1" bandRow="1"/>
              <a:tblGrid>
                <a:gridCol w="6276031">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n-US" sz="2000" b="0" kern="1200" dirty="0">
                          <a:solidFill>
                            <a:srgbClr val="000000"/>
                          </a:solidFill>
                          <a:latin typeface="+mn-lt"/>
                          <a:ea typeface="+mn-ea"/>
                          <a:cs typeface="+mn-cs"/>
                        </a:rPr>
                        <a:t>Potential CEQA and NEPA impacts to </a:t>
                      </a:r>
                      <a:r>
                        <a:rPr lang="en-US" sz="2000" b="1" kern="1200" dirty="0">
                          <a:solidFill>
                            <a:srgbClr val="000000"/>
                          </a:solidFill>
                          <a:latin typeface="+mn-lt"/>
                          <a:ea typeface="+mn-ea"/>
                          <a:cs typeface="+mn-cs"/>
                        </a:rPr>
                        <a:t>visual quality </a:t>
                      </a:r>
                      <a:r>
                        <a:rPr lang="en-US" sz="2000" b="0" kern="1200" dirty="0">
                          <a:solidFill>
                            <a:srgbClr val="000000"/>
                          </a:solidFill>
                          <a:latin typeface="+mn-lt"/>
                          <a:ea typeface="+mn-ea"/>
                          <a:cs typeface="+mn-cs"/>
                        </a:rPr>
                        <a:t>and </a:t>
                      </a:r>
                      <a:r>
                        <a:rPr lang="en-US" sz="2000" b="1" kern="1200" dirty="0">
                          <a:solidFill>
                            <a:srgbClr val="000000"/>
                          </a:solidFill>
                          <a:latin typeface="+mn-lt"/>
                          <a:ea typeface="+mn-ea"/>
                          <a:cs typeface="+mn-cs"/>
                        </a:rPr>
                        <a:t>light and glare </a:t>
                      </a:r>
                      <a:r>
                        <a:rPr lang="en-US" sz="2000" b="0" kern="1200" dirty="0">
                          <a:solidFill>
                            <a:srgbClr val="000000"/>
                          </a:solidFill>
                          <a:latin typeface="+mn-lt"/>
                          <a:ea typeface="+mn-ea"/>
                          <a:cs typeface="+mn-cs"/>
                        </a:rPr>
                        <a:t>during construction reduced to </a:t>
                      </a:r>
                      <a:r>
                        <a:rPr lang="en-US" sz="2000" b="1" kern="1200" dirty="0">
                          <a:solidFill>
                            <a:schemeClr val="accent6"/>
                          </a:solidFill>
                          <a:latin typeface="+mn-lt"/>
                          <a:ea typeface="+mn-ea"/>
                          <a:cs typeface="+mn-cs"/>
                        </a:rPr>
                        <a:t>less than significant </a:t>
                      </a:r>
                      <a:r>
                        <a:rPr lang="en-US" sz="2000" b="0" kern="1200" dirty="0">
                          <a:solidFill>
                            <a:srgbClr val="000000"/>
                          </a:solidFill>
                          <a:latin typeface="+mn-lt"/>
                          <a:ea typeface="+mn-ea"/>
                          <a:cs typeface="+mn-cs"/>
                        </a:rPr>
                        <a:t>level with Mitigation Measures: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1" kern="1200" dirty="0">
                          <a:solidFill>
                            <a:srgbClr val="000000"/>
                          </a:solidFill>
                          <a:latin typeface="+mn-lt"/>
                          <a:ea typeface="+mn-ea"/>
                          <a:cs typeface="+mn-cs"/>
                        </a:rPr>
                        <a:t>AES-1 Construction Screening</a:t>
                      </a:r>
                      <a:r>
                        <a:rPr lang="en-US" sz="2000" b="0" kern="1200" dirty="0">
                          <a:solidFill>
                            <a:srgbClr val="000000"/>
                          </a:solidFill>
                          <a:latin typeface="+mn-lt"/>
                          <a:ea typeface="+mn-ea"/>
                          <a:cs typeface="+mn-cs"/>
                        </a:rPr>
                        <a:t>: Temporary construction fencing shall be placed along the periphery of active construction staging and work areas to shield construction activity from view at the street level.</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1" kern="1200" dirty="0">
                          <a:solidFill>
                            <a:srgbClr val="000000"/>
                          </a:solidFill>
                          <a:latin typeface="+mn-lt"/>
                          <a:ea typeface="+mn-ea"/>
                          <a:cs typeface="+mn-cs"/>
                        </a:rPr>
                        <a:t>AES-2 Construction Lighting</a:t>
                      </a:r>
                      <a:r>
                        <a:rPr lang="en-US" sz="2000" b="0" kern="1200" dirty="0">
                          <a:solidFill>
                            <a:srgbClr val="000000"/>
                          </a:solidFill>
                          <a:latin typeface="+mn-lt"/>
                          <a:ea typeface="+mn-ea"/>
                          <a:cs typeface="+mn-cs"/>
                        </a:rPr>
                        <a:t>: Outdoor lighting used during construction shall be shielded and/or aimed such that the light source cannot be seen from adjacent residential properties and the public right-of-way. However, construction lighting shall be sufficient to protect the safety of construction workers.</a:t>
                      </a: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19</a:t>
            </a:fld>
            <a:endParaRPr lang="en-US" dirty="0"/>
          </a:p>
        </p:txBody>
      </p:sp>
      <p:sp>
        <p:nvSpPr>
          <p:cNvPr id="2" name="Footer Placeholder 6">
            <a:extLst>
              <a:ext uri="{FF2B5EF4-FFF2-40B4-BE49-F238E27FC236}">
                <a16:creationId xmlns:a16="http://schemas.microsoft.com/office/drawing/2014/main" id="{DF796DFC-3FFF-0725-E1A4-CF31B3FF8736}"/>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4" name="Date Placeholder 4">
            <a:extLst>
              <a:ext uri="{FF2B5EF4-FFF2-40B4-BE49-F238E27FC236}">
                <a16:creationId xmlns:a16="http://schemas.microsoft.com/office/drawing/2014/main" id="{56BB392C-4A2A-B2A9-887D-EC7CC30952F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pic>
        <p:nvPicPr>
          <p:cNvPr id="13" name="Picture 12" descr="Sunset silhouette of scaffolding in construction site">
            <a:extLst>
              <a:ext uri="{FF2B5EF4-FFF2-40B4-BE49-F238E27FC236}">
                <a16:creationId xmlns:a16="http://schemas.microsoft.com/office/drawing/2014/main" id="{52614354-84B0-2F7F-F3B9-FA28C0B66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9873" y="1702493"/>
            <a:ext cx="4148164" cy="2769023"/>
          </a:xfrm>
          <a:prstGeom prst="rect">
            <a:avLst/>
          </a:prstGeom>
        </p:spPr>
      </p:pic>
    </p:spTree>
    <p:extLst>
      <p:ext uri="{BB962C8B-B14F-4D97-AF65-F5344CB8AC3E}">
        <p14:creationId xmlns:p14="http://schemas.microsoft.com/office/powerpoint/2010/main" val="3545132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dirty="0"/>
              <a:t>Meeting Agenda</a:t>
            </a:r>
          </a:p>
        </p:txBody>
      </p:sp>
      <p:sp>
        <p:nvSpPr>
          <p:cNvPr id="6" name="Content Placeholder 5">
            <a:extLst>
              <a:ext uri="{FF2B5EF4-FFF2-40B4-BE49-F238E27FC236}">
                <a16:creationId xmlns:a16="http://schemas.microsoft.com/office/drawing/2014/main" id="{09A21C42-5C30-422A-A05D-F7DD3E882BF1}"/>
              </a:ext>
            </a:extLst>
          </p:cNvPr>
          <p:cNvSpPr>
            <a:spLocks noGrp="1"/>
          </p:cNvSpPr>
          <p:nvPr>
            <p:ph idx="1"/>
          </p:nvPr>
        </p:nvSpPr>
        <p:spPr>
          <a:xfrm>
            <a:off x="673240" y="1395151"/>
            <a:ext cx="6357041" cy="3518494"/>
          </a:xfrm>
        </p:spPr>
        <p:txBody>
          <a:bodyPr>
            <a:noAutofit/>
          </a:bodyPr>
          <a:lstStyle/>
          <a:p>
            <a:pPr>
              <a:lnSpc>
                <a:spcPct val="100000"/>
              </a:lnSpc>
            </a:pPr>
            <a:r>
              <a:rPr lang="en-US" sz="2200" b="1" dirty="0">
                <a:solidFill>
                  <a:srgbClr val="000000"/>
                </a:solidFill>
              </a:rPr>
              <a:t>Purpose of the Public Meeting</a:t>
            </a:r>
          </a:p>
          <a:p>
            <a:pPr>
              <a:lnSpc>
                <a:spcPct val="100000"/>
              </a:lnSpc>
            </a:pPr>
            <a:r>
              <a:rPr lang="en-US" sz="2200" b="1" dirty="0">
                <a:solidFill>
                  <a:srgbClr val="000000"/>
                </a:solidFill>
              </a:rPr>
              <a:t>Project Overview</a:t>
            </a:r>
            <a:endParaRPr lang="en-US" sz="2200" dirty="0">
              <a:solidFill>
                <a:srgbClr val="000000"/>
              </a:solidFill>
            </a:endParaRPr>
          </a:p>
          <a:p>
            <a:pPr>
              <a:lnSpc>
                <a:spcPct val="100000"/>
              </a:lnSpc>
            </a:pPr>
            <a:r>
              <a:rPr lang="en-US" sz="2200" b="1" dirty="0">
                <a:solidFill>
                  <a:srgbClr val="000000"/>
                </a:solidFill>
              </a:rPr>
              <a:t>Environmental Review Process</a:t>
            </a:r>
          </a:p>
          <a:p>
            <a:pPr>
              <a:lnSpc>
                <a:spcPct val="100000"/>
              </a:lnSpc>
            </a:pPr>
            <a:r>
              <a:rPr lang="en-US" sz="2200" b="1" dirty="0">
                <a:solidFill>
                  <a:srgbClr val="000000"/>
                </a:solidFill>
              </a:rPr>
              <a:t>Results of the Draft Environmental Impact Report (EIR)/Environmental Impact Statement (EIS)</a:t>
            </a:r>
          </a:p>
          <a:p>
            <a:pPr>
              <a:lnSpc>
                <a:spcPct val="100000"/>
              </a:lnSpc>
            </a:pPr>
            <a:r>
              <a:rPr lang="en-US" sz="2200" b="1" dirty="0">
                <a:solidFill>
                  <a:srgbClr val="000000"/>
                </a:solidFill>
              </a:rPr>
              <a:t>Comments/Input</a:t>
            </a:r>
          </a:p>
        </p:txBody>
      </p:sp>
      <p:sp>
        <p:nvSpPr>
          <p:cNvPr id="8" name="Footer Placeholder 6">
            <a:extLst>
              <a:ext uri="{FF2B5EF4-FFF2-40B4-BE49-F238E27FC236}">
                <a16:creationId xmlns:a16="http://schemas.microsoft.com/office/drawing/2014/main" id="{4E2DB729-96D7-477F-8F03-A6612B9B3547}"/>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10" name="Slide Number Placeholder 5">
            <a:extLst>
              <a:ext uri="{FF2B5EF4-FFF2-40B4-BE49-F238E27FC236}">
                <a16:creationId xmlns:a16="http://schemas.microsoft.com/office/drawing/2014/main" id="{78F4CD00-0A2A-4490-AD3E-FCA2F7C0EB79}"/>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a:t>
            </a:fld>
            <a:endParaRPr lang="en-US" dirty="0"/>
          </a:p>
        </p:txBody>
      </p:sp>
      <p:pic>
        <p:nvPicPr>
          <p:cNvPr id="2" name="Picture 1">
            <a:extLst>
              <a:ext uri="{FF2B5EF4-FFF2-40B4-BE49-F238E27FC236}">
                <a16:creationId xmlns:a16="http://schemas.microsoft.com/office/drawing/2014/main" id="{FED6C0B6-B0B5-4789-A51E-A5E631FDD13A}"/>
              </a:ext>
            </a:extLst>
          </p:cNvPr>
          <p:cNvPicPr>
            <a:picLocks noChangeAspect="1"/>
          </p:cNvPicPr>
          <p:nvPr/>
        </p:nvPicPr>
        <p:blipFill>
          <a:blip r:embed="rId3"/>
          <a:stretch>
            <a:fillRect/>
          </a:stretch>
        </p:blipFill>
        <p:spPr>
          <a:xfrm>
            <a:off x="7249842" y="1395150"/>
            <a:ext cx="4027862" cy="2704577"/>
          </a:xfrm>
          <a:prstGeom prst="rect">
            <a:avLst/>
          </a:prstGeom>
        </p:spPr>
      </p:pic>
      <p:sp>
        <p:nvSpPr>
          <p:cNvPr id="11" name="TextBox 10">
            <a:extLst>
              <a:ext uri="{FF2B5EF4-FFF2-40B4-BE49-F238E27FC236}">
                <a16:creationId xmlns:a16="http://schemas.microsoft.com/office/drawing/2014/main" id="{F24B6686-691B-4FF2-A5D1-4A4F088921D0}"/>
              </a:ext>
            </a:extLst>
          </p:cNvPr>
          <p:cNvSpPr txBox="1"/>
          <p:nvPr/>
        </p:nvSpPr>
        <p:spPr>
          <a:xfrm>
            <a:off x="7030281" y="4099727"/>
            <a:ext cx="4466983" cy="523220"/>
          </a:xfrm>
          <a:prstGeom prst="rect">
            <a:avLst/>
          </a:prstGeom>
          <a:noFill/>
        </p:spPr>
        <p:txBody>
          <a:bodyPr wrap="square" rtlCol="0">
            <a:spAutoFit/>
          </a:bodyPr>
          <a:lstStyle/>
          <a:p>
            <a:r>
              <a:rPr lang="en-US" sz="1400" i="1" dirty="0"/>
              <a:t>Above: Scene from the grand opening of the One San Pedro office in downtown San Pedro in June 2019.</a:t>
            </a:r>
          </a:p>
        </p:txBody>
      </p:sp>
      <p:sp>
        <p:nvSpPr>
          <p:cNvPr id="12" name="Date Placeholder 4">
            <a:extLst>
              <a:ext uri="{FF2B5EF4-FFF2-40B4-BE49-F238E27FC236}">
                <a16:creationId xmlns:a16="http://schemas.microsoft.com/office/drawing/2014/main" id="{1C8F2E92-F2B5-44E9-BB43-C5028A9A9F51}"/>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spTree>
    <p:extLst>
      <p:ext uri="{BB962C8B-B14F-4D97-AF65-F5344CB8AC3E}">
        <p14:creationId xmlns:p14="http://schemas.microsoft.com/office/powerpoint/2010/main" val="107176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n-US" sz="2800" dirty="0"/>
              <a:t>Section 4.2 — Air Quality</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22788640"/>
              </p:ext>
            </p:extLst>
          </p:nvPr>
        </p:nvGraphicFramePr>
        <p:xfrm>
          <a:off x="509118" y="1702493"/>
          <a:ext cx="6022311" cy="4205937"/>
        </p:xfrm>
        <a:graphic>
          <a:graphicData uri="http://schemas.openxmlformats.org/drawingml/2006/table">
            <a:tbl>
              <a:tblPr firstRow="1" firstCol="1" bandRow="1"/>
              <a:tblGrid>
                <a:gridCol w="6022311">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n-US" sz="2000" b="0" kern="1200" dirty="0">
                          <a:solidFill>
                            <a:srgbClr val="000000"/>
                          </a:solidFill>
                          <a:latin typeface="+mn-lt"/>
                          <a:ea typeface="+mn-ea"/>
                          <a:cs typeface="+mn-cs"/>
                        </a:rPr>
                        <a:t>Potential CEQA impacts to </a:t>
                      </a:r>
                      <a:r>
                        <a:rPr lang="en-US" sz="2000" b="1" kern="1200" dirty="0">
                          <a:solidFill>
                            <a:srgbClr val="000000"/>
                          </a:solidFill>
                          <a:latin typeface="+mn-lt"/>
                          <a:ea typeface="+mn-ea"/>
                          <a:cs typeface="+mn-cs"/>
                        </a:rPr>
                        <a:t>air quality </a:t>
                      </a:r>
                      <a:r>
                        <a:rPr lang="en-US" sz="2000" b="0" kern="1200" dirty="0">
                          <a:solidFill>
                            <a:srgbClr val="000000"/>
                          </a:solidFill>
                          <a:latin typeface="+mn-lt"/>
                          <a:ea typeface="+mn-ea"/>
                          <a:cs typeface="+mn-cs"/>
                        </a:rPr>
                        <a:t>during construction and operation reduced to </a:t>
                      </a:r>
                      <a:r>
                        <a:rPr lang="en-US" sz="2000" b="1" kern="1200" dirty="0">
                          <a:solidFill>
                            <a:schemeClr val="accent6"/>
                          </a:solidFill>
                          <a:latin typeface="+mn-lt"/>
                          <a:ea typeface="+mn-ea"/>
                          <a:cs typeface="+mn-cs"/>
                        </a:rPr>
                        <a:t>less than significant </a:t>
                      </a:r>
                      <a:r>
                        <a:rPr lang="en-US" sz="2000" b="0" kern="1200" dirty="0">
                          <a:solidFill>
                            <a:srgbClr val="000000"/>
                          </a:solidFill>
                          <a:latin typeface="+mn-lt"/>
                          <a:ea typeface="+mn-ea"/>
                          <a:cs typeface="+mn-cs"/>
                        </a:rPr>
                        <a:t>level with Mitigation Measures: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1" kern="1200" dirty="0">
                          <a:solidFill>
                            <a:srgbClr val="000000"/>
                          </a:solidFill>
                          <a:latin typeface="+mn-lt"/>
                          <a:ea typeface="+mn-ea"/>
                          <a:cs typeface="+mn-cs"/>
                        </a:rPr>
                        <a:t>AQ-1 Construction Equipment</a:t>
                      </a:r>
                      <a:r>
                        <a:rPr lang="en-US" sz="2000" b="0" kern="1200" dirty="0">
                          <a:solidFill>
                            <a:srgbClr val="000000"/>
                          </a:solidFill>
                          <a:latin typeface="+mn-lt"/>
                          <a:ea typeface="+mn-ea"/>
                          <a:cs typeface="+mn-cs"/>
                        </a:rPr>
                        <a:t>: Construction equipment shall meet the U.S. EPA Tier 4 final standards or be electric.</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1" kern="1200" dirty="0">
                          <a:solidFill>
                            <a:srgbClr val="000000"/>
                          </a:solidFill>
                          <a:latin typeface="+mn-lt"/>
                          <a:ea typeface="+mn-ea"/>
                          <a:cs typeface="+mn-cs"/>
                        </a:rPr>
                        <a:t>AQ-2 Landscaping Equipment Electrification</a:t>
                      </a:r>
                      <a:r>
                        <a:rPr lang="en-US" sz="2000" b="0" kern="1200" dirty="0">
                          <a:solidFill>
                            <a:srgbClr val="000000"/>
                          </a:solidFill>
                          <a:latin typeface="+mn-lt"/>
                          <a:ea typeface="+mn-ea"/>
                          <a:cs typeface="+mn-cs"/>
                        </a:rPr>
                        <a:t>: The project shall include a minimum of 25 percent electric landscaping equipment use in all contracts for landscaping services to be rendered on site. </a:t>
                      </a: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20</a:t>
            </a:fld>
            <a:endParaRPr lang="en-US" dirty="0"/>
          </a:p>
        </p:txBody>
      </p:sp>
      <p:sp>
        <p:nvSpPr>
          <p:cNvPr id="2" name="Footer Placeholder 6">
            <a:extLst>
              <a:ext uri="{FF2B5EF4-FFF2-40B4-BE49-F238E27FC236}">
                <a16:creationId xmlns:a16="http://schemas.microsoft.com/office/drawing/2014/main" id="{DF796DFC-3FFF-0725-E1A4-CF31B3FF8736}"/>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4" name="Date Placeholder 4">
            <a:extLst>
              <a:ext uri="{FF2B5EF4-FFF2-40B4-BE49-F238E27FC236}">
                <a16:creationId xmlns:a16="http://schemas.microsoft.com/office/drawing/2014/main" id="{56BB392C-4A2A-B2A9-887D-EC7CC30952F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pic>
        <p:nvPicPr>
          <p:cNvPr id="13" name="Picture 12">
            <a:extLst>
              <a:ext uri="{FF2B5EF4-FFF2-40B4-BE49-F238E27FC236}">
                <a16:creationId xmlns:a16="http://schemas.microsoft.com/office/drawing/2014/main" id="{52614354-84B0-2F7F-F3B9-FA28C0B660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36265" y="1706562"/>
            <a:ext cx="4161772" cy="2769469"/>
          </a:xfrm>
          <a:prstGeom prst="rect">
            <a:avLst/>
          </a:prstGeom>
        </p:spPr>
      </p:pic>
    </p:spTree>
    <p:extLst>
      <p:ext uri="{BB962C8B-B14F-4D97-AF65-F5344CB8AC3E}">
        <p14:creationId xmlns:p14="http://schemas.microsoft.com/office/powerpoint/2010/main" val="1905585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n-US" sz="2800" dirty="0"/>
              <a:t>Section 4.3 — Cultural Resources: Historical</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400165442"/>
              </p:ext>
            </p:extLst>
          </p:nvPr>
        </p:nvGraphicFramePr>
        <p:xfrm>
          <a:off x="509118" y="1478646"/>
          <a:ext cx="5761053" cy="4572000"/>
        </p:xfrm>
        <a:graphic>
          <a:graphicData uri="http://schemas.openxmlformats.org/drawingml/2006/table">
            <a:tbl>
              <a:tblPr firstRow="1" firstCol="1" bandRow="1"/>
              <a:tblGrid>
                <a:gridCol w="5761053">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n-US" sz="2000" b="1" kern="1200" dirty="0">
                          <a:solidFill>
                            <a:srgbClr val="FF0000"/>
                          </a:solidFill>
                          <a:latin typeface="+mn-lt"/>
                          <a:ea typeface="+mn-ea"/>
                          <a:cs typeface="+mn-cs"/>
                        </a:rPr>
                        <a:t>Significant and unavoidable </a:t>
                      </a:r>
                      <a:r>
                        <a:rPr lang="en-US" sz="2000" b="0" kern="1200" dirty="0">
                          <a:solidFill>
                            <a:srgbClr val="000000"/>
                          </a:solidFill>
                          <a:latin typeface="+mn-lt"/>
                          <a:ea typeface="+mn-ea"/>
                          <a:cs typeface="+mn-cs"/>
                        </a:rPr>
                        <a:t>CEQA and NEPA impacts to </a:t>
                      </a:r>
                      <a:r>
                        <a:rPr lang="en-US" sz="2000" b="1" kern="1200" dirty="0">
                          <a:solidFill>
                            <a:srgbClr val="000000"/>
                          </a:solidFill>
                          <a:latin typeface="+mn-lt"/>
                          <a:ea typeface="+mn-ea"/>
                          <a:cs typeface="+mn-cs"/>
                        </a:rPr>
                        <a:t>historical resources </a:t>
                      </a:r>
                      <a:r>
                        <a:rPr lang="en-US" sz="2000" b="0" kern="1200" dirty="0">
                          <a:solidFill>
                            <a:srgbClr val="000000"/>
                          </a:solidFill>
                          <a:latin typeface="+mn-lt"/>
                          <a:ea typeface="+mn-ea"/>
                          <a:cs typeface="+mn-cs"/>
                        </a:rPr>
                        <a:t>due to demolition of Rancho San Pedro, even with implementation of Mitigation Measures: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1" kern="1200" dirty="0">
                          <a:solidFill>
                            <a:srgbClr val="000000"/>
                          </a:solidFill>
                          <a:latin typeface="+mn-lt"/>
                          <a:ea typeface="+mn-ea"/>
                          <a:cs typeface="+mn-cs"/>
                        </a:rPr>
                        <a:t>CUL-1 Interpretive Display</a:t>
                      </a:r>
                      <a:r>
                        <a:rPr lang="en-US" sz="2000" b="0" kern="1200" dirty="0">
                          <a:solidFill>
                            <a:srgbClr val="000000"/>
                          </a:solidFill>
                          <a:latin typeface="+mn-lt"/>
                          <a:ea typeface="+mn-ea"/>
                          <a:cs typeface="+mn-cs"/>
                        </a:rPr>
                        <a:t>: Interpretive display shall be installed onsite explaining the history and significance of Rancho San Pedro and a description of the project which led to the demolition of the historical resource. </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1" kern="1200" dirty="0">
                          <a:solidFill>
                            <a:srgbClr val="000000"/>
                          </a:solidFill>
                          <a:latin typeface="+mn-lt"/>
                          <a:ea typeface="+mn-ea"/>
                          <a:cs typeface="+mn-cs"/>
                        </a:rPr>
                        <a:t>CUL-2 Informational Website</a:t>
                      </a:r>
                      <a:r>
                        <a:rPr lang="en-US" sz="2000" b="0" kern="1200" dirty="0">
                          <a:solidFill>
                            <a:srgbClr val="000000"/>
                          </a:solidFill>
                          <a:latin typeface="+mn-lt"/>
                          <a:ea typeface="+mn-ea"/>
                          <a:cs typeface="+mn-cs"/>
                        </a:rPr>
                        <a:t>: Webpage shall be developed that is dedicated to the history of Rancho San Pedro, the significance of public housing in the city, and notable examples of public housing architecture and site planning.</a:t>
                      </a: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21</a:t>
            </a:fld>
            <a:endParaRPr lang="en-US" dirty="0"/>
          </a:p>
        </p:txBody>
      </p:sp>
      <p:sp>
        <p:nvSpPr>
          <p:cNvPr id="2" name="Footer Placeholder 6">
            <a:extLst>
              <a:ext uri="{FF2B5EF4-FFF2-40B4-BE49-F238E27FC236}">
                <a16:creationId xmlns:a16="http://schemas.microsoft.com/office/drawing/2014/main" id="{DF796DFC-3FFF-0725-E1A4-CF31B3FF8736}"/>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4" name="Date Placeholder 4">
            <a:extLst>
              <a:ext uri="{FF2B5EF4-FFF2-40B4-BE49-F238E27FC236}">
                <a16:creationId xmlns:a16="http://schemas.microsoft.com/office/drawing/2014/main" id="{56BB392C-4A2A-B2A9-887D-EC7CC30952F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pic>
        <p:nvPicPr>
          <p:cNvPr id="3" name="Picture 2">
            <a:extLst>
              <a:ext uri="{FF2B5EF4-FFF2-40B4-BE49-F238E27FC236}">
                <a16:creationId xmlns:a16="http://schemas.microsoft.com/office/drawing/2014/main" id="{F552793A-D2B8-AEDD-AC98-E23064A21F98}"/>
              </a:ext>
            </a:extLst>
          </p:cNvPr>
          <p:cNvPicPr>
            <a:picLocks noChangeAspect="1"/>
          </p:cNvPicPr>
          <p:nvPr/>
        </p:nvPicPr>
        <p:blipFill rotWithShape="1">
          <a:blip r:embed="rId3"/>
          <a:srcRect l="1859"/>
          <a:stretch/>
        </p:blipFill>
        <p:spPr>
          <a:xfrm>
            <a:off x="6812782" y="1478646"/>
            <a:ext cx="4870100" cy="2503827"/>
          </a:xfrm>
          <a:prstGeom prst="rect">
            <a:avLst/>
          </a:prstGeom>
        </p:spPr>
      </p:pic>
      <p:sp>
        <p:nvSpPr>
          <p:cNvPr id="6" name="TextBox 5">
            <a:extLst>
              <a:ext uri="{FF2B5EF4-FFF2-40B4-BE49-F238E27FC236}">
                <a16:creationId xmlns:a16="http://schemas.microsoft.com/office/drawing/2014/main" id="{6ED99205-D785-4339-4829-CF5099C5AF02}"/>
              </a:ext>
            </a:extLst>
          </p:cNvPr>
          <p:cNvSpPr txBox="1"/>
          <p:nvPr/>
        </p:nvSpPr>
        <p:spPr>
          <a:xfrm>
            <a:off x="6812782" y="3982473"/>
            <a:ext cx="4870100" cy="523220"/>
          </a:xfrm>
          <a:prstGeom prst="rect">
            <a:avLst/>
          </a:prstGeom>
          <a:noFill/>
        </p:spPr>
        <p:txBody>
          <a:bodyPr wrap="square" rtlCol="0">
            <a:spAutoFit/>
          </a:bodyPr>
          <a:lstStyle/>
          <a:p>
            <a:r>
              <a:rPr lang="en-US" sz="1400" i="1" dirty="0"/>
              <a:t>Above: Historic picture of Rancho San Pedro after it was constructed in 1942.</a:t>
            </a:r>
          </a:p>
        </p:txBody>
      </p:sp>
    </p:spTree>
    <p:extLst>
      <p:ext uri="{BB962C8B-B14F-4D97-AF65-F5344CB8AC3E}">
        <p14:creationId xmlns:p14="http://schemas.microsoft.com/office/powerpoint/2010/main" val="117275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n-US" sz="2800" dirty="0"/>
              <a:t>Section 4.3 — Cultural Resources: Archaeological </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1221104807"/>
              </p:ext>
            </p:extLst>
          </p:nvPr>
        </p:nvGraphicFramePr>
        <p:xfrm>
          <a:off x="377489" y="1491477"/>
          <a:ext cx="6957808" cy="5455920"/>
        </p:xfrm>
        <a:graphic>
          <a:graphicData uri="http://schemas.openxmlformats.org/drawingml/2006/table">
            <a:tbl>
              <a:tblPr firstRow="1" firstCol="1" bandRow="1"/>
              <a:tblGrid>
                <a:gridCol w="6957808">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n-US" sz="1800" b="0" kern="1200" dirty="0">
                          <a:solidFill>
                            <a:srgbClr val="000000"/>
                          </a:solidFill>
                          <a:latin typeface="+mn-lt"/>
                          <a:ea typeface="+mn-ea"/>
                          <a:cs typeface="+mn-cs"/>
                        </a:rPr>
                        <a:t>Potential CEQA impacts to </a:t>
                      </a:r>
                      <a:r>
                        <a:rPr lang="en-US" sz="1800" b="1" kern="1200" dirty="0">
                          <a:solidFill>
                            <a:srgbClr val="000000"/>
                          </a:solidFill>
                          <a:latin typeface="+mn-lt"/>
                          <a:ea typeface="+mn-ea"/>
                          <a:cs typeface="+mn-cs"/>
                        </a:rPr>
                        <a:t>archaeological resources </a:t>
                      </a:r>
                      <a:r>
                        <a:rPr lang="en-US" sz="1800" b="0" kern="1200" dirty="0">
                          <a:solidFill>
                            <a:srgbClr val="000000"/>
                          </a:solidFill>
                          <a:latin typeface="+mn-lt"/>
                          <a:ea typeface="+mn-ea"/>
                          <a:cs typeface="+mn-cs"/>
                        </a:rPr>
                        <a:t>during construction reduced to </a:t>
                      </a:r>
                      <a:r>
                        <a:rPr lang="en-US" sz="1800" b="1" kern="1200" dirty="0">
                          <a:solidFill>
                            <a:schemeClr val="accent6"/>
                          </a:solidFill>
                          <a:latin typeface="+mn-lt"/>
                          <a:ea typeface="+mn-ea"/>
                          <a:cs typeface="+mn-cs"/>
                        </a:rPr>
                        <a:t>less than significant </a:t>
                      </a:r>
                      <a:r>
                        <a:rPr lang="en-US" sz="1800" b="0" kern="1200" dirty="0">
                          <a:solidFill>
                            <a:srgbClr val="000000"/>
                          </a:solidFill>
                          <a:latin typeface="+mn-lt"/>
                          <a:ea typeface="+mn-ea"/>
                          <a:cs typeface="+mn-cs"/>
                        </a:rPr>
                        <a:t>level with Mitigation Measures: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1800" b="1" kern="1200" dirty="0">
                          <a:solidFill>
                            <a:srgbClr val="000000"/>
                          </a:solidFill>
                          <a:latin typeface="+mn-lt"/>
                          <a:ea typeface="+mn-ea"/>
                          <a:cs typeface="+mn-cs"/>
                        </a:rPr>
                        <a:t>CUL-3 Project Archaeologist</a:t>
                      </a:r>
                      <a:r>
                        <a:rPr lang="en-US" sz="1800" b="0" kern="1200" dirty="0">
                          <a:solidFill>
                            <a:srgbClr val="000000"/>
                          </a:solidFill>
                          <a:latin typeface="+mn-lt"/>
                          <a:ea typeface="+mn-ea"/>
                          <a:cs typeface="+mn-cs"/>
                        </a:rPr>
                        <a:t>: Professional archaeologist shall be retained to train workers and provide construction monitoring.</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1800" b="1" kern="1200" dirty="0">
                          <a:solidFill>
                            <a:srgbClr val="000000"/>
                          </a:solidFill>
                          <a:latin typeface="+mn-lt"/>
                          <a:ea typeface="+mn-ea"/>
                          <a:cs typeface="+mn-cs"/>
                        </a:rPr>
                        <a:t>CUL-4 Worker’s Environmental Awareness Training</a:t>
                      </a:r>
                      <a:r>
                        <a:rPr lang="en-US" sz="1800" b="0" kern="1200" dirty="0">
                          <a:solidFill>
                            <a:srgbClr val="000000"/>
                          </a:solidFill>
                          <a:latin typeface="+mn-lt"/>
                          <a:ea typeface="+mn-ea"/>
                          <a:cs typeface="+mn-cs"/>
                        </a:rPr>
                        <a:t>: Archaeologist shall train construction workers on archaeological sensitivity.</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1800" b="1" kern="1200" dirty="0">
                          <a:solidFill>
                            <a:srgbClr val="000000"/>
                          </a:solidFill>
                          <a:latin typeface="+mn-lt"/>
                          <a:ea typeface="+mn-ea"/>
                          <a:cs typeface="+mn-cs"/>
                        </a:rPr>
                        <a:t>CUL-5 Archaeological Monitoring</a:t>
                      </a:r>
                      <a:r>
                        <a:rPr lang="en-US" sz="1800" b="0" kern="1200" dirty="0">
                          <a:solidFill>
                            <a:srgbClr val="000000"/>
                          </a:solidFill>
                          <a:latin typeface="+mn-lt"/>
                          <a:ea typeface="+mn-ea"/>
                          <a:cs typeface="+mn-cs"/>
                        </a:rPr>
                        <a:t>: Archaeologist shall monitor for resources during construction.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1800" b="1" kern="1200" dirty="0">
                          <a:solidFill>
                            <a:srgbClr val="000000"/>
                          </a:solidFill>
                          <a:latin typeface="+mn-lt"/>
                          <a:ea typeface="+mn-ea"/>
                          <a:cs typeface="+mn-cs"/>
                        </a:rPr>
                        <a:t>CUL-6 Inadvertent Discovery of Archaeological Resources: </a:t>
                      </a:r>
                      <a:r>
                        <a:rPr lang="en-US" sz="1800" b="0" kern="1200" dirty="0">
                          <a:solidFill>
                            <a:srgbClr val="000000"/>
                          </a:solidFill>
                          <a:latin typeface="+mn-lt"/>
                          <a:ea typeface="+mn-ea"/>
                          <a:cs typeface="+mn-cs"/>
                        </a:rPr>
                        <a:t>Procedures for treatment shall be implemented per the Archaeologist and Native American monitor’s recommendations.</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1800" b="1" kern="1200" dirty="0">
                          <a:solidFill>
                            <a:srgbClr val="000000"/>
                          </a:solidFill>
                          <a:latin typeface="+mn-lt"/>
                          <a:ea typeface="+mn-ea"/>
                          <a:cs typeface="+mn-cs"/>
                        </a:rPr>
                        <a:t>CUL-7 Unanticipated Discovery of Human Remains and Associated Grave Goods: </a:t>
                      </a:r>
                      <a:r>
                        <a:rPr lang="en-US" sz="1800" b="0" kern="1200" dirty="0">
                          <a:solidFill>
                            <a:srgbClr val="000000"/>
                          </a:solidFill>
                          <a:latin typeface="+mn-lt"/>
                          <a:ea typeface="+mn-ea"/>
                          <a:cs typeface="+mn-cs"/>
                        </a:rPr>
                        <a:t>Procedures in accordance with applicable code shall be implemented.</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1800" b="1" kern="1200" dirty="0">
                        <a:solidFill>
                          <a:srgbClr val="000000"/>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1800" b="0" kern="1200" dirty="0">
                        <a:solidFill>
                          <a:srgbClr val="000000"/>
                        </a:solidFill>
                        <a:latin typeface="+mn-lt"/>
                        <a:ea typeface="+mn-ea"/>
                        <a:cs typeface="+mn-cs"/>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22</a:t>
            </a:fld>
            <a:endParaRPr lang="en-US" dirty="0"/>
          </a:p>
        </p:txBody>
      </p:sp>
      <p:sp>
        <p:nvSpPr>
          <p:cNvPr id="2" name="Footer Placeholder 6">
            <a:extLst>
              <a:ext uri="{FF2B5EF4-FFF2-40B4-BE49-F238E27FC236}">
                <a16:creationId xmlns:a16="http://schemas.microsoft.com/office/drawing/2014/main" id="{DF796DFC-3FFF-0725-E1A4-CF31B3FF8736}"/>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4" name="Date Placeholder 4">
            <a:extLst>
              <a:ext uri="{FF2B5EF4-FFF2-40B4-BE49-F238E27FC236}">
                <a16:creationId xmlns:a16="http://schemas.microsoft.com/office/drawing/2014/main" id="{56BB392C-4A2A-B2A9-887D-EC7CC30952F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pic>
        <p:nvPicPr>
          <p:cNvPr id="1028" name="Picture 4" descr="What You Need to Know When Archaeological Monitoring is Required - 106 Group">
            <a:extLst>
              <a:ext uri="{FF2B5EF4-FFF2-40B4-BE49-F238E27FC236}">
                <a16:creationId xmlns:a16="http://schemas.microsoft.com/office/drawing/2014/main" id="{217DB4E7-8E1B-CEBD-D4AE-F82F11FD2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796" y="1622106"/>
            <a:ext cx="3954865" cy="2636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001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n-US" sz="2800" dirty="0"/>
              <a:t>Section 4.4 — Geology and Soils</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3554890194"/>
              </p:ext>
            </p:extLst>
          </p:nvPr>
        </p:nvGraphicFramePr>
        <p:xfrm>
          <a:off x="509118" y="1702493"/>
          <a:ext cx="7479322" cy="4876800"/>
        </p:xfrm>
        <a:graphic>
          <a:graphicData uri="http://schemas.openxmlformats.org/drawingml/2006/table">
            <a:tbl>
              <a:tblPr firstRow="1" firstCol="1" bandRow="1"/>
              <a:tblGrid>
                <a:gridCol w="7479322">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n-US" sz="2000" b="0" kern="1200" dirty="0">
                          <a:solidFill>
                            <a:srgbClr val="000000"/>
                          </a:solidFill>
                          <a:latin typeface="+mn-lt"/>
                          <a:ea typeface="+mn-ea"/>
                          <a:cs typeface="+mn-cs"/>
                        </a:rPr>
                        <a:t>Potential impacts to </a:t>
                      </a:r>
                      <a:r>
                        <a:rPr lang="en-US" sz="2000" b="1" kern="1200" dirty="0">
                          <a:solidFill>
                            <a:srgbClr val="000000"/>
                          </a:solidFill>
                          <a:latin typeface="+mn-lt"/>
                          <a:ea typeface="+mn-ea"/>
                          <a:cs typeface="+mn-cs"/>
                        </a:rPr>
                        <a:t>geology, soils, and paleontological resources </a:t>
                      </a:r>
                      <a:r>
                        <a:rPr lang="en-US" sz="2000" b="0" kern="1200" dirty="0">
                          <a:solidFill>
                            <a:srgbClr val="000000"/>
                          </a:solidFill>
                          <a:latin typeface="+mn-lt"/>
                          <a:ea typeface="+mn-ea"/>
                          <a:cs typeface="+mn-cs"/>
                        </a:rPr>
                        <a:t>during construction and operation reduced to </a:t>
                      </a:r>
                      <a:r>
                        <a:rPr lang="en-US" sz="2000" b="1" kern="1200" dirty="0">
                          <a:solidFill>
                            <a:schemeClr val="accent6"/>
                          </a:solidFill>
                          <a:latin typeface="+mn-lt"/>
                          <a:ea typeface="+mn-ea"/>
                          <a:cs typeface="+mn-cs"/>
                        </a:rPr>
                        <a:t>less than significant </a:t>
                      </a:r>
                      <a:r>
                        <a:rPr lang="en-US" sz="2000" b="0" kern="1200" dirty="0">
                          <a:solidFill>
                            <a:srgbClr val="000000"/>
                          </a:solidFill>
                          <a:latin typeface="+mn-lt"/>
                          <a:ea typeface="+mn-ea"/>
                          <a:cs typeface="+mn-cs"/>
                        </a:rPr>
                        <a:t>level with Mitigation Measures: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1" kern="1200" dirty="0">
                          <a:solidFill>
                            <a:srgbClr val="000000"/>
                          </a:solidFill>
                          <a:latin typeface="+mn-lt"/>
                          <a:ea typeface="+mn-ea"/>
                          <a:cs typeface="+mn-cs"/>
                        </a:rPr>
                        <a:t>GEO-1 Final Geotechnical Report</a:t>
                      </a:r>
                      <a:r>
                        <a:rPr lang="en-US" sz="2000" b="0" kern="1200" dirty="0">
                          <a:solidFill>
                            <a:srgbClr val="000000"/>
                          </a:solidFill>
                          <a:latin typeface="+mn-lt"/>
                          <a:ea typeface="+mn-ea"/>
                          <a:cs typeface="+mn-cs"/>
                        </a:rPr>
                        <a:t>: Project shall be constructed in accordance with recommendations of an approved final geotechnical report. </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1" kern="1200" dirty="0">
                          <a:solidFill>
                            <a:srgbClr val="000000"/>
                          </a:solidFill>
                          <a:latin typeface="+mn-lt"/>
                          <a:ea typeface="+mn-ea"/>
                          <a:cs typeface="+mn-cs"/>
                        </a:rPr>
                        <a:t>GEO-2 Geotechnical Professional Observation</a:t>
                      </a:r>
                      <a:r>
                        <a:rPr lang="en-US" sz="2000" b="0" kern="1200" dirty="0">
                          <a:solidFill>
                            <a:srgbClr val="000000"/>
                          </a:solidFill>
                          <a:latin typeface="+mn-lt"/>
                          <a:ea typeface="+mn-ea"/>
                          <a:cs typeface="+mn-cs"/>
                        </a:rPr>
                        <a:t>: Geotechnical professional shall be retained to observe and test all grading operations for shallow foundations and pile installation. </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2000" b="1" kern="1200" dirty="0">
                          <a:solidFill>
                            <a:srgbClr val="000000"/>
                          </a:solidFill>
                          <a:latin typeface="+mn-lt"/>
                          <a:ea typeface="+mn-ea"/>
                          <a:cs typeface="+mn-cs"/>
                        </a:rPr>
                        <a:t>GEO-3 Paleontological Resources Monitoring and Mitigation</a:t>
                      </a:r>
                      <a:r>
                        <a:rPr lang="en-US" sz="2000" b="0" kern="1200" dirty="0">
                          <a:solidFill>
                            <a:srgbClr val="000000"/>
                          </a:solidFill>
                          <a:latin typeface="+mn-lt"/>
                          <a:ea typeface="+mn-ea"/>
                          <a:cs typeface="+mn-cs"/>
                        </a:rPr>
                        <a:t>: Qualified paleontologist shall be retained to monitor for fossils during construction, provide construction worker training, and oversee treatment of fossils if any are discovered.</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2000" b="0" kern="1200" dirty="0">
                        <a:solidFill>
                          <a:srgbClr val="000000"/>
                        </a:solidFill>
                        <a:latin typeface="+mn-lt"/>
                        <a:ea typeface="+mn-ea"/>
                        <a:cs typeface="+mn-cs"/>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23</a:t>
            </a:fld>
            <a:endParaRPr lang="en-US" dirty="0"/>
          </a:p>
        </p:txBody>
      </p:sp>
      <p:sp>
        <p:nvSpPr>
          <p:cNvPr id="2" name="Footer Placeholder 6">
            <a:extLst>
              <a:ext uri="{FF2B5EF4-FFF2-40B4-BE49-F238E27FC236}">
                <a16:creationId xmlns:a16="http://schemas.microsoft.com/office/drawing/2014/main" id="{DF796DFC-3FFF-0725-E1A4-CF31B3FF8736}"/>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4" name="Date Placeholder 4">
            <a:extLst>
              <a:ext uri="{FF2B5EF4-FFF2-40B4-BE49-F238E27FC236}">
                <a16:creationId xmlns:a16="http://schemas.microsoft.com/office/drawing/2014/main" id="{56BB392C-4A2A-B2A9-887D-EC7CC30952F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pic>
        <p:nvPicPr>
          <p:cNvPr id="2050" name="Picture 2">
            <a:extLst>
              <a:ext uri="{FF2B5EF4-FFF2-40B4-BE49-F238E27FC236}">
                <a16:creationId xmlns:a16="http://schemas.microsoft.com/office/drawing/2014/main" id="{AFE8EC6B-7826-F3C3-6DD9-70D04A67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920178" y="1765294"/>
            <a:ext cx="3650550" cy="243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62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n-US" sz="2800" dirty="0"/>
              <a:t>Section 4.6 — Hazards and Hazardous Materials</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3486727208"/>
              </p:ext>
            </p:extLst>
          </p:nvPr>
        </p:nvGraphicFramePr>
        <p:xfrm>
          <a:off x="377490" y="1491477"/>
          <a:ext cx="7108532" cy="5882640"/>
        </p:xfrm>
        <a:graphic>
          <a:graphicData uri="http://schemas.openxmlformats.org/drawingml/2006/table">
            <a:tbl>
              <a:tblPr firstRow="1" firstCol="1" bandRow="1"/>
              <a:tblGrid>
                <a:gridCol w="7108532">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n-US" sz="1800" b="0" kern="1200" dirty="0">
                          <a:solidFill>
                            <a:srgbClr val="000000"/>
                          </a:solidFill>
                          <a:latin typeface="+mn-lt"/>
                          <a:ea typeface="+mn-ea"/>
                          <a:cs typeface="+mn-cs"/>
                        </a:rPr>
                        <a:t>Potential impacts related to </a:t>
                      </a:r>
                      <a:r>
                        <a:rPr lang="en-US" sz="1800" b="1" kern="1200" dirty="0">
                          <a:solidFill>
                            <a:srgbClr val="000000"/>
                          </a:solidFill>
                          <a:latin typeface="+mn-lt"/>
                          <a:ea typeface="+mn-ea"/>
                          <a:cs typeface="+mn-cs"/>
                        </a:rPr>
                        <a:t>contaminated soils </a:t>
                      </a:r>
                      <a:r>
                        <a:rPr lang="en-US" sz="1800" b="0" kern="1200" dirty="0">
                          <a:solidFill>
                            <a:srgbClr val="000000"/>
                          </a:solidFill>
                          <a:latin typeface="+mn-lt"/>
                          <a:ea typeface="+mn-ea"/>
                          <a:cs typeface="+mn-cs"/>
                        </a:rPr>
                        <a:t>during construction and operation reduced to </a:t>
                      </a:r>
                      <a:r>
                        <a:rPr lang="en-US" sz="1800" b="1" kern="1200" dirty="0">
                          <a:solidFill>
                            <a:schemeClr val="accent6"/>
                          </a:solidFill>
                          <a:latin typeface="+mn-lt"/>
                          <a:ea typeface="+mn-ea"/>
                          <a:cs typeface="+mn-cs"/>
                        </a:rPr>
                        <a:t>less than significant </a:t>
                      </a:r>
                      <a:r>
                        <a:rPr lang="en-US" sz="1800" b="0" kern="1200" dirty="0">
                          <a:solidFill>
                            <a:srgbClr val="000000"/>
                          </a:solidFill>
                          <a:latin typeface="+mn-lt"/>
                          <a:ea typeface="+mn-ea"/>
                          <a:cs typeface="+mn-cs"/>
                        </a:rPr>
                        <a:t>level with Mitigation Measures: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1800" b="1" kern="1200" dirty="0">
                          <a:solidFill>
                            <a:srgbClr val="000000"/>
                          </a:solidFill>
                          <a:latin typeface="+mn-lt"/>
                          <a:ea typeface="+mn-ea"/>
                          <a:cs typeface="+mn-cs"/>
                        </a:rPr>
                        <a:t>HAZ-1 Voluntary Oversight Agreement with the Los Angeles County Fire Site Mitigation Unit</a:t>
                      </a:r>
                      <a:r>
                        <a:rPr lang="en-US" sz="1800" b="0" kern="1200" dirty="0">
                          <a:solidFill>
                            <a:srgbClr val="000000"/>
                          </a:solidFill>
                          <a:latin typeface="+mn-lt"/>
                          <a:ea typeface="+mn-ea"/>
                          <a:cs typeface="+mn-cs"/>
                        </a:rPr>
                        <a:t>: On-site remediation activities shall be completed under Fire Department oversight.</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1800" b="1" kern="1200" dirty="0">
                          <a:solidFill>
                            <a:srgbClr val="000000"/>
                          </a:solidFill>
                          <a:latin typeface="+mn-lt"/>
                          <a:ea typeface="+mn-ea"/>
                          <a:cs typeface="+mn-cs"/>
                        </a:rPr>
                        <a:t>HAZ-2 Soil Management Plan</a:t>
                      </a:r>
                      <a:r>
                        <a:rPr lang="en-US" sz="1800" b="0" kern="1200" dirty="0">
                          <a:solidFill>
                            <a:srgbClr val="000000"/>
                          </a:solidFill>
                          <a:latin typeface="+mn-lt"/>
                          <a:ea typeface="+mn-ea"/>
                          <a:cs typeface="+mn-cs"/>
                        </a:rPr>
                        <a:t>: Approved soil management plan shall be implemented during construction.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1800" b="1" kern="1200" dirty="0">
                          <a:solidFill>
                            <a:srgbClr val="000000"/>
                          </a:solidFill>
                          <a:latin typeface="+mn-lt"/>
                          <a:ea typeface="+mn-ea"/>
                          <a:cs typeface="+mn-cs"/>
                        </a:rPr>
                        <a:t>HAZ-3 Soil Remediation</a:t>
                      </a:r>
                      <a:r>
                        <a:rPr lang="en-US" sz="1800" b="0" kern="1200" dirty="0">
                          <a:solidFill>
                            <a:srgbClr val="000000"/>
                          </a:solidFill>
                          <a:latin typeface="+mn-lt"/>
                          <a:ea typeface="+mn-ea"/>
                          <a:cs typeface="+mn-cs"/>
                        </a:rPr>
                        <a:t>: Contaminated soils shall be properly remediated and disposed of.</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1800" b="1" kern="1200" dirty="0">
                          <a:solidFill>
                            <a:srgbClr val="000000"/>
                          </a:solidFill>
                          <a:latin typeface="+mn-lt"/>
                          <a:ea typeface="+mn-ea"/>
                          <a:cs typeface="+mn-cs"/>
                        </a:rPr>
                        <a:t>HAZ-4 Construction Vapor Monitoring Plan: </a:t>
                      </a:r>
                      <a:r>
                        <a:rPr lang="en-US" sz="1800" b="0" kern="1200" dirty="0">
                          <a:solidFill>
                            <a:srgbClr val="000000"/>
                          </a:solidFill>
                          <a:latin typeface="+mn-lt"/>
                          <a:ea typeface="+mn-ea"/>
                          <a:cs typeface="+mn-cs"/>
                        </a:rPr>
                        <a:t>Approved Vapor Monitoring Plan shall be implemented during construction.</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1800" b="1" kern="1200" dirty="0">
                          <a:solidFill>
                            <a:srgbClr val="000000"/>
                          </a:solidFill>
                          <a:latin typeface="+mn-lt"/>
                          <a:ea typeface="+mn-ea"/>
                          <a:cs typeface="+mn-cs"/>
                        </a:rPr>
                        <a:t>HAZ-5 Vapor Mitigation System: </a:t>
                      </a:r>
                      <a:r>
                        <a:rPr lang="en-US" sz="1800" b="0" kern="1200" dirty="0">
                          <a:solidFill>
                            <a:srgbClr val="000000"/>
                          </a:solidFill>
                          <a:latin typeface="+mn-lt"/>
                          <a:ea typeface="+mn-ea"/>
                          <a:cs typeface="+mn-cs"/>
                        </a:rPr>
                        <a:t>If contamination exceeds limits, an approved vapor mitigation system shall be implemented beneath project buildings.</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endParaRPr lang="en-US" sz="1800" b="0" kern="1200" dirty="0">
                        <a:solidFill>
                          <a:srgbClr val="000000"/>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1800" b="1" kern="1200" dirty="0">
                        <a:solidFill>
                          <a:srgbClr val="000000"/>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1800" b="0" kern="1200" dirty="0">
                        <a:solidFill>
                          <a:srgbClr val="000000"/>
                        </a:solidFill>
                        <a:latin typeface="+mn-lt"/>
                        <a:ea typeface="+mn-ea"/>
                        <a:cs typeface="+mn-cs"/>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24</a:t>
            </a:fld>
            <a:endParaRPr lang="en-US" dirty="0"/>
          </a:p>
        </p:txBody>
      </p:sp>
      <p:sp>
        <p:nvSpPr>
          <p:cNvPr id="2" name="Footer Placeholder 6">
            <a:extLst>
              <a:ext uri="{FF2B5EF4-FFF2-40B4-BE49-F238E27FC236}">
                <a16:creationId xmlns:a16="http://schemas.microsoft.com/office/drawing/2014/main" id="{DF796DFC-3FFF-0725-E1A4-CF31B3FF8736}"/>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4" name="Date Placeholder 4">
            <a:extLst>
              <a:ext uri="{FF2B5EF4-FFF2-40B4-BE49-F238E27FC236}">
                <a16:creationId xmlns:a16="http://schemas.microsoft.com/office/drawing/2014/main" id="{56BB392C-4A2A-B2A9-887D-EC7CC30952F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pic>
        <p:nvPicPr>
          <p:cNvPr id="1028" name="Picture 4">
            <a:extLst>
              <a:ext uri="{FF2B5EF4-FFF2-40B4-BE49-F238E27FC236}">
                <a16:creationId xmlns:a16="http://schemas.microsoft.com/office/drawing/2014/main" id="{217DB4E7-8E1B-CEBD-D4AE-F82F11FD2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028633" y="1491477"/>
            <a:ext cx="3597486" cy="269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025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n-US" sz="2800" dirty="0"/>
              <a:t>Section 4.9 — Noise and Vibration</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1573452037"/>
              </p:ext>
            </p:extLst>
          </p:nvPr>
        </p:nvGraphicFramePr>
        <p:xfrm>
          <a:off x="529215" y="1329806"/>
          <a:ext cx="8966477" cy="5072040"/>
        </p:xfrm>
        <a:graphic>
          <a:graphicData uri="http://schemas.openxmlformats.org/drawingml/2006/table">
            <a:tbl>
              <a:tblPr firstRow="1" firstCol="1" bandRow="1"/>
              <a:tblGrid>
                <a:gridCol w="8966477">
                  <a:extLst>
                    <a:ext uri="{9D8B030D-6E8A-4147-A177-3AD203B41FA5}">
                      <a16:colId xmlns:a16="http://schemas.microsoft.com/office/drawing/2014/main" val="20000"/>
                    </a:ext>
                  </a:extLst>
                </a:gridCol>
              </a:tblGrid>
              <a:tr h="5072040">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n-US" sz="2000" b="1" kern="1200" dirty="0">
                          <a:solidFill>
                            <a:srgbClr val="FF0000"/>
                          </a:solidFill>
                          <a:latin typeface="+mn-lt"/>
                          <a:ea typeface="+mn-ea"/>
                          <a:cs typeface="+mn-cs"/>
                        </a:rPr>
                        <a:t>Significant and unavoidable </a:t>
                      </a:r>
                      <a:r>
                        <a:rPr lang="en-US" sz="2000" b="0" kern="1200" dirty="0">
                          <a:solidFill>
                            <a:srgbClr val="000000"/>
                          </a:solidFill>
                          <a:latin typeface="+mn-lt"/>
                          <a:ea typeface="+mn-ea"/>
                          <a:cs typeface="+mn-cs"/>
                        </a:rPr>
                        <a:t>CEQA and NEPA impacts related to construction </a:t>
                      </a:r>
                      <a:r>
                        <a:rPr lang="en-US" sz="2000" b="1" kern="1200" dirty="0">
                          <a:solidFill>
                            <a:srgbClr val="000000"/>
                          </a:solidFill>
                          <a:latin typeface="+mn-lt"/>
                          <a:ea typeface="+mn-ea"/>
                          <a:cs typeface="+mn-cs"/>
                        </a:rPr>
                        <a:t>noise and vibration </a:t>
                      </a:r>
                      <a:r>
                        <a:rPr lang="en-US" sz="2000" b="0" kern="1200" dirty="0">
                          <a:solidFill>
                            <a:srgbClr val="000000"/>
                          </a:solidFill>
                          <a:latin typeface="+mn-lt"/>
                          <a:ea typeface="+mn-ea"/>
                          <a:cs typeface="+mn-cs"/>
                        </a:rPr>
                        <a:t>and operational </a:t>
                      </a:r>
                      <a:r>
                        <a:rPr lang="en-US" sz="2000" b="1" kern="1200" dirty="0">
                          <a:solidFill>
                            <a:srgbClr val="000000"/>
                          </a:solidFill>
                          <a:latin typeface="+mn-lt"/>
                          <a:ea typeface="+mn-ea"/>
                          <a:cs typeface="+mn-cs"/>
                        </a:rPr>
                        <a:t>noise</a:t>
                      </a:r>
                      <a:r>
                        <a:rPr lang="en-US" sz="2000" b="0" kern="1200" dirty="0">
                          <a:solidFill>
                            <a:srgbClr val="000000"/>
                          </a:solidFill>
                          <a:latin typeface="+mn-lt"/>
                          <a:ea typeface="+mn-ea"/>
                          <a:cs typeface="+mn-cs"/>
                        </a:rPr>
                        <a:t>, even with implementation of Mitigation Measures: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1" kern="1200" dirty="0">
                          <a:solidFill>
                            <a:srgbClr val="000000"/>
                          </a:solidFill>
                          <a:latin typeface="+mn-lt"/>
                          <a:ea typeface="+mn-ea"/>
                          <a:cs typeface="+mn-cs"/>
                        </a:rPr>
                        <a:t>NOI-1 Construction Noise Reduction Measures</a:t>
                      </a:r>
                      <a:r>
                        <a:rPr lang="en-US" sz="2000" b="0" kern="1200" dirty="0">
                          <a:solidFill>
                            <a:srgbClr val="000000"/>
                          </a:solidFill>
                          <a:latin typeface="+mn-lt"/>
                          <a:ea typeface="+mn-ea"/>
                          <a:cs typeface="+mn-cs"/>
                        </a:rPr>
                        <a:t>: Measures such as equipment mufflers and noise barriers shall be implemented.</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1" kern="1200" dirty="0">
                          <a:solidFill>
                            <a:srgbClr val="000000"/>
                          </a:solidFill>
                          <a:latin typeface="+mn-lt"/>
                          <a:ea typeface="+mn-ea"/>
                          <a:cs typeface="+mn-cs"/>
                        </a:rPr>
                        <a:t>NOI-2 Stationary Recreational Noise Reduction Measures</a:t>
                      </a:r>
                      <a:r>
                        <a:rPr lang="en-US" sz="2000" b="0" kern="1200" dirty="0">
                          <a:solidFill>
                            <a:srgbClr val="000000"/>
                          </a:solidFill>
                          <a:latin typeface="+mn-lt"/>
                          <a:ea typeface="+mn-ea"/>
                          <a:cs typeface="+mn-cs"/>
                        </a:rPr>
                        <a:t>: A PA system design plan shall be implemented to reduce amplified noise. Additional measures such as noise barriers and setbacks at outdoor recreational areas shall be implemented.</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1" kern="1200" dirty="0">
                          <a:solidFill>
                            <a:srgbClr val="000000"/>
                          </a:solidFill>
                          <a:latin typeface="+mn-lt"/>
                          <a:ea typeface="+mn-ea"/>
                          <a:cs typeface="+mn-cs"/>
                        </a:rPr>
                        <a:t>NOI-3 Construction Vibration Reduction Measures:</a:t>
                      </a:r>
                      <a:r>
                        <a:rPr lang="en-US" sz="2000" b="0" kern="1200" dirty="0">
                          <a:solidFill>
                            <a:srgbClr val="000000"/>
                          </a:solidFill>
                          <a:latin typeface="+mn-lt"/>
                          <a:ea typeface="+mn-ea"/>
                          <a:cs typeface="+mn-cs"/>
                        </a:rPr>
                        <a:t> Alternate equipment shall be used for construction activities occurring within 25 feet of offsite buildings.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1" kern="1200" dirty="0">
                          <a:solidFill>
                            <a:srgbClr val="000000"/>
                          </a:solidFill>
                          <a:latin typeface="+mn-lt"/>
                          <a:ea typeface="+mn-ea"/>
                          <a:cs typeface="+mn-cs"/>
                        </a:rPr>
                        <a:t>NOI-4 Interior Noise Reduction Measures: </a:t>
                      </a:r>
                      <a:r>
                        <a:rPr lang="en-US" sz="2000" b="0" kern="1200" dirty="0">
                          <a:solidFill>
                            <a:srgbClr val="000000"/>
                          </a:solidFill>
                          <a:latin typeface="+mn-lt"/>
                          <a:ea typeface="+mn-ea"/>
                          <a:cs typeface="+mn-cs"/>
                        </a:rPr>
                        <a:t>An acoustical study of the design-level site plans for the OSP Specific Plan Site shall be completed and the buildings will be constructed in accordance with the study’s recommendations to reduce interior noise levels. </a:t>
                      </a:r>
                      <a:endParaRPr lang="en-US" sz="2000" b="1" kern="1200" dirty="0">
                        <a:solidFill>
                          <a:srgbClr val="000000"/>
                        </a:solidFill>
                        <a:latin typeface="+mn-lt"/>
                        <a:ea typeface="+mn-ea"/>
                        <a:cs typeface="+mn-cs"/>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25</a:t>
            </a:fld>
            <a:endParaRPr lang="en-US" dirty="0"/>
          </a:p>
        </p:txBody>
      </p:sp>
      <p:sp>
        <p:nvSpPr>
          <p:cNvPr id="2" name="Footer Placeholder 6">
            <a:extLst>
              <a:ext uri="{FF2B5EF4-FFF2-40B4-BE49-F238E27FC236}">
                <a16:creationId xmlns:a16="http://schemas.microsoft.com/office/drawing/2014/main" id="{DF796DFC-3FFF-0725-E1A4-CF31B3FF8736}"/>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4" name="Date Placeholder 4">
            <a:extLst>
              <a:ext uri="{FF2B5EF4-FFF2-40B4-BE49-F238E27FC236}">
                <a16:creationId xmlns:a16="http://schemas.microsoft.com/office/drawing/2014/main" id="{56BB392C-4A2A-B2A9-887D-EC7CC30952F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pic>
        <p:nvPicPr>
          <p:cNvPr id="3074" name="Picture 2">
            <a:extLst>
              <a:ext uri="{FF2B5EF4-FFF2-40B4-BE49-F238E27FC236}">
                <a16:creationId xmlns:a16="http://schemas.microsoft.com/office/drawing/2014/main" id="{1CC26D28-A40A-C259-DA77-A4411DC98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310044" y="1379445"/>
            <a:ext cx="2653358" cy="1765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367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n-US" sz="2800" dirty="0"/>
              <a:t>Section 4.13 — Transportation</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757193830"/>
              </p:ext>
            </p:extLst>
          </p:nvPr>
        </p:nvGraphicFramePr>
        <p:xfrm>
          <a:off x="509118" y="1702493"/>
          <a:ext cx="6022311" cy="4205937"/>
        </p:xfrm>
        <a:graphic>
          <a:graphicData uri="http://schemas.openxmlformats.org/drawingml/2006/table">
            <a:tbl>
              <a:tblPr firstRow="1" firstCol="1" bandRow="1"/>
              <a:tblGrid>
                <a:gridCol w="6022311">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n-US" sz="2000" b="0" kern="1200" dirty="0">
                          <a:solidFill>
                            <a:srgbClr val="000000"/>
                          </a:solidFill>
                          <a:latin typeface="+mn-lt"/>
                          <a:ea typeface="+mn-ea"/>
                          <a:cs typeface="+mn-cs"/>
                        </a:rPr>
                        <a:t>Potential NEPA impacts to </a:t>
                      </a:r>
                      <a:r>
                        <a:rPr lang="en-US" sz="2000" b="1" kern="1200" dirty="0">
                          <a:solidFill>
                            <a:srgbClr val="000000"/>
                          </a:solidFill>
                          <a:latin typeface="+mn-lt"/>
                          <a:ea typeface="+mn-ea"/>
                          <a:cs typeface="+mn-cs"/>
                        </a:rPr>
                        <a:t>circulation </a:t>
                      </a:r>
                      <a:r>
                        <a:rPr lang="en-US" sz="2000" b="0" kern="1200" dirty="0">
                          <a:solidFill>
                            <a:srgbClr val="000000"/>
                          </a:solidFill>
                          <a:latin typeface="+mn-lt"/>
                          <a:ea typeface="+mn-ea"/>
                          <a:cs typeface="+mn-cs"/>
                        </a:rPr>
                        <a:t>during operation would be </a:t>
                      </a:r>
                      <a:r>
                        <a:rPr lang="en-US" sz="2000" b="1" kern="1200" dirty="0">
                          <a:solidFill>
                            <a:schemeClr val="accent6"/>
                          </a:solidFill>
                          <a:latin typeface="+mn-lt"/>
                          <a:ea typeface="+mn-ea"/>
                          <a:cs typeface="+mn-cs"/>
                        </a:rPr>
                        <a:t>less than significant </a:t>
                      </a:r>
                      <a:r>
                        <a:rPr lang="en-US" sz="2000" b="0" kern="1200" dirty="0">
                          <a:solidFill>
                            <a:srgbClr val="000000"/>
                          </a:solidFill>
                          <a:latin typeface="+mn-lt"/>
                          <a:ea typeface="+mn-ea"/>
                          <a:cs typeface="+mn-cs"/>
                        </a:rPr>
                        <a:t>with Mitigation Measure:</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1" kern="1200" dirty="0">
                          <a:solidFill>
                            <a:srgbClr val="000000"/>
                          </a:solidFill>
                          <a:latin typeface="+mn-lt"/>
                          <a:ea typeface="+mn-ea"/>
                          <a:cs typeface="+mn-cs"/>
                        </a:rPr>
                        <a:t>T-1 Intersection Restriping</a:t>
                      </a:r>
                      <a:r>
                        <a:rPr lang="en-US" sz="2000" b="0" kern="1200" dirty="0">
                          <a:solidFill>
                            <a:srgbClr val="000000"/>
                          </a:solidFill>
                          <a:latin typeface="+mn-lt"/>
                          <a:ea typeface="+mn-ea"/>
                          <a:cs typeface="+mn-cs"/>
                        </a:rPr>
                        <a:t>: Restriping shall be implemented with approval of LADOT to increase turn lane lengths at </a:t>
                      </a:r>
                      <a:r>
                        <a:rPr lang="en-US" sz="2000" b="0" kern="1200" dirty="0" err="1">
                          <a:solidFill>
                            <a:srgbClr val="000000"/>
                          </a:solidFill>
                          <a:latin typeface="+mn-lt"/>
                          <a:ea typeface="+mn-ea"/>
                          <a:cs typeface="+mn-cs"/>
                        </a:rPr>
                        <a:t>Gaffey</a:t>
                      </a:r>
                      <a:r>
                        <a:rPr lang="en-US" sz="2000" b="0" kern="1200" dirty="0">
                          <a:solidFill>
                            <a:srgbClr val="000000"/>
                          </a:solidFill>
                          <a:latin typeface="+mn-lt"/>
                          <a:ea typeface="+mn-ea"/>
                          <a:cs typeface="+mn-cs"/>
                        </a:rPr>
                        <a:t> Street and 1st Street, Harbor Boulevard and SR 47 ramps, and Harbor Boulevard and 1st Street.</a:t>
                      </a: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26</a:t>
            </a:fld>
            <a:endParaRPr lang="en-US" dirty="0"/>
          </a:p>
        </p:txBody>
      </p:sp>
      <p:sp>
        <p:nvSpPr>
          <p:cNvPr id="2" name="Footer Placeholder 6">
            <a:extLst>
              <a:ext uri="{FF2B5EF4-FFF2-40B4-BE49-F238E27FC236}">
                <a16:creationId xmlns:a16="http://schemas.microsoft.com/office/drawing/2014/main" id="{DF796DFC-3FFF-0725-E1A4-CF31B3FF8736}"/>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4" name="Date Placeholder 4">
            <a:extLst>
              <a:ext uri="{FF2B5EF4-FFF2-40B4-BE49-F238E27FC236}">
                <a16:creationId xmlns:a16="http://schemas.microsoft.com/office/drawing/2014/main" id="{56BB392C-4A2A-B2A9-887D-EC7CC30952F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pic>
        <p:nvPicPr>
          <p:cNvPr id="13" name="Picture 12">
            <a:extLst>
              <a:ext uri="{FF2B5EF4-FFF2-40B4-BE49-F238E27FC236}">
                <a16:creationId xmlns:a16="http://schemas.microsoft.com/office/drawing/2014/main" id="{52614354-84B0-2F7F-F3B9-FA28C0B660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0838" y="1706562"/>
            <a:ext cx="3692625" cy="2769469"/>
          </a:xfrm>
          <a:prstGeom prst="rect">
            <a:avLst/>
          </a:prstGeom>
        </p:spPr>
      </p:pic>
    </p:spTree>
    <p:extLst>
      <p:ext uri="{BB962C8B-B14F-4D97-AF65-F5344CB8AC3E}">
        <p14:creationId xmlns:p14="http://schemas.microsoft.com/office/powerpoint/2010/main" val="4290415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n-US" sz="2800" dirty="0"/>
              <a:t>Section 4.14 — Tribal Cultural Resources: Part 1</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2301328689"/>
              </p:ext>
            </p:extLst>
          </p:nvPr>
        </p:nvGraphicFramePr>
        <p:xfrm>
          <a:off x="377489" y="1491477"/>
          <a:ext cx="6395100" cy="4205937"/>
        </p:xfrm>
        <a:graphic>
          <a:graphicData uri="http://schemas.openxmlformats.org/drawingml/2006/table">
            <a:tbl>
              <a:tblPr firstRow="1" firstCol="1" bandRow="1"/>
              <a:tblGrid>
                <a:gridCol w="6395100">
                  <a:extLst>
                    <a:ext uri="{9D8B030D-6E8A-4147-A177-3AD203B41FA5}">
                      <a16:colId xmlns:a16="http://schemas.microsoft.com/office/drawing/2014/main" val="20000"/>
                    </a:ext>
                  </a:extLst>
                </a:gridCol>
              </a:tblGrid>
              <a:tr h="4205937">
                <a:tc>
                  <a:txBody>
                    <a:bodyPr/>
                    <a:lstStyle/>
                    <a:p>
                      <a:pPr marL="0" marR="0" lvl="0" indent="0" algn="l" defTabSz="914377" rtl="0" eaLnBrk="1" latinLnBrk="0" hangingPunct="1">
                        <a:lnSpc>
                          <a:spcPct val="100000"/>
                        </a:lnSpc>
                        <a:spcBef>
                          <a:spcPts val="600"/>
                        </a:spcBef>
                        <a:spcAft>
                          <a:spcPts val="600"/>
                        </a:spcAft>
                        <a:buClr>
                          <a:schemeClr val="tx2"/>
                        </a:buClr>
                        <a:buFont typeface="Wingdings" panose="05000000000000000000" pitchFamily="2" charset="2"/>
                        <a:buNone/>
                        <a:tabLst>
                          <a:tab pos="0" algn="l"/>
                        </a:tabLst>
                      </a:pPr>
                      <a:r>
                        <a:rPr lang="en-US" sz="1800" b="0" kern="1200" dirty="0">
                          <a:solidFill>
                            <a:srgbClr val="000000"/>
                          </a:solidFill>
                          <a:latin typeface="+mn-lt"/>
                          <a:ea typeface="+mn-ea"/>
                          <a:cs typeface="+mn-cs"/>
                        </a:rPr>
                        <a:t>Potential impacts to </a:t>
                      </a:r>
                      <a:r>
                        <a:rPr lang="en-US" sz="1800" b="1" kern="1200" dirty="0">
                          <a:solidFill>
                            <a:srgbClr val="000000"/>
                          </a:solidFill>
                          <a:latin typeface="+mn-lt"/>
                          <a:ea typeface="+mn-ea"/>
                          <a:cs typeface="+mn-cs"/>
                        </a:rPr>
                        <a:t>Tribal Cultural Resources </a:t>
                      </a:r>
                      <a:r>
                        <a:rPr lang="en-US" sz="1800" b="0" kern="1200" dirty="0">
                          <a:solidFill>
                            <a:srgbClr val="000000"/>
                          </a:solidFill>
                          <a:latin typeface="+mn-lt"/>
                          <a:ea typeface="+mn-ea"/>
                          <a:cs typeface="+mn-cs"/>
                        </a:rPr>
                        <a:t>during construction reduced to </a:t>
                      </a:r>
                      <a:r>
                        <a:rPr lang="en-US" sz="1800" b="1" kern="1200" dirty="0">
                          <a:solidFill>
                            <a:schemeClr val="accent6"/>
                          </a:solidFill>
                          <a:latin typeface="+mn-lt"/>
                          <a:ea typeface="+mn-ea"/>
                          <a:cs typeface="+mn-cs"/>
                        </a:rPr>
                        <a:t>less than significant </a:t>
                      </a:r>
                      <a:r>
                        <a:rPr lang="en-US" sz="1800" b="0" kern="1200" dirty="0">
                          <a:solidFill>
                            <a:srgbClr val="000000"/>
                          </a:solidFill>
                          <a:latin typeface="+mn-lt"/>
                          <a:ea typeface="+mn-ea"/>
                          <a:cs typeface="+mn-cs"/>
                        </a:rPr>
                        <a:t>level with Mitigation Measures:</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1800" b="1" kern="1200" dirty="0">
                          <a:solidFill>
                            <a:srgbClr val="000000"/>
                          </a:solidFill>
                          <a:latin typeface="+mn-lt"/>
                          <a:ea typeface="+mn-ea"/>
                          <a:cs typeface="+mn-cs"/>
                        </a:rPr>
                        <a:t>TCR-1 Native American Monitoring by the Gabrielino Tongva Indians of California Tribal Council</a:t>
                      </a:r>
                      <a:r>
                        <a:rPr lang="en-US" sz="1800" b="0" kern="1200" dirty="0">
                          <a:solidFill>
                            <a:srgbClr val="000000"/>
                          </a:solidFill>
                          <a:latin typeface="+mn-lt"/>
                          <a:ea typeface="+mn-ea"/>
                          <a:cs typeface="+mn-cs"/>
                        </a:rPr>
                        <a:t>: A Native American monitor representing the Gabrielino Tongva Indians of California Tribal Council shall be invited to monitor during construction.</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1800" b="1" kern="1200" dirty="0">
                          <a:solidFill>
                            <a:srgbClr val="000000"/>
                          </a:solidFill>
                          <a:latin typeface="+mn-lt"/>
                          <a:ea typeface="+mn-ea"/>
                          <a:cs typeface="+mn-cs"/>
                        </a:rPr>
                        <a:t>TCR-2 Consultation with the Gabrielino Tongva Indians of California Tribal Council in the Event of Inadvertent Discovery of Tribal Cultural Resources</a:t>
                      </a:r>
                      <a:r>
                        <a:rPr lang="en-US" sz="1800" b="0" kern="1200" dirty="0">
                          <a:solidFill>
                            <a:srgbClr val="000000"/>
                          </a:solidFill>
                          <a:latin typeface="+mn-lt"/>
                          <a:ea typeface="+mn-ea"/>
                          <a:cs typeface="+mn-cs"/>
                        </a:rPr>
                        <a:t>: If TCRs are identified during construction, Native American consultation procedures with the Gabrielino Tongva Indians of California Tribal Council shall be initiated to determine treatment procedures. </a:t>
                      </a: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27</a:t>
            </a:fld>
            <a:endParaRPr lang="en-US" dirty="0"/>
          </a:p>
        </p:txBody>
      </p:sp>
      <p:sp>
        <p:nvSpPr>
          <p:cNvPr id="2" name="Footer Placeholder 6">
            <a:extLst>
              <a:ext uri="{FF2B5EF4-FFF2-40B4-BE49-F238E27FC236}">
                <a16:creationId xmlns:a16="http://schemas.microsoft.com/office/drawing/2014/main" id="{DF796DFC-3FFF-0725-E1A4-CF31B3FF8736}"/>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4" name="Date Placeholder 4">
            <a:extLst>
              <a:ext uri="{FF2B5EF4-FFF2-40B4-BE49-F238E27FC236}">
                <a16:creationId xmlns:a16="http://schemas.microsoft.com/office/drawing/2014/main" id="{56BB392C-4A2A-B2A9-887D-EC7CC30952F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pic>
        <p:nvPicPr>
          <p:cNvPr id="1028" name="Picture 4">
            <a:extLst>
              <a:ext uri="{FF2B5EF4-FFF2-40B4-BE49-F238E27FC236}">
                <a16:creationId xmlns:a16="http://schemas.microsoft.com/office/drawing/2014/main" id="{217DB4E7-8E1B-CEBD-D4AE-F82F11FD2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714248" y="1491477"/>
            <a:ext cx="3563949" cy="3311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467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758462" y="344826"/>
            <a:ext cx="7978391" cy="698739"/>
          </a:xfrm>
        </p:spPr>
        <p:txBody>
          <a:bodyPr/>
          <a:lstStyle/>
          <a:p>
            <a:r>
              <a:rPr lang="en-US" sz="2800" dirty="0"/>
              <a:t>Section 4.14 — Tribal Cultural Resources: Part 2</a:t>
            </a:r>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2603327658"/>
              </p:ext>
            </p:extLst>
          </p:nvPr>
        </p:nvGraphicFramePr>
        <p:xfrm>
          <a:off x="470645" y="1491477"/>
          <a:ext cx="7266586" cy="5120640"/>
        </p:xfrm>
        <a:graphic>
          <a:graphicData uri="http://schemas.openxmlformats.org/drawingml/2006/table">
            <a:tbl>
              <a:tblPr firstRow="1" firstCol="1" bandRow="1"/>
              <a:tblGrid>
                <a:gridCol w="7266586">
                  <a:extLst>
                    <a:ext uri="{9D8B030D-6E8A-4147-A177-3AD203B41FA5}">
                      <a16:colId xmlns:a16="http://schemas.microsoft.com/office/drawing/2014/main" val="20000"/>
                    </a:ext>
                  </a:extLst>
                </a:gridCol>
              </a:tblGrid>
              <a:tr h="4866271">
                <a:tc>
                  <a:txBody>
                    <a:bodyPr/>
                    <a:lstStyle/>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1800" b="1" kern="1200" dirty="0">
                          <a:solidFill>
                            <a:srgbClr val="000000"/>
                          </a:solidFill>
                          <a:latin typeface="+mn-lt"/>
                          <a:ea typeface="+mn-ea"/>
                          <a:cs typeface="+mn-cs"/>
                        </a:rPr>
                        <a:t>TCR-3 Native American Monitoring by the </a:t>
                      </a:r>
                      <a:r>
                        <a:rPr lang="en-US" sz="1800" b="1" kern="1200" dirty="0" err="1">
                          <a:solidFill>
                            <a:srgbClr val="000000"/>
                          </a:solidFill>
                          <a:latin typeface="+mn-lt"/>
                          <a:ea typeface="+mn-ea"/>
                          <a:cs typeface="+mn-cs"/>
                        </a:rPr>
                        <a:t>Gabrieleño</a:t>
                      </a:r>
                      <a:r>
                        <a:rPr lang="en-US" sz="1800" b="1" kern="1200" dirty="0">
                          <a:solidFill>
                            <a:srgbClr val="000000"/>
                          </a:solidFill>
                          <a:latin typeface="+mn-lt"/>
                          <a:ea typeface="+mn-ea"/>
                          <a:cs typeface="+mn-cs"/>
                        </a:rPr>
                        <a:t> Band of Mission Indians – </a:t>
                      </a:r>
                      <a:r>
                        <a:rPr lang="en-US" sz="1800" b="1" kern="1200" dirty="0" err="1">
                          <a:solidFill>
                            <a:srgbClr val="000000"/>
                          </a:solidFill>
                          <a:latin typeface="+mn-lt"/>
                          <a:ea typeface="+mn-ea"/>
                          <a:cs typeface="+mn-cs"/>
                        </a:rPr>
                        <a:t>Kizh</a:t>
                      </a:r>
                      <a:r>
                        <a:rPr lang="en-US" sz="1800" b="1" kern="1200" dirty="0">
                          <a:solidFill>
                            <a:srgbClr val="000000"/>
                          </a:solidFill>
                          <a:latin typeface="+mn-lt"/>
                          <a:ea typeface="+mn-ea"/>
                          <a:cs typeface="+mn-cs"/>
                        </a:rPr>
                        <a:t> Nation</a:t>
                      </a:r>
                      <a:r>
                        <a:rPr lang="en-US" sz="1800" b="0" kern="1200" dirty="0">
                          <a:solidFill>
                            <a:srgbClr val="000000"/>
                          </a:solidFill>
                          <a:latin typeface="+mn-lt"/>
                          <a:ea typeface="+mn-ea"/>
                          <a:cs typeface="+mn-cs"/>
                        </a:rPr>
                        <a:t>: A Native American monitor representing the </a:t>
                      </a:r>
                      <a:r>
                        <a:rPr lang="en-US" sz="1800" b="0" kern="1200" dirty="0" err="1">
                          <a:solidFill>
                            <a:srgbClr val="000000"/>
                          </a:solidFill>
                          <a:latin typeface="+mn-lt"/>
                          <a:ea typeface="+mn-ea"/>
                          <a:cs typeface="+mn-cs"/>
                        </a:rPr>
                        <a:t>Gabrieleño</a:t>
                      </a:r>
                      <a:r>
                        <a:rPr lang="en-US" sz="1800" b="0" kern="1200" dirty="0">
                          <a:solidFill>
                            <a:srgbClr val="000000"/>
                          </a:solidFill>
                          <a:latin typeface="+mn-lt"/>
                          <a:ea typeface="+mn-ea"/>
                          <a:cs typeface="+mn-cs"/>
                        </a:rPr>
                        <a:t> Band of Mission Indians – </a:t>
                      </a:r>
                      <a:r>
                        <a:rPr lang="en-US" sz="1800" b="0" kern="1200" dirty="0" err="1">
                          <a:solidFill>
                            <a:srgbClr val="000000"/>
                          </a:solidFill>
                          <a:latin typeface="+mn-lt"/>
                          <a:ea typeface="+mn-ea"/>
                          <a:cs typeface="+mn-cs"/>
                        </a:rPr>
                        <a:t>Kizh</a:t>
                      </a:r>
                      <a:r>
                        <a:rPr lang="en-US" sz="1800" b="0" kern="1200" dirty="0">
                          <a:solidFill>
                            <a:srgbClr val="000000"/>
                          </a:solidFill>
                          <a:latin typeface="+mn-lt"/>
                          <a:ea typeface="+mn-ea"/>
                          <a:cs typeface="+mn-cs"/>
                        </a:rPr>
                        <a:t> Nation shall be invited to monitor during construction.</a:t>
                      </a:r>
                      <a:endParaRPr lang="en-US" sz="1800" b="1" kern="1200" dirty="0">
                        <a:solidFill>
                          <a:srgbClr val="000000"/>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1800" b="1" kern="1200" dirty="0">
                          <a:solidFill>
                            <a:srgbClr val="000000"/>
                          </a:solidFill>
                          <a:latin typeface="+mn-lt"/>
                          <a:ea typeface="+mn-ea"/>
                          <a:cs typeface="+mn-cs"/>
                        </a:rPr>
                        <a:t>TCR-4 Consultation with the </a:t>
                      </a:r>
                      <a:r>
                        <a:rPr lang="en-US" sz="1800" b="1" kern="1200" dirty="0" err="1">
                          <a:solidFill>
                            <a:srgbClr val="000000"/>
                          </a:solidFill>
                          <a:latin typeface="+mn-lt"/>
                          <a:ea typeface="+mn-ea"/>
                          <a:cs typeface="+mn-cs"/>
                        </a:rPr>
                        <a:t>Gabrieleño</a:t>
                      </a:r>
                      <a:r>
                        <a:rPr lang="en-US" sz="1800" b="1" kern="1200" dirty="0">
                          <a:solidFill>
                            <a:srgbClr val="000000"/>
                          </a:solidFill>
                          <a:latin typeface="+mn-lt"/>
                          <a:ea typeface="+mn-ea"/>
                          <a:cs typeface="+mn-cs"/>
                        </a:rPr>
                        <a:t> Band of Mission Indians – </a:t>
                      </a:r>
                      <a:r>
                        <a:rPr lang="en-US" sz="1800" b="1" kern="1200" dirty="0" err="1">
                          <a:solidFill>
                            <a:srgbClr val="000000"/>
                          </a:solidFill>
                          <a:latin typeface="+mn-lt"/>
                          <a:ea typeface="+mn-ea"/>
                          <a:cs typeface="+mn-cs"/>
                        </a:rPr>
                        <a:t>Kizh</a:t>
                      </a:r>
                      <a:r>
                        <a:rPr lang="en-US" sz="1800" b="1" kern="1200" dirty="0">
                          <a:solidFill>
                            <a:srgbClr val="000000"/>
                          </a:solidFill>
                          <a:latin typeface="+mn-lt"/>
                          <a:ea typeface="+mn-ea"/>
                          <a:cs typeface="+mn-cs"/>
                        </a:rPr>
                        <a:t> Nation in the Event of Inadvertent Discovery of Tribal Cultural Resources: </a:t>
                      </a:r>
                      <a:r>
                        <a:rPr lang="en-US" sz="1800" b="0" kern="1200" dirty="0">
                          <a:solidFill>
                            <a:srgbClr val="000000"/>
                          </a:solidFill>
                          <a:latin typeface="+mn-lt"/>
                          <a:ea typeface="+mn-ea"/>
                          <a:cs typeface="+mn-cs"/>
                        </a:rPr>
                        <a:t>If TCRs are identified during construction, Native American consultation procedures with the </a:t>
                      </a:r>
                      <a:r>
                        <a:rPr lang="en-US" sz="1800" b="0" kern="1200" dirty="0" err="1">
                          <a:solidFill>
                            <a:srgbClr val="000000"/>
                          </a:solidFill>
                          <a:latin typeface="+mn-lt"/>
                          <a:ea typeface="+mn-ea"/>
                          <a:cs typeface="+mn-cs"/>
                        </a:rPr>
                        <a:t>Gabrieleño</a:t>
                      </a:r>
                      <a:r>
                        <a:rPr lang="en-US" sz="1800" b="0" kern="1200" dirty="0">
                          <a:solidFill>
                            <a:srgbClr val="000000"/>
                          </a:solidFill>
                          <a:latin typeface="+mn-lt"/>
                          <a:ea typeface="+mn-ea"/>
                          <a:cs typeface="+mn-cs"/>
                        </a:rPr>
                        <a:t> Band of Mission Indians – </a:t>
                      </a:r>
                      <a:r>
                        <a:rPr lang="en-US" sz="1800" b="0" kern="1200" dirty="0" err="1">
                          <a:solidFill>
                            <a:srgbClr val="000000"/>
                          </a:solidFill>
                          <a:latin typeface="+mn-lt"/>
                          <a:ea typeface="+mn-ea"/>
                          <a:cs typeface="+mn-cs"/>
                        </a:rPr>
                        <a:t>Kizh</a:t>
                      </a:r>
                      <a:r>
                        <a:rPr lang="en-US" sz="1800" b="0" kern="1200" dirty="0">
                          <a:solidFill>
                            <a:srgbClr val="000000"/>
                          </a:solidFill>
                          <a:latin typeface="+mn-lt"/>
                          <a:ea typeface="+mn-ea"/>
                          <a:cs typeface="+mn-cs"/>
                        </a:rPr>
                        <a:t> Nation shall be initiated to determine treatment procedures. </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1800" b="1" kern="1200" dirty="0">
                          <a:solidFill>
                            <a:srgbClr val="000000"/>
                          </a:solidFill>
                          <a:latin typeface="+mn-lt"/>
                          <a:ea typeface="+mn-ea"/>
                          <a:cs typeface="+mn-cs"/>
                        </a:rPr>
                        <a:t>TCR-5 Tribal Cultural Resource Finds Dispute Resolution: </a:t>
                      </a:r>
                      <a:r>
                        <a:rPr lang="en-US" sz="1800" b="0" kern="1200" dirty="0">
                          <a:solidFill>
                            <a:srgbClr val="000000"/>
                          </a:solidFill>
                          <a:latin typeface="+mn-lt"/>
                          <a:ea typeface="+mn-ea"/>
                          <a:cs typeface="+mn-cs"/>
                        </a:rPr>
                        <a:t>In the event that a TCR is identified during monitoring that cannot be directly associated with the Gabrielino Tongva Indians of California Tribal Council or the </a:t>
                      </a:r>
                      <a:r>
                        <a:rPr lang="en-US" sz="1800" b="0" kern="1200" dirty="0" err="1">
                          <a:solidFill>
                            <a:srgbClr val="000000"/>
                          </a:solidFill>
                          <a:latin typeface="+mn-lt"/>
                          <a:ea typeface="+mn-ea"/>
                          <a:cs typeface="+mn-cs"/>
                        </a:rPr>
                        <a:t>Gabrieleño</a:t>
                      </a:r>
                      <a:r>
                        <a:rPr lang="en-US" sz="1800" b="0" kern="1200" dirty="0">
                          <a:solidFill>
                            <a:srgbClr val="000000"/>
                          </a:solidFill>
                          <a:latin typeface="+mn-lt"/>
                          <a:ea typeface="+mn-ea"/>
                          <a:cs typeface="+mn-cs"/>
                        </a:rPr>
                        <a:t> Band of Mission Indians – </a:t>
                      </a:r>
                      <a:r>
                        <a:rPr lang="en-US" sz="1800" b="0" kern="1200" dirty="0" err="1">
                          <a:solidFill>
                            <a:srgbClr val="000000"/>
                          </a:solidFill>
                          <a:latin typeface="+mn-lt"/>
                          <a:ea typeface="+mn-ea"/>
                          <a:cs typeface="+mn-cs"/>
                        </a:rPr>
                        <a:t>Kizh</a:t>
                      </a:r>
                      <a:r>
                        <a:rPr lang="en-US" sz="1800" b="0" kern="1200" dirty="0">
                          <a:solidFill>
                            <a:srgbClr val="000000"/>
                          </a:solidFill>
                          <a:latin typeface="+mn-lt"/>
                          <a:ea typeface="+mn-ea"/>
                          <a:cs typeface="+mn-cs"/>
                        </a:rPr>
                        <a:t> Nation through analysis, HACLA shall request a consultation meeting with the Gabrielino Tongva Indians of California Tribal Council and the </a:t>
                      </a:r>
                      <a:r>
                        <a:rPr lang="en-US" sz="1800" b="0" kern="1200" dirty="0" err="1">
                          <a:solidFill>
                            <a:srgbClr val="000000"/>
                          </a:solidFill>
                          <a:latin typeface="+mn-lt"/>
                          <a:ea typeface="+mn-ea"/>
                          <a:cs typeface="+mn-cs"/>
                        </a:rPr>
                        <a:t>Gabrieleño</a:t>
                      </a:r>
                      <a:r>
                        <a:rPr lang="en-US" sz="1800" b="0" kern="1200" dirty="0">
                          <a:solidFill>
                            <a:srgbClr val="000000"/>
                          </a:solidFill>
                          <a:latin typeface="+mn-lt"/>
                          <a:ea typeface="+mn-ea"/>
                          <a:cs typeface="+mn-cs"/>
                        </a:rPr>
                        <a:t> Band of Mission Indians – </a:t>
                      </a:r>
                      <a:r>
                        <a:rPr lang="en-US" sz="1800" b="0" kern="1200" dirty="0" err="1">
                          <a:solidFill>
                            <a:srgbClr val="000000"/>
                          </a:solidFill>
                          <a:latin typeface="+mn-lt"/>
                          <a:ea typeface="+mn-ea"/>
                          <a:cs typeface="+mn-cs"/>
                        </a:rPr>
                        <a:t>Kizh</a:t>
                      </a:r>
                      <a:r>
                        <a:rPr lang="en-US" sz="1800" b="0" kern="1200" dirty="0">
                          <a:solidFill>
                            <a:srgbClr val="000000"/>
                          </a:solidFill>
                          <a:latin typeface="+mn-lt"/>
                          <a:ea typeface="+mn-ea"/>
                          <a:cs typeface="+mn-cs"/>
                        </a:rPr>
                        <a:t> Nation to consult on the disposition of the find(s). </a:t>
                      </a:r>
                      <a:endParaRPr lang="en-US" sz="1800" b="1" kern="1200" dirty="0">
                        <a:solidFill>
                          <a:srgbClr val="000000"/>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endParaRPr lang="en-US" sz="1800" b="0" kern="1200" dirty="0">
                        <a:solidFill>
                          <a:srgbClr val="000000"/>
                        </a:solidFill>
                        <a:latin typeface="+mn-lt"/>
                        <a:ea typeface="+mn-ea"/>
                        <a:cs typeface="+mn-cs"/>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28</a:t>
            </a:fld>
            <a:endParaRPr lang="en-US" dirty="0"/>
          </a:p>
        </p:txBody>
      </p:sp>
      <p:sp>
        <p:nvSpPr>
          <p:cNvPr id="2" name="Footer Placeholder 6">
            <a:extLst>
              <a:ext uri="{FF2B5EF4-FFF2-40B4-BE49-F238E27FC236}">
                <a16:creationId xmlns:a16="http://schemas.microsoft.com/office/drawing/2014/main" id="{DF796DFC-3FFF-0725-E1A4-CF31B3FF8736}"/>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4" name="Date Placeholder 4">
            <a:extLst>
              <a:ext uri="{FF2B5EF4-FFF2-40B4-BE49-F238E27FC236}">
                <a16:creationId xmlns:a16="http://schemas.microsoft.com/office/drawing/2014/main" id="{56BB392C-4A2A-B2A9-887D-EC7CC30952F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pic>
        <p:nvPicPr>
          <p:cNvPr id="1028" name="Picture 4">
            <a:extLst>
              <a:ext uri="{FF2B5EF4-FFF2-40B4-BE49-F238E27FC236}">
                <a16:creationId xmlns:a16="http://schemas.microsoft.com/office/drawing/2014/main" id="{217DB4E7-8E1B-CEBD-D4AE-F82F11FD2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975215" y="1491477"/>
            <a:ext cx="3746140" cy="2487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038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E735A-0253-47D7-B1C5-49706CA22511}"/>
              </a:ext>
            </a:extLst>
          </p:cNvPr>
          <p:cNvPicPr>
            <a:picLocks noChangeAspect="1"/>
          </p:cNvPicPr>
          <p:nvPr/>
        </p:nvPicPr>
        <p:blipFill>
          <a:blip r:embed="rId3"/>
          <a:stretch>
            <a:fillRect/>
          </a:stretch>
        </p:blipFill>
        <p:spPr>
          <a:xfrm>
            <a:off x="-8264" y="0"/>
            <a:ext cx="12200264" cy="8052174"/>
          </a:xfrm>
          <a:prstGeom prst="rect">
            <a:avLst/>
          </a:prstGeom>
        </p:spPr>
      </p:pic>
      <p:pic>
        <p:nvPicPr>
          <p:cNvPr id="13" name="Picture 12">
            <a:extLst>
              <a:ext uri="{FF2B5EF4-FFF2-40B4-BE49-F238E27FC236}">
                <a16:creationId xmlns:a16="http://schemas.microsoft.com/office/drawing/2014/main" id="{3A23428E-4DA9-4B12-803D-02FE0CEA36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64" y="131552"/>
            <a:ext cx="12191995" cy="1194816"/>
          </a:xfrm>
          <a:prstGeom prst="rect">
            <a:avLst/>
          </a:prstGeom>
        </p:spPr>
      </p:pic>
      <p:sp>
        <p:nvSpPr>
          <p:cNvPr id="2" name="Title 1">
            <a:extLst>
              <a:ext uri="{FF2B5EF4-FFF2-40B4-BE49-F238E27FC236}">
                <a16:creationId xmlns:a16="http://schemas.microsoft.com/office/drawing/2014/main" id="{283A57F3-FFE5-4C99-8551-72F79A0D7C89}"/>
              </a:ext>
            </a:extLst>
          </p:cNvPr>
          <p:cNvSpPr>
            <a:spLocks noGrp="1"/>
          </p:cNvSpPr>
          <p:nvPr>
            <p:ph type="title" idx="4294967295"/>
          </p:nvPr>
        </p:nvSpPr>
        <p:spPr>
          <a:xfrm>
            <a:off x="2141764" y="367804"/>
            <a:ext cx="10186588" cy="722312"/>
          </a:xfrm>
        </p:spPr>
        <p:txBody>
          <a:bodyPr vert="horz" lIns="91440" tIns="182880" rIns="91440" bIns="91440" rtlCol="0" anchor="ctr" anchorCtr="0">
            <a:noAutofit/>
          </a:bodyPr>
          <a:lstStyle/>
          <a:p>
            <a:r>
              <a:rPr lang="en-US" sz="3600" dirty="0"/>
              <a:t>Comments</a:t>
            </a:r>
          </a:p>
        </p:txBody>
      </p:sp>
      <p:sp>
        <p:nvSpPr>
          <p:cNvPr id="3" name="Hexagon 2">
            <a:extLst>
              <a:ext uri="{FF2B5EF4-FFF2-40B4-BE49-F238E27FC236}">
                <a16:creationId xmlns:a16="http://schemas.microsoft.com/office/drawing/2014/main" id="{9473BD8D-8882-453F-BCEB-21098B0D25D6}"/>
              </a:ext>
            </a:extLst>
          </p:cNvPr>
          <p:cNvSpPr/>
          <p:nvPr/>
        </p:nvSpPr>
        <p:spPr>
          <a:xfrm>
            <a:off x="4185106" y="2227241"/>
            <a:ext cx="3430601" cy="3041487"/>
          </a:xfrm>
          <a:prstGeom prst="hexagon">
            <a:avLst/>
          </a:prstGeom>
          <a:solidFill>
            <a:schemeClr val="tx2"/>
          </a:solidFill>
          <a:ln w="28575">
            <a:solidFill>
              <a:schemeClr val="bg1"/>
            </a:solidFill>
          </a:ln>
        </p:spPr>
        <p:txBody>
          <a:bodyPr wrap="square" anchor="ctr" anchorCtr="0">
            <a:normAutofit/>
          </a:bodyPr>
          <a:lstStyle/>
          <a:p>
            <a:pPr lvl="0" algn="ctr">
              <a:lnSpc>
                <a:spcPct val="130000"/>
              </a:lnSpc>
              <a:buClr>
                <a:schemeClr val="accent2"/>
              </a:buClr>
              <a:buSzPct val="110000"/>
            </a:pPr>
            <a:r>
              <a:rPr lang="en-US" sz="2800" b="1" dirty="0">
                <a:solidFill>
                  <a:schemeClr val="bg1"/>
                </a:solidFill>
              </a:rPr>
              <a:t>Comments Regarding the Draft EIR/EIS</a:t>
            </a:r>
          </a:p>
        </p:txBody>
      </p:sp>
      <p:pic>
        <p:nvPicPr>
          <p:cNvPr id="9" name="Picture 2">
            <a:extLst>
              <a:ext uri="{FF2B5EF4-FFF2-40B4-BE49-F238E27FC236}">
                <a16:creationId xmlns:a16="http://schemas.microsoft.com/office/drawing/2014/main" id="{F64D6192-8CDE-49E9-8F24-C10E6A548A38}"/>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9616176" y="597455"/>
            <a:ext cx="1287804" cy="3370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clipart, vector graphics&#10;&#10;Description automatically generated">
            <a:extLst>
              <a:ext uri="{FF2B5EF4-FFF2-40B4-BE49-F238E27FC236}">
                <a16:creationId xmlns:a16="http://schemas.microsoft.com/office/drawing/2014/main" id="{A471B6FA-684E-4C8D-B5AB-6D42EE281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1579"/>
            <a:ext cx="1724439" cy="628794"/>
          </a:xfrm>
          <a:prstGeom prst="rect">
            <a:avLst/>
          </a:prstGeom>
        </p:spPr>
      </p:pic>
    </p:spTree>
    <p:extLst>
      <p:ext uri="{BB962C8B-B14F-4D97-AF65-F5344CB8AC3E}">
        <p14:creationId xmlns:p14="http://schemas.microsoft.com/office/powerpoint/2010/main" val="3307231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E518B8BE-CC2E-4726-A880-C1DDAD113AE6}"/>
              </a:ext>
            </a:extLst>
          </p:cNvPr>
          <p:cNvGraphicFramePr>
            <a:graphicFrameLocks/>
          </p:cNvGraphicFramePr>
          <p:nvPr>
            <p:extLst>
              <p:ext uri="{D42A27DB-BD31-4B8C-83A1-F6EECF244321}">
                <p14:modId xmlns:p14="http://schemas.microsoft.com/office/powerpoint/2010/main" val="3749705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082C9BF4-EBEF-4B64-89E3-BD87D3E3088A}"/>
              </a:ext>
            </a:extLst>
          </p:cNvPr>
          <p:cNvSpPr>
            <a:spLocks noGrp="1"/>
          </p:cNvSpPr>
          <p:nvPr>
            <p:ph type="title"/>
          </p:nvPr>
        </p:nvSpPr>
        <p:spPr>
          <a:xfrm>
            <a:off x="1582996" y="363153"/>
            <a:ext cx="9458633" cy="722727"/>
          </a:xfrm>
        </p:spPr>
        <p:txBody>
          <a:bodyPr vert="horz" lIns="91440" tIns="182880" rIns="91440" bIns="91440" rtlCol="0" anchor="ctr" anchorCtr="0">
            <a:noAutofit/>
          </a:bodyPr>
          <a:lstStyle/>
          <a:p>
            <a:r>
              <a:rPr lang="en-US" dirty="0"/>
              <a:t>Purpose of the Public Meeting</a:t>
            </a:r>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4294967295"/>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3</a:t>
            </a:fld>
            <a:endParaRPr lang="en-US" dirty="0"/>
          </a:p>
        </p:txBody>
      </p:sp>
      <p:sp>
        <p:nvSpPr>
          <p:cNvPr id="2" name="Footer Placeholder 6">
            <a:extLst>
              <a:ext uri="{FF2B5EF4-FFF2-40B4-BE49-F238E27FC236}">
                <a16:creationId xmlns:a16="http://schemas.microsoft.com/office/drawing/2014/main" id="{4CFE90AE-79B8-60DF-A3A7-5244DB7555A9}"/>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3" name="Date Placeholder 4">
            <a:extLst>
              <a:ext uri="{FF2B5EF4-FFF2-40B4-BE49-F238E27FC236}">
                <a16:creationId xmlns:a16="http://schemas.microsoft.com/office/drawing/2014/main" id="{8050F67C-F277-0F72-9676-A78ADAA6F643}"/>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spTree>
    <p:extLst>
      <p:ext uri="{BB962C8B-B14F-4D97-AF65-F5344CB8AC3E}">
        <p14:creationId xmlns:p14="http://schemas.microsoft.com/office/powerpoint/2010/main" val="1181545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C57929-173B-4239-A061-487AAEC2A5F8}"/>
              </a:ext>
            </a:extLst>
          </p:cNvPr>
          <p:cNvPicPr>
            <a:picLocks noChangeAspect="1"/>
          </p:cNvPicPr>
          <p:nvPr/>
        </p:nvPicPr>
        <p:blipFill rotWithShape="1">
          <a:blip r:embed="rId3"/>
          <a:srcRect r="17180"/>
          <a:stretch/>
        </p:blipFill>
        <p:spPr>
          <a:xfrm>
            <a:off x="2369811" y="-8011"/>
            <a:ext cx="9822187" cy="6878506"/>
          </a:xfrm>
          <a:prstGeom prst="rect">
            <a:avLst/>
          </a:prstGeom>
        </p:spPr>
      </p:pic>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14" name="Picture 13">
            <a:extLst>
              <a:ext uri="{FF2B5EF4-FFF2-40B4-BE49-F238E27FC236}">
                <a16:creationId xmlns:a16="http://schemas.microsoft.com/office/drawing/2014/main" id="{FABBE3B0-9E9D-43FA-9F95-5FA4419A57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a:spLocks/>
          </p:cNvSpPr>
          <p:nvPr/>
        </p:nvSpPr>
        <p:spPr>
          <a:xfrm>
            <a:off x="491614" y="630199"/>
            <a:ext cx="6823585"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Thank you for your time!</a:t>
            </a:r>
          </a:p>
        </p:txBody>
      </p:sp>
      <p:pic>
        <p:nvPicPr>
          <p:cNvPr id="11" name="Google Shape;192;p24">
            <a:extLst>
              <a:ext uri="{FF2B5EF4-FFF2-40B4-BE49-F238E27FC236}">
                <a16:creationId xmlns:a16="http://schemas.microsoft.com/office/drawing/2014/main" id="{1B38AAC7-2DC1-41D9-AB4D-5B081AE601A1}"/>
              </a:ext>
            </a:extLst>
          </p:cNvPr>
          <p:cNvPicPr/>
          <p:nvPr/>
        </p:nvPicPr>
        <p:blipFill rotWithShape="1">
          <a:blip r:embed="rId5">
            <a:alphaModFix/>
          </a:blip>
          <a:srcRect/>
          <a:stretch/>
        </p:blipFill>
        <p:spPr>
          <a:xfrm>
            <a:off x="138771" y="6023806"/>
            <a:ext cx="1941237" cy="707851"/>
          </a:xfrm>
          <a:prstGeom prst="rect">
            <a:avLst/>
          </a:prstGeom>
          <a:noFill/>
          <a:ln>
            <a:noFill/>
          </a:ln>
        </p:spPr>
      </p:pic>
      <p:pic>
        <p:nvPicPr>
          <p:cNvPr id="3" name="Picture 2">
            <a:extLst>
              <a:ext uri="{FF2B5EF4-FFF2-40B4-BE49-F238E27FC236}">
                <a16:creationId xmlns:a16="http://schemas.microsoft.com/office/drawing/2014/main" id="{BB9FDE2F-21FB-FF9C-82C1-1A6F1CF340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294700" y="6183987"/>
            <a:ext cx="1381794" cy="3616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9098C7-7857-BBBD-06A6-FAFA4762A403}"/>
              </a:ext>
            </a:extLst>
          </p:cNvPr>
          <p:cNvSpPr txBox="1"/>
          <p:nvPr/>
        </p:nvSpPr>
        <p:spPr>
          <a:xfrm>
            <a:off x="276330" y="3607230"/>
            <a:ext cx="5400989" cy="1754326"/>
          </a:xfrm>
          <a:prstGeom prst="rect">
            <a:avLst/>
          </a:prstGeom>
          <a:noFill/>
        </p:spPr>
        <p:txBody>
          <a:bodyPr wrap="square">
            <a:spAutoFit/>
          </a:bodyPr>
          <a:lstStyle/>
          <a:p>
            <a:r>
              <a:rPr lang="en-US" b="1" dirty="0">
                <a:solidFill>
                  <a:srgbClr val="000000"/>
                </a:solidFill>
              </a:rPr>
              <a:t>Submit your additional comments to:</a:t>
            </a:r>
          </a:p>
          <a:p>
            <a:r>
              <a:rPr lang="en-US" dirty="0">
                <a:solidFill>
                  <a:srgbClr val="000000"/>
                </a:solidFill>
                <a:hlinkClick r:id="rId7"/>
              </a:rPr>
              <a:t>revitalizersp@hacla.org</a:t>
            </a:r>
            <a:r>
              <a:rPr lang="en-US" dirty="0">
                <a:solidFill>
                  <a:srgbClr val="000000"/>
                </a:solidFill>
              </a:rPr>
              <a:t> or </a:t>
            </a:r>
          </a:p>
          <a:p>
            <a:r>
              <a:rPr lang="en-US" sz="1800" b="0" i="0" dirty="0">
                <a:solidFill>
                  <a:srgbClr val="000000"/>
                </a:solidFill>
                <a:effectLst/>
                <a:latin typeface="Calibri" panose="020F0502020204030204" pitchFamily="34" charset="0"/>
              </a:rPr>
              <a:t>Zoe Kranemann, Development Officer, </a:t>
            </a:r>
          </a:p>
          <a:p>
            <a:r>
              <a:rPr lang="en-US" sz="1800" b="0" i="0" dirty="0">
                <a:solidFill>
                  <a:srgbClr val="000000"/>
                </a:solidFill>
                <a:effectLst/>
                <a:latin typeface="Calibri" panose="020F0502020204030204" pitchFamily="34" charset="0"/>
              </a:rPr>
              <a:t>Housing Authority of the City of Los Angeles,</a:t>
            </a:r>
            <a:br>
              <a:rPr lang="en-US" sz="1800" b="0" i="0" dirty="0">
                <a:solidFill>
                  <a:srgbClr val="000000"/>
                </a:solidFill>
                <a:effectLst/>
                <a:latin typeface="Calibri" panose="020F0502020204030204" pitchFamily="34" charset="0"/>
              </a:rPr>
            </a:br>
            <a:r>
              <a:rPr lang="en-US" sz="1800" b="0" i="0" dirty="0">
                <a:solidFill>
                  <a:srgbClr val="000000"/>
                </a:solidFill>
                <a:effectLst/>
                <a:latin typeface="Calibri" panose="020F0502020204030204" pitchFamily="34" charset="0"/>
              </a:rPr>
              <a:t>2600 Wilshire Boulevard, Los Angeles, California 90057</a:t>
            </a:r>
            <a:r>
              <a:rPr lang="en-US" dirty="0"/>
              <a:t> </a:t>
            </a:r>
            <a:br>
              <a:rPr lang="en-US" dirty="0"/>
            </a:br>
            <a:endParaRPr lang="en-US" dirty="0">
              <a:solidFill>
                <a:srgbClr val="000000"/>
              </a:solidFill>
            </a:endParaRPr>
          </a:p>
        </p:txBody>
      </p:sp>
    </p:spTree>
    <p:extLst>
      <p:ext uri="{BB962C8B-B14F-4D97-AF65-F5344CB8AC3E}">
        <p14:creationId xmlns:p14="http://schemas.microsoft.com/office/powerpoint/2010/main" val="1076920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33124-6912-4500-B6A8-63E302AB1EFC}"/>
              </a:ext>
            </a:extLst>
          </p:cNvPr>
          <p:cNvPicPr>
            <a:picLocks noChangeAspect="1"/>
          </p:cNvPicPr>
          <p:nvPr/>
        </p:nvPicPr>
        <p:blipFill>
          <a:blip r:embed="rId3"/>
          <a:stretch>
            <a:fillRect/>
          </a:stretch>
        </p:blipFill>
        <p:spPr>
          <a:xfrm>
            <a:off x="1396681" y="12495"/>
            <a:ext cx="10795319" cy="6858000"/>
          </a:xfrm>
          <a:prstGeom prst="rect">
            <a:avLst/>
          </a:prstGeom>
        </p:spPr>
      </p:pic>
      <p:sp>
        <p:nvSpPr>
          <p:cNvPr id="2" name="Date Placeholder 1">
            <a:extLst>
              <a:ext uri="{FF2B5EF4-FFF2-40B4-BE49-F238E27FC236}">
                <a16:creationId xmlns:a16="http://schemas.microsoft.com/office/drawing/2014/main" id="{96475338-3263-4148-B11D-FED64230C187}"/>
              </a:ext>
            </a:extLst>
          </p:cNvPr>
          <p:cNvSpPr>
            <a:spLocks noGrp="1"/>
          </p:cNvSpPr>
          <p:nvPr>
            <p:ph type="dt" sz="half" idx="10"/>
          </p:nvPr>
        </p:nvSpPr>
        <p:spPr/>
        <p:txBody>
          <a:bodyPr/>
          <a:lstStyle/>
          <a:p>
            <a:fld id="{D6701ADA-48F8-4C21-B8C3-7EB5B4F9C9A4}" type="datetime1">
              <a:rPr lang="en-US" smtClean="0"/>
              <a:t>7/6/2023</a:t>
            </a:fld>
            <a:endParaRPr lang="en-US" dirty="0"/>
          </a:p>
        </p:txBody>
      </p:sp>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12" name="Picture 11">
            <a:extLst>
              <a:ext uri="{FF2B5EF4-FFF2-40B4-BE49-F238E27FC236}">
                <a16:creationId xmlns:a16="http://schemas.microsoft.com/office/drawing/2014/main" id="{5AC10248-B90C-4EA3-B53C-639C083A49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a:spLocks/>
          </p:cNvSpPr>
          <p:nvPr/>
        </p:nvSpPr>
        <p:spPr>
          <a:xfrm>
            <a:off x="491615" y="630199"/>
            <a:ext cx="5948516"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Environmental Review Process</a:t>
            </a:r>
          </a:p>
        </p:txBody>
      </p:sp>
      <p:pic>
        <p:nvPicPr>
          <p:cNvPr id="11" name="Picture 2">
            <a:extLst>
              <a:ext uri="{FF2B5EF4-FFF2-40B4-BE49-F238E27FC236}">
                <a16:creationId xmlns:a16="http://schemas.microsoft.com/office/drawing/2014/main" id="{0D122278-ABE6-42C5-9DB1-83A0728094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294700" y="6183987"/>
            <a:ext cx="1381794" cy="361641"/>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192;p24">
            <a:extLst>
              <a:ext uri="{FF2B5EF4-FFF2-40B4-BE49-F238E27FC236}">
                <a16:creationId xmlns:a16="http://schemas.microsoft.com/office/drawing/2014/main" id="{B7ACCB88-1ADC-4EB1-97AB-1613364D4FA9}"/>
              </a:ext>
            </a:extLst>
          </p:cNvPr>
          <p:cNvPicPr/>
          <p:nvPr/>
        </p:nvPicPr>
        <p:blipFill rotWithShape="1">
          <a:blip r:embed="rId6">
            <a:alphaModFix/>
          </a:blip>
          <a:srcRect/>
          <a:stretch/>
        </p:blipFill>
        <p:spPr>
          <a:xfrm>
            <a:off x="138771" y="6023806"/>
            <a:ext cx="1941237" cy="707851"/>
          </a:xfrm>
          <a:prstGeom prst="rect">
            <a:avLst/>
          </a:prstGeom>
          <a:noFill/>
          <a:ln>
            <a:noFill/>
          </a:ln>
        </p:spPr>
      </p:pic>
    </p:spTree>
    <p:extLst>
      <p:ext uri="{BB962C8B-B14F-4D97-AF65-F5344CB8AC3E}">
        <p14:creationId xmlns:p14="http://schemas.microsoft.com/office/powerpoint/2010/main" val="4083581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877963" y="409281"/>
            <a:ext cx="9220029" cy="698739"/>
          </a:xfrm>
        </p:spPr>
        <p:txBody>
          <a:bodyPr/>
          <a:lstStyle/>
          <a:p>
            <a:r>
              <a:rPr lang="en-US" sz="2800" dirty="0"/>
              <a:t>CEQA and NEPA</a:t>
            </a:r>
          </a:p>
        </p:txBody>
      </p:sp>
      <p:sp>
        <p:nvSpPr>
          <p:cNvPr id="2" name="Content Placeholder 1">
            <a:extLst>
              <a:ext uri="{FF2B5EF4-FFF2-40B4-BE49-F238E27FC236}">
                <a16:creationId xmlns:a16="http://schemas.microsoft.com/office/drawing/2014/main" id="{50614F20-F986-404F-9247-949A9E9A358A}"/>
              </a:ext>
            </a:extLst>
          </p:cNvPr>
          <p:cNvSpPr>
            <a:spLocks noGrp="1"/>
          </p:cNvSpPr>
          <p:nvPr>
            <p:ph idx="1"/>
          </p:nvPr>
        </p:nvSpPr>
        <p:spPr>
          <a:xfrm>
            <a:off x="1014884" y="1537398"/>
            <a:ext cx="7277469" cy="4642337"/>
          </a:xfrm>
        </p:spPr>
        <p:txBody>
          <a:bodyPr anchor="t">
            <a:normAutofit lnSpcReduction="10000"/>
          </a:bodyPr>
          <a:lstStyle/>
          <a:p>
            <a:pPr marL="0" indent="0">
              <a:buNone/>
            </a:pPr>
            <a:r>
              <a:rPr lang="en-US" dirty="0">
                <a:solidFill>
                  <a:srgbClr val="000000"/>
                </a:solidFill>
              </a:rPr>
              <a:t>Two types of environmental review conducted: California Environmental Quality Act (</a:t>
            </a:r>
            <a:r>
              <a:rPr lang="en-US" b="1" dirty="0">
                <a:solidFill>
                  <a:srgbClr val="000000"/>
                </a:solidFill>
              </a:rPr>
              <a:t>CEQA</a:t>
            </a:r>
            <a:r>
              <a:rPr lang="en-US" dirty="0">
                <a:solidFill>
                  <a:srgbClr val="000000"/>
                </a:solidFill>
              </a:rPr>
              <a:t>) and National Environmental Policy Act (</a:t>
            </a:r>
            <a:r>
              <a:rPr lang="en-US" b="1" dirty="0">
                <a:solidFill>
                  <a:srgbClr val="000000"/>
                </a:solidFill>
              </a:rPr>
              <a:t>NEPA</a:t>
            </a:r>
            <a:r>
              <a:rPr lang="en-US" dirty="0">
                <a:solidFill>
                  <a:srgbClr val="000000"/>
                </a:solidFill>
              </a:rPr>
              <a:t>)</a:t>
            </a:r>
          </a:p>
          <a:p>
            <a:r>
              <a:rPr lang="en-US" sz="2400" dirty="0">
                <a:solidFill>
                  <a:srgbClr val="000000"/>
                </a:solidFill>
              </a:rPr>
              <a:t>Require public agencies to consider environmental consequences of discretionary actions before approving plans, policies, or projects.</a:t>
            </a:r>
          </a:p>
          <a:p>
            <a:r>
              <a:rPr lang="en-US" sz="2400" dirty="0">
                <a:solidFill>
                  <a:srgbClr val="000000"/>
                </a:solidFill>
              </a:rPr>
              <a:t>Disclose project impacts to public and decision makers.</a:t>
            </a:r>
          </a:p>
          <a:p>
            <a:r>
              <a:rPr lang="en-US" sz="2400" dirty="0">
                <a:solidFill>
                  <a:srgbClr val="000000"/>
                </a:solidFill>
              </a:rPr>
              <a:t>Foster interagency coordination and review.</a:t>
            </a:r>
          </a:p>
          <a:p>
            <a:r>
              <a:rPr lang="en-US" sz="2400" dirty="0">
                <a:solidFill>
                  <a:srgbClr val="000000"/>
                </a:solidFill>
              </a:rPr>
              <a:t>Identify ways to avoid or reduce environmental impacts.</a:t>
            </a:r>
          </a:p>
          <a:p>
            <a:pPr lvl="1"/>
            <a:endParaRPr lang="en-US" sz="1400" dirty="0">
              <a:solidFill>
                <a:srgbClr val="000000"/>
              </a:solidFill>
            </a:endParaRPr>
          </a:p>
        </p:txBody>
      </p:sp>
      <p:sp>
        <p:nvSpPr>
          <p:cNvPr id="9" name="Slide Number Placeholder 5">
            <a:extLst>
              <a:ext uri="{FF2B5EF4-FFF2-40B4-BE49-F238E27FC236}">
                <a16:creationId xmlns:a16="http://schemas.microsoft.com/office/drawing/2014/main" id="{82569941-20E8-4217-912B-6BA91B06D98E}"/>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5</a:t>
            </a:fld>
            <a:endParaRPr lang="en-US" dirty="0"/>
          </a:p>
        </p:txBody>
      </p:sp>
      <p:sp>
        <p:nvSpPr>
          <p:cNvPr id="3" name="Footer Placeholder 6">
            <a:extLst>
              <a:ext uri="{FF2B5EF4-FFF2-40B4-BE49-F238E27FC236}">
                <a16:creationId xmlns:a16="http://schemas.microsoft.com/office/drawing/2014/main" id="{8FED3CED-258A-0142-1848-888C4BE3DB5D}"/>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4" name="Date Placeholder 4">
            <a:extLst>
              <a:ext uri="{FF2B5EF4-FFF2-40B4-BE49-F238E27FC236}">
                <a16:creationId xmlns:a16="http://schemas.microsoft.com/office/drawing/2014/main" id="{343BAE0A-235C-96F3-7670-AB504C0EC644}"/>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pic>
        <p:nvPicPr>
          <p:cNvPr id="7" name="Picture 6" descr="A hand holding a plant">
            <a:extLst>
              <a:ext uri="{FF2B5EF4-FFF2-40B4-BE49-F238E27FC236}">
                <a16:creationId xmlns:a16="http://schemas.microsoft.com/office/drawing/2014/main" id="{B35F9463-6F2C-6F48-1A48-677875D13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825" y="1537398"/>
            <a:ext cx="2828414" cy="2828414"/>
          </a:xfrm>
          <a:prstGeom prst="rect">
            <a:avLst/>
          </a:prstGeom>
        </p:spPr>
      </p:pic>
    </p:spTree>
    <p:extLst>
      <p:ext uri="{BB962C8B-B14F-4D97-AF65-F5344CB8AC3E}">
        <p14:creationId xmlns:p14="http://schemas.microsoft.com/office/powerpoint/2010/main" val="1621421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0940F-706A-47D1-940A-2636C1760E9B}"/>
              </a:ext>
            </a:extLst>
          </p:cNvPr>
          <p:cNvSpPr>
            <a:spLocks noGrp="1"/>
          </p:cNvSpPr>
          <p:nvPr>
            <p:ph type="title"/>
          </p:nvPr>
        </p:nvSpPr>
        <p:spPr/>
        <p:txBody>
          <a:bodyPr/>
          <a:lstStyle/>
          <a:p>
            <a:r>
              <a:rPr lang="en-US" dirty="0"/>
              <a:t>Environmental Review Timeline</a:t>
            </a:r>
          </a:p>
        </p:txBody>
      </p:sp>
      <p:sp>
        <p:nvSpPr>
          <p:cNvPr id="6" name="Slide Number Placeholder 5">
            <a:extLst>
              <a:ext uri="{FF2B5EF4-FFF2-40B4-BE49-F238E27FC236}">
                <a16:creationId xmlns:a16="http://schemas.microsoft.com/office/drawing/2014/main" id="{1736A5F1-0B8B-48BC-839A-EB1F70050BFB}"/>
              </a:ext>
            </a:extLst>
          </p:cNvPr>
          <p:cNvSpPr>
            <a:spLocks noGrp="1"/>
          </p:cNvSpPr>
          <p:nvPr>
            <p:ph type="sldNum" sz="quarter" idx="4"/>
          </p:nvPr>
        </p:nvSpPr>
        <p:spPr/>
        <p:txBody>
          <a:bodyPr/>
          <a:lstStyle/>
          <a:p>
            <a:fld id="{C1858806-A1AF-4656-A8CB-7715E5E3E424}" type="slidenum">
              <a:rPr lang="en-US" smtClean="0"/>
              <a:pPr/>
              <a:t>6</a:t>
            </a:fld>
            <a:endParaRPr lang="en-US" dirty="0"/>
          </a:p>
        </p:txBody>
      </p:sp>
      <p:sp>
        <p:nvSpPr>
          <p:cNvPr id="3" name="Footer Placeholder 6">
            <a:extLst>
              <a:ext uri="{FF2B5EF4-FFF2-40B4-BE49-F238E27FC236}">
                <a16:creationId xmlns:a16="http://schemas.microsoft.com/office/drawing/2014/main" id="{8E58B0F9-6E2F-DFA0-367F-3DA0C528D277}"/>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7" name="Date Placeholder 4">
            <a:extLst>
              <a:ext uri="{FF2B5EF4-FFF2-40B4-BE49-F238E27FC236}">
                <a16:creationId xmlns:a16="http://schemas.microsoft.com/office/drawing/2014/main" id="{065A9E55-9A78-ED73-A8EA-EF099C6CD3A1}"/>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grpSp>
        <p:nvGrpSpPr>
          <p:cNvPr id="8" name="Group 3">
            <a:extLst>
              <a:ext uri="{FF2B5EF4-FFF2-40B4-BE49-F238E27FC236}">
                <a16:creationId xmlns:a16="http://schemas.microsoft.com/office/drawing/2014/main" id="{A963AA54-27AD-9BFB-2182-65B21E5CF10A}"/>
              </a:ext>
            </a:extLst>
          </p:cNvPr>
          <p:cNvGrpSpPr>
            <a:grpSpLocks/>
          </p:cNvGrpSpPr>
          <p:nvPr/>
        </p:nvGrpSpPr>
        <p:grpSpPr bwMode="auto">
          <a:xfrm>
            <a:off x="0" y="4248084"/>
            <a:ext cx="12192000" cy="45719"/>
            <a:chOff x="0" y="0"/>
            <a:chExt cx="25501600" cy="152400"/>
          </a:xfrm>
          <a:solidFill>
            <a:schemeClr val="tx1"/>
          </a:solidFill>
        </p:grpSpPr>
        <p:sp>
          <p:nvSpPr>
            <p:cNvPr id="9" name="AutoShape 4">
              <a:extLst>
                <a:ext uri="{FF2B5EF4-FFF2-40B4-BE49-F238E27FC236}">
                  <a16:creationId xmlns:a16="http://schemas.microsoft.com/office/drawing/2014/main" id="{B646B5FE-92B3-44A3-8028-EA16F1AE6756}"/>
                </a:ext>
              </a:extLst>
            </p:cNvPr>
            <p:cNvSpPr>
              <a:spLocks/>
            </p:cNvSpPr>
            <p:nvPr/>
          </p:nvSpPr>
          <p:spPr bwMode="auto">
            <a:xfrm>
              <a:off x="0" y="0"/>
              <a:ext cx="4283319"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25400" cap="flat" cmpd="sng">
              <a:solidFill>
                <a:schemeClr val="tx1"/>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sp>
          <p:nvSpPr>
            <p:cNvPr id="10" name="AutoShape 5">
              <a:extLst>
                <a:ext uri="{FF2B5EF4-FFF2-40B4-BE49-F238E27FC236}">
                  <a16:creationId xmlns:a16="http://schemas.microsoft.com/office/drawing/2014/main" id="{0A5C48A1-2DCA-FD8B-C0E1-B8944B3EB15C}"/>
                </a:ext>
              </a:extLst>
            </p:cNvPr>
            <p:cNvSpPr>
              <a:spLocks/>
            </p:cNvSpPr>
            <p:nvPr/>
          </p:nvSpPr>
          <p:spPr bwMode="auto">
            <a:xfrm>
              <a:off x="4302655" y="0"/>
              <a:ext cx="3870186"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25400" cap="flat" cmpd="sng">
              <a:solidFill>
                <a:schemeClr val="tx1"/>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sp>
          <p:nvSpPr>
            <p:cNvPr id="11" name="AutoShape 6">
              <a:extLst>
                <a:ext uri="{FF2B5EF4-FFF2-40B4-BE49-F238E27FC236}">
                  <a16:creationId xmlns:a16="http://schemas.microsoft.com/office/drawing/2014/main" id="{4FEF1D05-1684-00F9-787C-16C797907ED5}"/>
                </a:ext>
              </a:extLst>
            </p:cNvPr>
            <p:cNvSpPr>
              <a:spLocks/>
            </p:cNvSpPr>
            <p:nvPr/>
          </p:nvSpPr>
          <p:spPr bwMode="auto">
            <a:xfrm>
              <a:off x="8022226" y="0"/>
              <a:ext cx="6101459"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25400" cap="flat" cmpd="sng">
              <a:solidFill>
                <a:schemeClr val="tx1"/>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sp>
          <p:nvSpPr>
            <p:cNvPr id="12" name="AutoShape 7">
              <a:extLst>
                <a:ext uri="{FF2B5EF4-FFF2-40B4-BE49-F238E27FC236}">
                  <a16:creationId xmlns:a16="http://schemas.microsoft.com/office/drawing/2014/main" id="{6D5288F2-69DC-3D4D-2C37-D2A87F62F424}"/>
                </a:ext>
              </a:extLst>
            </p:cNvPr>
            <p:cNvSpPr>
              <a:spLocks/>
            </p:cNvSpPr>
            <p:nvPr/>
          </p:nvSpPr>
          <p:spPr bwMode="auto">
            <a:xfrm>
              <a:off x="14123684" y="0"/>
              <a:ext cx="11377916"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25400" cap="flat" cmpd="sng">
              <a:solidFill>
                <a:schemeClr val="tx1"/>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grpSp>
      <p:grpSp>
        <p:nvGrpSpPr>
          <p:cNvPr id="13" name="Group 12">
            <a:extLst>
              <a:ext uri="{FF2B5EF4-FFF2-40B4-BE49-F238E27FC236}">
                <a16:creationId xmlns:a16="http://schemas.microsoft.com/office/drawing/2014/main" id="{5E4E92BA-C3BF-20E9-A723-81A082413907}"/>
              </a:ext>
            </a:extLst>
          </p:cNvPr>
          <p:cNvGrpSpPr>
            <a:grpSpLocks/>
          </p:cNvGrpSpPr>
          <p:nvPr/>
        </p:nvGrpSpPr>
        <p:grpSpPr bwMode="auto">
          <a:xfrm>
            <a:off x="693077" y="4091049"/>
            <a:ext cx="356394" cy="356394"/>
            <a:chOff x="-1" y="-1"/>
            <a:chExt cx="711202" cy="711202"/>
          </a:xfrm>
        </p:grpSpPr>
        <p:sp>
          <p:nvSpPr>
            <p:cNvPr id="14" name="AutoShape 13">
              <a:extLst>
                <a:ext uri="{FF2B5EF4-FFF2-40B4-BE49-F238E27FC236}">
                  <a16:creationId xmlns:a16="http://schemas.microsoft.com/office/drawing/2014/main" id="{72928793-70B4-0CE9-54F1-0552AA64D759}"/>
                </a:ext>
              </a:extLst>
            </p:cNvPr>
            <p:cNvSpPr>
              <a:spLocks/>
            </p:cNvSpPr>
            <p:nvPr/>
          </p:nvSpPr>
          <p:spPr bwMode="auto">
            <a:xfrm>
              <a:off x="-1" y="-1"/>
              <a:ext cx="711202" cy="7112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000000">
                <a:alpha val="29999"/>
              </a:srgbClr>
            </a:solidFill>
            <a:ln w="25400" cap="flat" cmpd="sng">
              <a:solidFill>
                <a:srgbClr val="000000">
                  <a:alpha val="29999"/>
                </a:srgbClr>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dirty="0">
                <a:solidFill>
                  <a:srgbClr val="FFFFFF"/>
                </a:solidFill>
                <a:effectLst>
                  <a:outerShdw blurRad="38100" dist="38100" dir="2700000" algn="tl">
                    <a:srgbClr val="DCDEE0"/>
                  </a:outerShdw>
                </a:effectLst>
              </a:endParaRPr>
            </a:p>
          </p:txBody>
        </p:sp>
        <p:sp>
          <p:nvSpPr>
            <p:cNvPr id="18" name="AutoShape 14">
              <a:extLst>
                <a:ext uri="{FF2B5EF4-FFF2-40B4-BE49-F238E27FC236}">
                  <a16:creationId xmlns:a16="http://schemas.microsoft.com/office/drawing/2014/main" id="{AEC40D21-3797-2CF7-DD85-818C4FE1F3F5}"/>
                </a:ext>
              </a:extLst>
            </p:cNvPr>
            <p:cNvSpPr>
              <a:spLocks/>
            </p:cNvSpPr>
            <p:nvPr/>
          </p:nvSpPr>
          <p:spPr bwMode="auto">
            <a:xfrm>
              <a:off x="203199" y="203200"/>
              <a:ext cx="304802" cy="3048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44444"/>
            </a:solidFill>
            <a:ln w="25400" cap="flat" cmpd="sng">
              <a:solidFill>
                <a:srgbClr val="000000">
                  <a:alpha val="0"/>
                </a:srgbClr>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dirty="0">
                <a:solidFill>
                  <a:srgbClr val="FFFFFF"/>
                </a:solidFill>
                <a:effectLst>
                  <a:outerShdw blurRad="38100" dist="38100" dir="2700000" algn="tl">
                    <a:srgbClr val="000000"/>
                  </a:outerShdw>
                </a:effectLst>
              </a:endParaRPr>
            </a:p>
          </p:txBody>
        </p:sp>
      </p:grpSp>
      <p:grpSp>
        <p:nvGrpSpPr>
          <p:cNvPr id="19" name="Group 15">
            <a:extLst>
              <a:ext uri="{FF2B5EF4-FFF2-40B4-BE49-F238E27FC236}">
                <a16:creationId xmlns:a16="http://schemas.microsoft.com/office/drawing/2014/main" id="{40F96D96-1303-D246-646D-3C0DCB553DC3}"/>
              </a:ext>
            </a:extLst>
          </p:cNvPr>
          <p:cNvGrpSpPr>
            <a:grpSpLocks/>
          </p:cNvGrpSpPr>
          <p:nvPr/>
        </p:nvGrpSpPr>
        <p:grpSpPr bwMode="auto">
          <a:xfrm>
            <a:off x="2101280" y="4085632"/>
            <a:ext cx="356394" cy="356394"/>
            <a:chOff x="-1" y="-1"/>
            <a:chExt cx="711202" cy="711202"/>
          </a:xfrm>
        </p:grpSpPr>
        <p:sp>
          <p:nvSpPr>
            <p:cNvPr id="20" name="AutoShape 16">
              <a:extLst>
                <a:ext uri="{FF2B5EF4-FFF2-40B4-BE49-F238E27FC236}">
                  <a16:creationId xmlns:a16="http://schemas.microsoft.com/office/drawing/2014/main" id="{EAE41F6B-354B-D3A7-494C-6E3D40015259}"/>
                </a:ext>
              </a:extLst>
            </p:cNvPr>
            <p:cNvSpPr>
              <a:spLocks/>
            </p:cNvSpPr>
            <p:nvPr/>
          </p:nvSpPr>
          <p:spPr bwMode="auto">
            <a:xfrm>
              <a:off x="-1" y="-1"/>
              <a:ext cx="711202" cy="7112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000000">
                <a:alpha val="29999"/>
              </a:srgbClr>
            </a:solidFill>
            <a:ln w="25400" cap="flat" cmpd="sng">
              <a:solidFill>
                <a:srgbClr val="000000">
                  <a:alpha val="29999"/>
                </a:srgbClr>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DCDEE0"/>
                  </a:outerShdw>
                </a:effectLst>
              </a:endParaRPr>
            </a:p>
          </p:txBody>
        </p:sp>
        <p:sp>
          <p:nvSpPr>
            <p:cNvPr id="21" name="AutoShape 17">
              <a:extLst>
                <a:ext uri="{FF2B5EF4-FFF2-40B4-BE49-F238E27FC236}">
                  <a16:creationId xmlns:a16="http://schemas.microsoft.com/office/drawing/2014/main" id="{525451B7-C336-592F-96A8-3F5F18BAC621}"/>
                </a:ext>
              </a:extLst>
            </p:cNvPr>
            <p:cNvSpPr>
              <a:spLocks/>
            </p:cNvSpPr>
            <p:nvPr/>
          </p:nvSpPr>
          <p:spPr bwMode="auto">
            <a:xfrm>
              <a:off x="203199" y="203200"/>
              <a:ext cx="304802" cy="3048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44444"/>
            </a:solidFill>
            <a:ln w="25400" cap="flat" cmpd="sng">
              <a:solidFill>
                <a:srgbClr val="000000">
                  <a:alpha val="0"/>
                </a:srgbClr>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grpSp>
      <p:grpSp>
        <p:nvGrpSpPr>
          <p:cNvPr id="22" name="Group 18">
            <a:extLst>
              <a:ext uri="{FF2B5EF4-FFF2-40B4-BE49-F238E27FC236}">
                <a16:creationId xmlns:a16="http://schemas.microsoft.com/office/drawing/2014/main" id="{AF61E504-C5E1-3764-6199-DB859D3D545C}"/>
              </a:ext>
            </a:extLst>
          </p:cNvPr>
          <p:cNvGrpSpPr>
            <a:grpSpLocks/>
          </p:cNvGrpSpPr>
          <p:nvPr/>
        </p:nvGrpSpPr>
        <p:grpSpPr bwMode="auto">
          <a:xfrm>
            <a:off x="3803637" y="4068154"/>
            <a:ext cx="356394" cy="356394"/>
            <a:chOff x="-1" y="-1"/>
            <a:chExt cx="711202" cy="711202"/>
          </a:xfrm>
        </p:grpSpPr>
        <p:sp>
          <p:nvSpPr>
            <p:cNvPr id="23" name="AutoShape 19">
              <a:extLst>
                <a:ext uri="{FF2B5EF4-FFF2-40B4-BE49-F238E27FC236}">
                  <a16:creationId xmlns:a16="http://schemas.microsoft.com/office/drawing/2014/main" id="{78C94D77-27C4-5FC9-B153-2ED48434C0FA}"/>
                </a:ext>
              </a:extLst>
            </p:cNvPr>
            <p:cNvSpPr>
              <a:spLocks/>
            </p:cNvSpPr>
            <p:nvPr/>
          </p:nvSpPr>
          <p:spPr bwMode="auto">
            <a:xfrm>
              <a:off x="-1" y="-1"/>
              <a:ext cx="711202" cy="7112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000000">
                <a:alpha val="29999"/>
              </a:srgbClr>
            </a:solidFill>
            <a:ln w="25400" cap="flat" cmpd="sng">
              <a:solidFill>
                <a:srgbClr val="000000">
                  <a:alpha val="29999"/>
                </a:srgbClr>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DCDEE0"/>
                  </a:outerShdw>
                </a:effectLst>
              </a:endParaRPr>
            </a:p>
          </p:txBody>
        </p:sp>
        <p:sp>
          <p:nvSpPr>
            <p:cNvPr id="24" name="AutoShape 20">
              <a:extLst>
                <a:ext uri="{FF2B5EF4-FFF2-40B4-BE49-F238E27FC236}">
                  <a16:creationId xmlns:a16="http://schemas.microsoft.com/office/drawing/2014/main" id="{9D4F50FD-4540-1E7F-45A7-96584D5CA801}"/>
                </a:ext>
              </a:extLst>
            </p:cNvPr>
            <p:cNvSpPr>
              <a:spLocks/>
            </p:cNvSpPr>
            <p:nvPr/>
          </p:nvSpPr>
          <p:spPr bwMode="auto">
            <a:xfrm>
              <a:off x="203199" y="203200"/>
              <a:ext cx="304802" cy="3048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44444"/>
            </a:solidFill>
            <a:ln w="25400" cap="flat" cmpd="sng">
              <a:solidFill>
                <a:srgbClr val="000000">
                  <a:alpha val="0"/>
                </a:srgbClr>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grpSp>
      <p:grpSp>
        <p:nvGrpSpPr>
          <p:cNvPr id="25" name="Group 21">
            <a:extLst>
              <a:ext uri="{FF2B5EF4-FFF2-40B4-BE49-F238E27FC236}">
                <a16:creationId xmlns:a16="http://schemas.microsoft.com/office/drawing/2014/main" id="{7840A453-20FE-0CC9-0A08-59F7812EE8A3}"/>
              </a:ext>
            </a:extLst>
          </p:cNvPr>
          <p:cNvGrpSpPr>
            <a:grpSpLocks/>
          </p:cNvGrpSpPr>
          <p:nvPr/>
        </p:nvGrpSpPr>
        <p:grpSpPr bwMode="auto">
          <a:xfrm>
            <a:off x="5255572" y="4077345"/>
            <a:ext cx="356394" cy="356394"/>
            <a:chOff x="-1" y="-1"/>
            <a:chExt cx="711202" cy="711202"/>
          </a:xfrm>
        </p:grpSpPr>
        <p:sp>
          <p:nvSpPr>
            <p:cNvPr id="26" name="AutoShape 22">
              <a:extLst>
                <a:ext uri="{FF2B5EF4-FFF2-40B4-BE49-F238E27FC236}">
                  <a16:creationId xmlns:a16="http://schemas.microsoft.com/office/drawing/2014/main" id="{EB855955-A1FD-894B-0570-EA0F38671052}"/>
                </a:ext>
              </a:extLst>
            </p:cNvPr>
            <p:cNvSpPr>
              <a:spLocks/>
            </p:cNvSpPr>
            <p:nvPr/>
          </p:nvSpPr>
          <p:spPr bwMode="auto">
            <a:xfrm>
              <a:off x="-1" y="-1"/>
              <a:ext cx="711202" cy="7112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000000">
                <a:alpha val="29999"/>
              </a:srgbClr>
            </a:solidFill>
            <a:ln w="25400" cap="flat" cmpd="sng">
              <a:solidFill>
                <a:srgbClr val="000000">
                  <a:alpha val="29999"/>
                </a:srgbClr>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DCDEE0"/>
                  </a:outerShdw>
                </a:effectLst>
              </a:endParaRPr>
            </a:p>
          </p:txBody>
        </p:sp>
        <p:sp>
          <p:nvSpPr>
            <p:cNvPr id="27" name="AutoShape 23">
              <a:extLst>
                <a:ext uri="{FF2B5EF4-FFF2-40B4-BE49-F238E27FC236}">
                  <a16:creationId xmlns:a16="http://schemas.microsoft.com/office/drawing/2014/main" id="{B0F8977C-0679-E8B5-08ED-9DDD9AFE90CC}"/>
                </a:ext>
              </a:extLst>
            </p:cNvPr>
            <p:cNvSpPr>
              <a:spLocks/>
            </p:cNvSpPr>
            <p:nvPr/>
          </p:nvSpPr>
          <p:spPr bwMode="auto">
            <a:xfrm>
              <a:off x="203199" y="203200"/>
              <a:ext cx="304802" cy="3048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44444"/>
            </a:solidFill>
            <a:ln w="25400" cap="flat" cmpd="sng">
              <a:solidFill>
                <a:srgbClr val="000000">
                  <a:alpha val="0"/>
                </a:srgbClr>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grpSp>
      <p:sp>
        <p:nvSpPr>
          <p:cNvPr id="28" name="AutoShape 11">
            <a:extLst>
              <a:ext uri="{FF2B5EF4-FFF2-40B4-BE49-F238E27FC236}">
                <a16:creationId xmlns:a16="http://schemas.microsoft.com/office/drawing/2014/main" id="{CFBB89A4-E87E-D9FA-6971-480A6BDA36C6}"/>
              </a:ext>
            </a:extLst>
          </p:cNvPr>
          <p:cNvSpPr>
            <a:spLocks/>
          </p:cNvSpPr>
          <p:nvPr/>
        </p:nvSpPr>
        <p:spPr bwMode="auto">
          <a:xfrm>
            <a:off x="3346854" y="2202965"/>
            <a:ext cx="292608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8"/>
                </a:moveTo>
                <a:lnTo>
                  <a:pt x="0" y="19647"/>
                </a:lnTo>
                <a:lnTo>
                  <a:pt x="3450" y="19647"/>
                </a:lnTo>
                <a:lnTo>
                  <a:pt x="4609" y="21599"/>
                </a:lnTo>
                <a:lnTo>
                  <a:pt x="5727" y="19717"/>
                </a:lnTo>
                <a:lnTo>
                  <a:pt x="21599" y="19717"/>
                </a:lnTo>
                <a:lnTo>
                  <a:pt x="21599" y="0"/>
                </a:lnTo>
                <a:lnTo>
                  <a:pt x="0" y="138"/>
                </a:lnTo>
                <a:close/>
              </a:path>
            </a:pathLst>
          </a:custGeom>
          <a:solidFill>
            <a:schemeClr val="accent4">
              <a:lumMod val="20000"/>
              <a:lumOff val="80000"/>
            </a:schemeClr>
          </a:solidFill>
          <a:ln w="25400" cap="flat" cmpd="sng">
            <a:solidFill>
              <a:srgbClr val="006666"/>
            </a:solidFill>
            <a:prstDash val="solid"/>
            <a:miter lim="0"/>
            <a:headEnd/>
            <a:tailEnd/>
          </a:ln>
          <a:effectLst>
            <a:outerShdw blurRad="38100" dist="38100" dir="5400000" algn="ctr" rotWithShape="0">
              <a:srgbClr val="000000">
                <a:alpha val="10999"/>
              </a:srgbClr>
            </a:outerShdw>
          </a:effectLst>
        </p:spPr>
        <p:txBody>
          <a:bodyPr lIns="0" tIns="0" rIns="0" bIns="0" anchor="ctr"/>
          <a:lstStyle/>
          <a:p>
            <a:endParaRPr lang="en-US" sz="900" dirty="0"/>
          </a:p>
        </p:txBody>
      </p:sp>
      <p:sp>
        <p:nvSpPr>
          <p:cNvPr id="29" name="AutoShape 8">
            <a:extLst>
              <a:ext uri="{FF2B5EF4-FFF2-40B4-BE49-F238E27FC236}">
                <a16:creationId xmlns:a16="http://schemas.microsoft.com/office/drawing/2014/main" id="{93297804-117D-23D6-E611-CD5C45AEAD6F}"/>
              </a:ext>
            </a:extLst>
          </p:cNvPr>
          <p:cNvSpPr>
            <a:spLocks/>
          </p:cNvSpPr>
          <p:nvPr/>
        </p:nvSpPr>
        <p:spPr bwMode="auto">
          <a:xfrm rot="10800000" flipH="1">
            <a:off x="4911357" y="4502777"/>
            <a:ext cx="2468880" cy="15544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8"/>
                </a:moveTo>
                <a:lnTo>
                  <a:pt x="0" y="19647"/>
                </a:lnTo>
                <a:lnTo>
                  <a:pt x="3450" y="19647"/>
                </a:lnTo>
                <a:lnTo>
                  <a:pt x="4609" y="21599"/>
                </a:lnTo>
                <a:lnTo>
                  <a:pt x="5727" y="19717"/>
                </a:lnTo>
                <a:lnTo>
                  <a:pt x="21599" y="19717"/>
                </a:lnTo>
                <a:lnTo>
                  <a:pt x="21599" y="0"/>
                </a:lnTo>
                <a:lnTo>
                  <a:pt x="0" y="138"/>
                </a:lnTo>
                <a:close/>
              </a:path>
            </a:pathLst>
          </a:custGeom>
          <a:noFill/>
          <a:ln w="19050">
            <a:solidFill>
              <a:srgbClr val="006666"/>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0" tIns="0" rIns="0" bIns="0" anchor="ctr"/>
          <a:lstStyle/>
          <a:p>
            <a:endParaRPr lang="en-US" sz="900"/>
          </a:p>
        </p:txBody>
      </p:sp>
      <p:grpSp>
        <p:nvGrpSpPr>
          <p:cNvPr id="30" name="Group 38">
            <a:extLst>
              <a:ext uri="{FF2B5EF4-FFF2-40B4-BE49-F238E27FC236}">
                <a16:creationId xmlns:a16="http://schemas.microsoft.com/office/drawing/2014/main" id="{BC3F973E-41B0-070C-EB56-448F5D28D031}"/>
              </a:ext>
            </a:extLst>
          </p:cNvPr>
          <p:cNvGrpSpPr>
            <a:grpSpLocks/>
          </p:cNvGrpSpPr>
          <p:nvPr/>
        </p:nvGrpSpPr>
        <p:grpSpPr bwMode="auto">
          <a:xfrm>
            <a:off x="9739514" y="4077345"/>
            <a:ext cx="356394" cy="356394"/>
            <a:chOff x="-1" y="-1"/>
            <a:chExt cx="711202" cy="711202"/>
          </a:xfrm>
        </p:grpSpPr>
        <p:sp>
          <p:nvSpPr>
            <p:cNvPr id="31" name="AutoShape 39">
              <a:extLst>
                <a:ext uri="{FF2B5EF4-FFF2-40B4-BE49-F238E27FC236}">
                  <a16:creationId xmlns:a16="http://schemas.microsoft.com/office/drawing/2014/main" id="{96E3D5C1-DF2C-2FF8-1030-F49BB5E0622D}"/>
                </a:ext>
              </a:extLst>
            </p:cNvPr>
            <p:cNvSpPr>
              <a:spLocks/>
            </p:cNvSpPr>
            <p:nvPr/>
          </p:nvSpPr>
          <p:spPr bwMode="auto">
            <a:xfrm>
              <a:off x="-1" y="-1"/>
              <a:ext cx="711202" cy="7112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000000">
                <a:alpha val="29999"/>
              </a:srgbClr>
            </a:solidFill>
            <a:ln w="25400" cap="flat" cmpd="sng">
              <a:solidFill>
                <a:srgbClr val="000000">
                  <a:alpha val="29999"/>
                </a:srgbClr>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DCDEE0"/>
                  </a:outerShdw>
                </a:effectLst>
              </a:endParaRPr>
            </a:p>
          </p:txBody>
        </p:sp>
        <p:sp>
          <p:nvSpPr>
            <p:cNvPr id="32" name="AutoShape 40">
              <a:extLst>
                <a:ext uri="{FF2B5EF4-FFF2-40B4-BE49-F238E27FC236}">
                  <a16:creationId xmlns:a16="http://schemas.microsoft.com/office/drawing/2014/main" id="{1669AB39-4FD0-E90E-7578-D029095412D9}"/>
                </a:ext>
              </a:extLst>
            </p:cNvPr>
            <p:cNvSpPr>
              <a:spLocks/>
            </p:cNvSpPr>
            <p:nvPr/>
          </p:nvSpPr>
          <p:spPr bwMode="auto">
            <a:xfrm>
              <a:off x="203199" y="203200"/>
              <a:ext cx="304802" cy="3048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44444"/>
            </a:solidFill>
            <a:ln w="25400" cap="flat" cmpd="sng">
              <a:solidFill>
                <a:srgbClr val="000000">
                  <a:alpha val="0"/>
                </a:srgbClr>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grpSp>
      <p:grpSp>
        <p:nvGrpSpPr>
          <p:cNvPr id="33" name="Group 32">
            <a:extLst>
              <a:ext uri="{FF2B5EF4-FFF2-40B4-BE49-F238E27FC236}">
                <a16:creationId xmlns:a16="http://schemas.microsoft.com/office/drawing/2014/main" id="{419F9365-CC88-789D-BE11-F7A7C1A066DF}"/>
              </a:ext>
            </a:extLst>
          </p:cNvPr>
          <p:cNvGrpSpPr/>
          <p:nvPr/>
        </p:nvGrpSpPr>
        <p:grpSpPr>
          <a:xfrm>
            <a:off x="246951" y="2213635"/>
            <a:ext cx="2926080" cy="1828800"/>
            <a:chOff x="1069182" y="1658938"/>
            <a:chExt cx="2832007" cy="1731963"/>
          </a:xfrm>
          <a:solidFill>
            <a:schemeClr val="accent4">
              <a:lumMod val="20000"/>
              <a:lumOff val="80000"/>
            </a:schemeClr>
          </a:solidFill>
        </p:grpSpPr>
        <p:sp>
          <p:nvSpPr>
            <p:cNvPr id="34" name="AutoShape 10">
              <a:extLst>
                <a:ext uri="{FF2B5EF4-FFF2-40B4-BE49-F238E27FC236}">
                  <a16:creationId xmlns:a16="http://schemas.microsoft.com/office/drawing/2014/main" id="{89F97F60-2A23-EC2D-BD47-68CF1BB6B4CA}"/>
                </a:ext>
              </a:extLst>
            </p:cNvPr>
            <p:cNvSpPr>
              <a:spLocks/>
            </p:cNvSpPr>
            <p:nvPr/>
          </p:nvSpPr>
          <p:spPr bwMode="auto">
            <a:xfrm>
              <a:off x="1069182" y="1658938"/>
              <a:ext cx="2832007" cy="173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8"/>
                  </a:moveTo>
                  <a:lnTo>
                    <a:pt x="0" y="19647"/>
                  </a:lnTo>
                  <a:lnTo>
                    <a:pt x="3450" y="19647"/>
                  </a:lnTo>
                  <a:lnTo>
                    <a:pt x="4609" y="21599"/>
                  </a:lnTo>
                  <a:lnTo>
                    <a:pt x="5727" y="19717"/>
                  </a:lnTo>
                  <a:lnTo>
                    <a:pt x="21599" y="19717"/>
                  </a:lnTo>
                  <a:lnTo>
                    <a:pt x="21599" y="0"/>
                  </a:lnTo>
                  <a:lnTo>
                    <a:pt x="0" y="138"/>
                  </a:lnTo>
                  <a:close/>
                </a:path>
              </a:pathLst>
            </a:custGeom>
            <a:grpFill/>
            <a:ln w="28575">
              <a:solidFill>
                <a:srgbClr val="006666"/>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0" tIns="0" rIns="0" bIns="0" anchor="ctr"/>
            <a:lstStyle/>
            <a:p>
              <a:endParaRPr lang="en-US" sz="900"/>
            </a:p>
          </p:txBody>
        </p:sp>
        <p:sp>
          <p:nvSpPr>
            <p:cNvPr id="35" name="AutoShape 26">
              <a:extLst>
                <a:ext uri="{FF2B5EF4-FFF2-40B4-BE49-F238E27FC236}">
                  <a16:creationId xmlns:a16="http://schemas.microsoft.com/office/drawing/2014/main" id="{54498E93-9E7D-98E2-3BAB-D8FD4D4F078C}"/>
                </a:ext>
              </a:extLst>
            </p:cNvPr>
            <p:cNvSpPr>
              <a:spLocks/>
            </p:cNvSpPr>
            <p:nvPr/>
          </p:nvSpPr>
          <p:spPr bwMode="auto">
            <a:xfrm>
              <a:off x="1174899" y="1983208"/>
              <a:ext cx="2665563" cy="9458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28575">
              <a:noFill/>
            </a:ln>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 uri="{91240B29-F687-4f45-9708-019B960494DF}">
                <a14:hiddenLine xmlns="" xmlns:a16="http://schemas.microsoft.com/office/drawing/2014/main"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style>
            <a:lnRef idx="2">
              <a:schemeClr val="accent4">
                <a:shade val="50000"/>
              </a:schemeClr>
            </a:lnRef>
            <a:fillRef idx="1">
              <a:schemeClr val="accent4"/>
            </a:fillRef>
            <a:effectRef idx="0">
              <a:schemeClr val="accent4"/>
            </a:effectRef>
            <a:fontRef idx="minor">
              <a:schemeClr val="lt1"/>
            </a:fontRef>
          </p:style>
          <p:txBody>
            <a:bodyPr lIns="25400" tIns="25400" rIns="25400" bIns="25400" anchor="ctr"/>
            <a:lstStyle/>
            <a:p>
              <a:pPr algn="l"/>
              <a:r>
                <a:rPr lang="en-US" sz="1600" b="1" dirty="0">
                  <a:solidFill>
                    <a:srgbClr val="000000"/>
                  </a:solidFill>
                  <a:cs typeface="Arial" panose="020B0604020202020204" pitchFamily="34" charset="0"/>
                  <a:sym typeface="Open Sans" charset="0"/>
                </a:rPr>
                <a:t>Prepare/Distribute Notice of Preparation and Notice of Intent </a:t>
              </a:r>
              <a:r>
                <a:rPr lang="en-US" sz="1600" dirty="0">
                  <a:solidFill>
                    <a:srgbClr val="000000"/>
                  </a:solidFill>
                  <a:cs typeface="Arial" panose="020B0604020202020204" pitchFamily="34" charset="0"/>
                  <a:sym typeface="Open Sans" charset="0"/>
                </a:rPr>
                <a:t>(minimum 30 days)</a:t>
              </a:r>
            </a:p>
            <a:p>
              <a:pPr algn="l"/>
              <a:endParaRPr lang="en-US" sz="1600" dirty="0">
                <a:solidFill>
                  <a:srgbClr val="000000"/>
                </a:solidFill>
                <a:cs typeface="Arial" panose="020B0604020202020204" pitchFamily="34" charset="0"/>
                <a:sym typeface="Open Sans" charset="0"/>
              </a:endParaRPr>
            </a:p>
            <a:p>
              <a:pPr algn="l"/>
              <a:r>
                <a:rPr lang="en-US" sz="1600" dirty="0">
                  <a:solidFill>
                    <a:srgbClr val="000000"/>
                  </a:solidFill>
                  <a:cs typeface="Arial" panose="020B0604020202020204" pitchFamily="34" charset="0"/>
                  <a:sym typeface="Open Sans" charset="0"/>
                </a:rPr>
                <a:t>January 13, 2021–</a:t>
              </a:r>
            </a:p>
            <a:p>
              <a:pPr algn="l"/>
              <a:r>
                <a:rPr lang="en-US" sz="1600" dirty="0">
                  <a:solidFill>
                    <a:srgbClr val="000000"/>
                  </a:solidFill>
                  <a:cs typeface="Arial" panose="020B0604020202020204" pitchFamily="34" charset="0"/>
                  <a:sym typeface="Open Sans" charset="0"/>
                </a:rPr>
                <a:t>May 10, 2021</a:t>
              </a:r>
              <a:endParaRPr lang="en-US" sz="1600" dirty="0">
                <a:solidFill>
                  <a:srgbClr val="000000"/>
                </a:solidFill>
                <a:cs typeface="Arial" panose="020B0604020202020204" pitchFamily="34" charset="0"/>
              </a:endParaRPr>
            </a:p>
          </p:txBody>
        </p:sp>
      </p:grpSp>
      <p:grpSp>
        <p:nvGrpSpPr>
          <p:cNvPr id="36" name="Group 38">
            <a:extLst>
              <a:ext uri="{FF2B5EF4-FFF2-40B4-BE49-F238E27FC236}">
                <a16:creationId xmlns:a16="http://schemas.microsoft.com/office/drawing/2014/main" id="{E316F661-1D13-6221-9CC5-D02108C8432A}"/>
              </a:ext>
            </a:extLst>
          </p:cNvPr>
          <p:cNvGrpSpPr>
            <a:grpSpLocks/>
          </p:cNvGrpSpPr>
          <p:nvPr/>
        </p:nvGrpSpPr>
        <p:grpSpPr bwMode="auto">
          <a:xfrm>
            <a:off x="6858146" y="4087008"/>
            <a:ext cx="356394" cy="356394"/>
            <a:chOff x="-1" y="-1"/>
            <a:chExt cx="711202" cy="711202"/>
          </a:xfrm>
        </p:grpSpPr>
        <p:sp>
          <p:nvSpPr>
            <p:cNvPr id="37" name="AutoShape 39">
              <a:extLst>
                <a:ext uri="{FF2B5EF4-FFF2-40B4-BE49-F238E27FC236}">
                  <a16:creationId xmlns:a16="http://schemas.microsoft.com/office/drawing/2014/main" id="{B09DB1AE-8B05-A797-6CE0-C72EB2B84F0F}"/>
                </a:ext>
              </a:extLst>
            </p:cNvPr>
            <p:cNvSpPr>
              <a:spLocks/>
            </p:cNvSpPr>
            <p:nvPr/>
          </p:nvSpPr>
          <p:spPr bwMode="auto">
            <a:xfrm>
              <a:off x="-1" y="-1"/>
              <a:ext cx="711202" cy="7112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000000">
                <a:alpha val="29999"/>
              </a:srgbClr>
            </a:solidFill>
            <a:ln w="25400" cap="flat" cmpd="sng">
              <a:solidFill>
                <a:srgbClr val="000000">
                  <a:alpha val="29999"/>
                </a:srgbClr>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DCDEE0"/>
                  </a:outerShdw>
                </a:effectLst>
              </a:endParaRPr>
            </a:p>
          </p:txBody>
        </p:sp>
        <p:sp>
          <p:nvSpPr>
            <p:cNvPr id="38" name="AutoShape 40">
              <a:extLst>
                <a:ext uri="{FF2B5EF4-FFF2-40B4-BE49-F238E27FC236}">
                  <a16:creationId xmlns:a16="http://schemas.microsoft.com/office/drawing/2014/main" id="{E19B64AA-3496-8D38-188B-680A9C131C4C}"/>
                </a:ext>
              </a:extLst>
            </p:cNvPr>
            <p:cNvSpPr>
              <a:spLocks/>
            </p:cNvSpPr>
            <p:nvPr/>
          </p:nvSpPr>
          <p:spPr bwMode="auto">
            <a:xfrm>
              <a:off x="203199" y="203200"/>
              <a:ext cx="304802" cy="3048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44444"/>
            </a:solidFill>
            <a:ln w="25400" cap="flat" cmpd="sng">
              <a:solidFill>
                <a:srgbClr val="000000">
                  <a:alpha val="0"/>
                </a:srgbClr>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grpSp>
      <p:grpSp>
        <p:nvGrpSpPr>
          <p:cNvPr id="39" name="Group 38">
            <a:extLst>
              <a:ext uri="{FF2B5EF4-FFF2-40B4-BE49-F238E27FC236}">
                <a16:creationId xmlns:a16="http://schemas.microsoft.com/office/drawing/2014/main" id="{424FCB23-46F5-0740-D1E8-7987E1920C3A}"/>
              </a:ext>
            </a:extLst>
          </p:cNvPr>
          <p:cNvGrpSpPr/>
          <p:nvPr/>
        </p:nvGrpSpPr>
        <p:grpSpPr>
          <a:xfrm>
            <a:off x="9311921" y="2176030"/>
            <a:ext cx="2743200" cy="1828800"/>
            <a:chOff x="5090318" y="1627591"/>
            <a:chExt cx="2917032" cy="1731963"/>
          </a:xfrm>
        </p:grpSpPr>
        <p:sp>
          <p:nvSpPr>
            <p:cNvPr id="40" name="AutoShape 11">
              <a:extLst>
                <a:ext uri="{FF2B5EF4-FFF2-40B4-BE49-F238E27FC236}">
                  <a16:creationId xmlns:a16="http://schemas.microsoft.com/office/drawing/2014/main" id="{705B160F-4349-A6E2-389D-87009C6D0A0B}"/>
                </a:ext>
              </a:extLst>
            </p:cNvPr>
            <p:cNvSpPr>
              <a:spLocks/>
            </p:cNvSpPr>
            <p:nvPr/>
          </p:nvSpPr>
          <p:spPr bwMode="auto">
            <a:xfrm>
              <a:off x="5090318" y="1627591"/>
              <a:ext cx="2917032" cy="173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8"/>
                  </a:moveTo>
                  <a:lnTo>
                    <a:pt x="0" y="19647"/>
                  </a:lnTo>
                  <a:lnTo>
                    <a:pt x="3450" y="19647"/>
                  </a:lnTo>
                  <a:lnTo>
                    <a:pt x="4609" y="21599"/>
                  </a:lnTo>
                  <a:lnTo>
                    <a:pt x="5727" y="19717"/>
                  </a:lnTo>
                  <a:lnTo>
                    <a:pt x="21599" y="19717"/>
                  </a:lnTo>
                  <a:lnTo>
                    <a:pt x="21599" y="0"/>
                  </a:lnTo>
                  <a:lnTo>
                    <a:pt x="0" y="138"/>
                  </a:lnTo>
                  <a:close/>
                </a:path>
              </a:pathLst>
            </a:custGeom>
            <a:solidFill>
              <a:srgbClr val="FFFFFF"/>
            </a:solidFill>
            <a:ln w="25400" cap="flat" cmpd="sng">
              <a:solidFill>
                <a:srgbClr val="006666"/>
              </a:solidFill>
              <a:prstDash val="solid"/>
              <a:miter lim="0"/>
              <a:headEnd/>
              <a:tailEnd/>
            </a:ln>
            <a:effectLst>
              <a:outerShdw blurRad="38100" dist="38100" dir="5400000" algn="ctr" rotWithShape="0">
                <a:srgbClr val="000000">
                  <a:alpha val="10999"/>
                </a:srgbClr>
              </a:outerShdw>
            </a:effectLst>
          </p:spPr>
          <p:txBody>
            <a:bodyPr lIns="0" tIns="0" rIns="0" bIns="0" anchor="ctr"/>
            <a:lstStyle/>
            <a:p>
              <a:endParaRPr lang="en-US" sz="900" dirty="0"/>
            </a:p>
          </p:txBody>
        </p:sp>
        <p:sp>
          <p:nvSpPr>
            <p:cNvPr id="41" name="AutoShape 30">
              <a:extLst>
                <a:ext uri="{FF2B5EF4-FFF2-40B4-BE49-F238E27FC236}">
                  <a16:creationId xmlns:a16="http://schemas.microsoft.com/office/drawing/2014/main" id="{1EF2FF0F-67EA-44FA-6713-ACF34A5B5D8E}"/>
                </a:ext>
              </a:extLst>
            </p:cNvPr>
            <p:cNvSpPr>
              <a:spLocks/>
            </p:cNvSpPr>
            <p:nvPr/>
          </p:nvSpPr>
          <p:spPr bwMode="auto">
            <a:xfrm>
              <a:off x="5263347" y="2192883"/>
              <a:ext cx="2376688"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 uri="{91240B29-F687-4f45-9708-019B960494DF}">
                <a14:hiddenLine xmlns="" xmlns:a16="http://schemas.microsoft.com/office/drawing/2014/main"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l"/>
              <a:r>
                <a:rPr lang="en-US" sz="1600" b="1" dirty="0">
                  <a:solidFill>
                    <a:srgbClr val="000000"/>
                  </a:solidFill>
                  <a:cs typeface="Arial" panose="020B0604020202020204" pitchFamily="34" charset="0"/>
                  <a:sym typeface="Open Sans" charset="0"/>
                </a:rPr>
                <a:t>File Notice of Determination within </a:t>
              </a:r>
            </a:p>
            <a:p>
              <a:pPr algn="l"/>
              <a:r>
                <a:rPr lang="en-US" sz="1600" b="1" dirty="0">
                  <a:solidFill>
                    <a:srgbClr val="000000"/>
                  </a:solidFill>
                  <a:cs typeface="Arial" panose="020B0604020202020204" pitchFamily="34" charset="0"/>
                  <a:sym typeface="Open Sans" charset="0"/>
                </a:rPr>
                <a:t>5 business days</a:t>
              </a:r>
            </a:p>
            <a:p>
              <a:pPr algn="l"/>
              <a:endParaRPr lang="en-US" sz="1600" b="1" dirty="0">
                <a:solidFill>
                  <a:srgbClr val="000000"/>
                </a:solidFill>
                <a:cs typeface="Arial" panose="020B0604020202020204" pitchFamily="34" charset="0"/>
                <a:sym typeface="Open Sans" charset="0"/>
              </a:endParaRPr>
            </a:p>
            <a:p>
              <a:r>
                <a:rPr lang="en-US" sz="1600" dirty="0">
                  <a:solidFill>
                    <a:srgbClr val="000000"/>
                  </a:solidFill>
                  <a:cs typeface="Arial" panose="020B0604020202020204" pitchFamily="34" charset="0"/>
                  <a:sym typeface="Open Sans" charset="0"/>
                </a:rPr>
                <a:t>Fall-Winter 2023</a:t>
              </a:r>
            </a:p>
            <a:p>
              <a:pPr algn="l"/>
              <a:endParaRPr lang="en-US" sz="1600" dirty="0">
                <a:solidFill>
                  <a:srgbClr val="000000"/>
                </a:solidFill>
                <a:cs typeface="Arial" panose="020B0604020202020204" pitchFamily="34" charset="0"/>
                <a:sym typeface="Open Sans" charset="0"/>
              </a:endParaRPr>
            </a:p>
            <a:p>
              <a:pPr algn="l"/>
              <a:endParaRPr lang="en-US" sz="1050" b="1" dirty="0">
                <a:solidFill>
                  <a:srgbClr val="000000"/>
                </a:solidFill>
                <a:cs typeface="Arial" panose="020B0604020202020204" pitchFamily="34" charset="0"/>
                <a:sym typeface="Open Sans" charset="0"/>
              </a:endParaRPr>
            </a:p>
          </p:txBody>
        </p:sp>
      </p:grpSp>
      <p:grpSp>
        <p:nvGrpSpPr>
          <p:cNvPr id="42" name="Group 41">
            <a:extLst>
              <a:ext uri="{FF2B5EF4-FFF2-40B4-BE49-F238E27FC236}">
                <a16:creationId xmlns:a16="http://schemas.microsoft.com/office/drawing/2014/main" id="{1D6A78BD-493A-B13C-0325-680A68D82AF7}"/>
              </a:ext>
            </a:extLst>
          </p:cNvPr>
          <p:cNvGrpSpPr/>
          <p:nvPr/>
        </p:nvGrpSpPr>
        <p:grpSpPr>
          <a:xfrm>
            <a:off x="7951789" y="4502651"/>
            <a:ext cx="2468878" cy="1554480"/>
            <a:chOff x="7898374" y="4184247"/>
            <a:chExt cx="2917032" cy="1731963"/>
          </a:xfrm>
          <a:solidFill>
            <a:schemeClr val="accent4">
              <a:lumMod val="20000"/>
              <a:lumOff val="80000"/>
            </a:schemeClr>
          </a:solidFill>
        </p:grpSpPr>
        <p:sp>
          <p:nvSpPr>
            <p:cNvPr id="43" name="AutoShape 8">
              <a:extLst>
                <a:ext uri="{FF2B5EF4-FFF2-40B4-BE49-F238E27FC236}">
                  <a16:creationId xmlns:a16="http://schemas.microsoft.com/office/drawing/2014/main" id="{B82C4DC2-1DF5-6F19-8ABF-17E6BD18BA95}"/>
                </a:ext>
              </a:extLst>
            </p:cNvPr>
            <p:cNvSpPr>
              <a:spLocks/>
            </p:cNvSpPr>
            <p:nvPr/>
          </p:nvSpPr>
          <p:spPr bwMode="auto">
            <a:xfrm rot="10800000" flipH="1">
              <a:off x="7898374" y="4184247"/>
              <a:ext cx="2917032" cy="173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8"/>
                  </a:moveTo>
                  <a:lnTo>
                    <a:pt x="0" y="19647"/>
                  </a:lnTo>
                  <a:lnTo>
                    <a:pt x="3450" y="19647"/>
                  </a:lnTo>
                  <a:lnTo>
                    <a:pt x="4609" y="21599"/>
                  </a:lnTo>
                  <a:lnTo>
                    <a:pt x="5727" y="19717"/>
                  </a:lnTo>
                  <a:lnTo>
                    <a:pt x="21599" y="19717"/>
                  </a:lnTo>
                  <a:lnTo>
                    <a:pt x="21599" y="0"/>
                  </a:lnTo>
                  <a:lnTo>
                    <a:pt x="0" y="138"/>
                  </a:lnTo>
                  <a:close/>
                </a:path>
              </a:pathLst>
            </a:custGeom>
            <a:grpFill/>
            <a:ln w="19050">
              <a:solidFill>
                <a:srgbClr val="006666"/>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0" tIns="0" rIns="0" bIns="0" anchor="ctr"/>
            <a:lstStyle/>
            <a:p>
              <a:endParaRPr lang="en-US" sz="900" dirty="0"/>
            </a:p>
          </p:txBody>
        </p:sp>
        <p:sp>
          <p:nvSpPr>
            <p:cNvPr id="44" name="AutoShape 36">
              <a:extLst>
                <a:ext uri="{FF2B5EF4-FFF2-40B4-BE49-F238E27FC236}">
                  <a16:creationId xmlns:a16="http://schemas.microsoft.com/office/drawing/2014/main" id="{7B1E253B-C2FA-75F2-41B1-2C0B1F79E35B}"/>
                </a:ext>
              </a:extLst>
            </p:cNvPr>
            <p:cNvSpPr>
              <a:spLocks/>
            </p:cNvSpPr>
            <p:nvPr/>
          </p:nvSpPr>
          <p:spPr bwMode="auto">
            <a:xfrm>
              <a:off x="7987826" y="4751748"/>
              <a:ext cx="2798010" cy="868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19050">
              <a:noFill/>
            </a:ln>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 uri="{91240B29-F687-4f45-9708-019B960494DF}">
                <a14:hiddenLine xmlns="" xmlns:a16="http://schemas.microsoft.com/office/drawing/2014/main"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style>
            <a:lnRef idx="2">
              <a:schemeClr val="accent4">
                <a:shade val="50000"/>
              </a:schemeClr>
            </a:lnRef>
            <a:fillRef idx="1">
              <a:schemeClr val="accent4"/>
            </a:fillRef>
            <a:effectRef idx="0">
              <a:schemeClr val="accent4"/>
            </a:effectRef>
            <a:fontRef idx="minor">
              <a:schemeClr val="lt1"/>
            </a:fontRef>
          </p:style>
          <p:txBody>
            <a:bodyPr lIns="25400" tIns="25400" rIns="25400" bIns="25400" anchor="ctr"/>
            <a:lstStyle/>
            <a:p>
              <a:pPr algn="l"/>
              <a:r>
                <a:rPr lang="en-US" sz="1600" b="1" dirty="0">
                  <a:solidFill>
                    <a:srgbClr val="000000"/>
                  </a:solidFill>
                  <a:cs typeface="Arial" panose="020B0604020202020204" pitchFamily="34" charset="0"/>
                  <a:sym typeface="Open Sans" charset="0"/>
                </a:rPr>
                <a:t>HACLA and LAHD Governing Board Meetings</a:t>
              </a:r>
            </a:p>
            <a:p>
              <a:pPr algn="l"/>
              <a:endParaRPr lang="en-US" sz="1600" dirty="0">
                <a:solidFill>
                  <a:srgbClr val="000000"/>
                </a:solidFill>
                <a:cs typeface="Arial" panose="020B0604020202020204" pitchFamily="34" charset="0"/>
                <a:sym typeface="Open Sans" charset="0"/>
              </a:endParaRPr>
            </a:p>
            <a:p>
              <a:pPr algn="l"/>
              <a:r>
                <a:rPr lang="en-US" sz="1600" dirty="0">
                  <a:solidFill>
                    <a:srgbClr val="000000"/>
                  </a:solidFill>
                  <a:cs typeface="Arial" panose="020B0604020202020204" pitchFamily="34" charset="0"/>
                  <a:sym typeface="Open Sans" charset="0"/>
                </a:rPr>
                <a:t>Fall-Winter 2023</a:t>
              </a:r>
            </a:p>
            <a:p>
              <a:pPr algn="l"/>
              <a:endParaRPr lang="en-US" sz="900" dirty="0">
                <a:solidFill>
                  <a:srgbClr val="000000"/>
                </a:solidFill>
                <a:cs typeface="Arial" panose="020B0604020202020204" pitchFamily="34" charset="0"/>
              </a:endParaRPr>
            </a:p>
          </p:txBody>
        </p:sp>
      </p:grpSp>
      <p:grpSp>
        <p:nvGrpSpPr>
          <p:cNvPr id="45" name="Group 38">
            <a:extLst>
              <a:ext uri="{FF2B5EF4-FFF2-40B4-BE49-F238E27FC236}">
                <a16:creationId xmlns:a16="http://schemas.microsoft.com/office/drawing/2014/main" id="{6C480B2B-FFB7-B2E1-F37F-6468D2C49F07}"/>
              </a:ext>
            </a:extLst>
          </p:cNvPr>
          <p:cNvGrpSpPr>
            <a:grpSpLocks/>
          </p:cNvGrpSpPr>
          <p:nvPr/>
        </p:nvGrpSpPr>
        <p:grpSpPr bwMode="auto">
          <a:xfrm>
            <a:off x="8298830" y="4077345"/>
            <a:ext cx="356394" cy="356394"/>
            <a:chOff x="-1" y="-1"/>
            <a:chExt cx="711202" cy="711202"/>
          </a:xfrm>
        </p:grpSpPr>
        <p:sp>
          <p:nvSpPr>
            <p:cNvPr id="46" name="AutoShape 39">
              <a:extLst>
                <a:ext uri="{FF2B5EF4-FFF2-40B4-BE49-F238E27FC236}">
                  <a16:creationId xmlns:a16="http://schemas.microsoft.com/office/drawing/2014/main" id="{4E6BC071-F978-D4C9-AE48-257649C99E17}"/>
                </a:ext>
              </a:extLst>
            </p:cNvPr>
            <p:cNvSpPr>
              <a:spLocks/>
            </p:cNvSpPr>
            <p:nvPr/>
          </p:nvSpPr>
          <p:spPr bwMode="auto">
            <a:xfrm>
              <a:off x="-1" y="-1"/>
              <a:ext cx="711202" cy="7112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000000">
                <a:alpha val="29999"/>
              </a:srgbClr>
            </a:solidFill>
            <a:ln w="25400" cap="flat" cmpd="sng">
              <a:solidFill>
                <a:srgbClr val="000000">
                  <a:alpha val="29999"/>
                </a:srgbClr>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DCDEE0"/>
                  </a:outerShdw>
                </a:effectLst>
              </a:endParaRPr>
            </a:p>
          </p:txBody>
        </p:sp>
        <p:sp>
          <p:nvSpPr>
            <p:cNvPr id="47" name="AutoShape 40">
              <a:extLst>
                <a:ext uri="{FF2B5EF4-FFF2-40B4-BE49-F238E27FC236}">
                  <a16:creationId xmlns:a16="http://schemas.microsoft.com/office/drawing/2014/main" id="{09892B9A-7D25-9164-5DBD-B7022AAEF1D7}"/>
                </a:ext>
              </a:extLst>
            </p:cNvPr>
            <p:cNvSpPr>
              <a:spLocks/>
            </p:cNvSpPr>
            <p:nvPr/>
          </p:nvSpPr>
          <p:spPr bwMode="auto">
            <a:xfrm>
              <a:off x="203199" y="203200"/>
              <a:ext cx="304802" cy="3048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444444"/>
            </a:solidFill>
            <a:ln w="25400" cap="flat" cmpd="sng">
              <a:solidFill>
                <a:srgbClr val="000000">
                  <a:alpha val="0"/>
                </a:srgbClr>
              </a:solidFill>
              <a:prstDash val="solid"/>
              <a:miter lim="0"/>
              <a:headEnd/>
              <a:tailEn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92100"/>
              <a:endParaRPr lang="en-US" sz="2000">
                <a:solidFill>
                  <a:srgbClr val="FFFFFF"/>
                </a:solidFill>
                <a:effectLst>
                  <a:outerShdw blurRad="38100" dist="38100" dir="2700000" algn="tl">
                    <a:srgbClr val="000000"/>
                  </a:outerShdw>
                </a:effectLst>
              </a:endParaRPr>
            </a:p>
          </p:txBody>
        </p:sp>
      </p:grpSp>
      <p:grpSp>
        <p:nvGrpSpPr>
          <p:cNvPr id="48" name="Group 47">
            <a:extLst>
              <a:ext uri="{FF2B5EF4-FFF2-40B4-BE49-F238E27FC236}">
                <a16:creationId xmlns:a16="http://schemas.microsoft.com/office/drawing/2014/main" id="{316E271D-55A0-0532-8CAE-15AEDF21D04B}"/>
              </a:ext>
            </a:extLst>
          </p:cNvPr>
          <p:cNvGrpSpPr/>
          <p:nvPr/>
        </p:nvGrpSpPr>
        <p:grpSpPr>
          <a:xfrm>
            <a:off x="6443033" y="2177521"/>
            <a:ext cx="2743200" cy="1828800"/>
            <a:chOff x="5090318" y="1627591"/>
            <a:chExt cx="2917032" cy="1731963"/>
          </a:xfrm>
        </p:grpSpPr>
        <p:sp>
          <p:nvSpPr>
            <p:cNvPr id="49" name="AutoShape 11">
              <a:extLst>
                <a:ext uri="{FF2B5EF4-FFF2-40B4-BE49-F238E27FC236}">
                  <a16:creationId xmlns:a16="http://schemas.microsoft.com/office/drawing/2014/main" id="{1C42B3F5-8EA3-6853-DFBA-A86E3583E6D8}"/>
                </a:ext>
              </a:extLst>
            </p:cNvPr>
            <p:cNvSpPr>
              <a:spLocks/>
            </p:cNvSpPr>
            <p:nvPr/>
          </p:nvSpPr>
          <p:spPr bwMode="auto">
            <a:xfrm>
              <a:off x="5090318" y="1627591"/>
              <a:ext cx="2917032" cy="173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8"/>
                  </a:moveTo>
                  <a:lnTo>
                    <a:pt x="0" y="19647"/>
                  </a:lnTo>
                  <a:lnTo>
                    <a:pt x="3450" y="19647"/>
                  </a:lnTo>
                  <a:lnTo>
                    <a:pt x="4609" y="21599"/>
                  </a:lnTo>
                  <a:lnTo>
                    <a:pt x="5727" y="19717"/>
                  </a:lnTo>
                  <a:lnTo>
                    <a:pt x="21599" y="19717"/>
                  </a:lnTo>
                  <a:lnTo>
                    <a:pt x="21599" y="0"/>
                  </a:lnTo>
                  <a:lnTo>
                    <a:pt x="0" y="138"/>
                  </a:lnTo>
                  <a:close/>
                </a:path>
              </a:pathLst>
            </a:custGeom>
            <a:solidFill>
              <a:srgbClr val="FFFFFF"/>
            </a:solidFill>
            <a:ln w="25400" cap="flat" cmpd="sng">
              <a:solidFill>
                <a:srgbClr val="006666"/>
              </a:solidFill>
              <a:prstDash val="solid"/>
              <a:miter lim="0"/>
              <a:headEnd/>
              <a:tailEnd/>
            </a:ln>
            <a:effectLst>
              <a:outerShdw blurRad="38100" dist="38100" dir="5400000" algn="ctr" rotWithShape="0">
                <a:srgbClr val="000000">
                  <a:alpha val="10999"/>
                </a:srgbClr>
              </a:outerShdw>
            </a:effectLst>
          </p:spPr>
          <p:txBody>
            <a:bodyPr lIns="0" tIns="0" rIns="0" bIns="0" anchor="ctr"/>
            <a:lstStyle/>
            <a:p>
              <a:endParaRPr lang="en-US" sz="900" dirty="0"/>
            </a:p>
          </p:txBody>
        </p:sp>
        <p:sp>
          <p:nvSpPr>
            <p:cNvPr id="50" name="AutoShape 30">
              <a:extLst>
                <a:ext uri="{FF2B5EF4-FFF2-40B4-BE49-F238E27FC236}">
                  <a16:creationId xmlns:a16="http://schemas.microsoft.com/office/drawing/2014/main" id="{E9F307B2-BA49-B720-4F9F-F93B1DDA3F8A}"/>
                </a:ext>
              </a:extLst>
            </p:cNvPr>
            <p:cNvSpPr>
              <a:spLocks/>
            </p:cNvSpPr>
            <p:nvPr/>
          </p:nvSpPr>
          <p:spPr bwMode="auto">
            <a:xfrm>
              <a:off x="5201508" y="2211328"/>
              <a:ext cx="2067302" cy="307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 uri="{91240B29-F687-4f45-9708-019B960494DF}">
                <a14:hiddenLine xmlns="" xmlns:a16="http://schemas.microsoft.com/office/drawing/2014/main"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l"/>
              <a:r>
                <a:rPr lang="en-US" sz="1600" b="1" dirty="0">
                  <a:solidFill>
                    <a:srgbClr val="000000"/>
                  </a:solidFill>
                  <a:cs typeface="Arial" panose="020B0604020202020204" pitchFamily="34" charset="0"/>
                  <a:sym typeface="Open Sans" charset="0"/>
                </a:rPr>
                <a:t>Release Final EIR/EIS 10 days in advance to Board Action</a:t>
              </a:r>
            </a:p>
            <a:p>
              <a:pPr algn="l"/>
              <a:endParaRPr lang="en-US" sz="1600" b="1" dirty="0">
                <a:solidFill>
                  <a:srgbClr val="000000"/>
                </a:solidFill>
                <a:cs typeface="Arial" panose="020B0604020202020204" pitchFamily="34" charset="0"/>
                <a:sym typeface="Open Sans" charset="0"/>
              </a:endParaRPr>
            </a:p>
            <a:p>
              <a:pPr algn="l"/>
              <a:r>
                <a:rPr lang="en-US" sz="1600" dirty="0">
                  <a:solidFill>
                    <a:srgbClr val="000000"/>
                  </a:solidFill>
                  <a:cs typeface="Arial" panose="020B0604020202020204" pitchFamily="34" charset="0"/>
                  <a:sym typeface="Open Sans" charset="0"/>
                </a:rPr>
                <a:t>Fall 2023</a:t>
              </a:r>
            </a:p>
            <a:p>
              <a:pPr algn="l"/>
              <a:endParaRPr lang="en-US" sz="1050" b="1" dirty="0">
                <a:solidFill>
                  <a:srgbClr val="000000"/>
                </a:solidFill>
                <a:latin typeface="Arial" panose="020B0604020202020204" pitchFamily="34" charset="0"/>
                <a:cs typeface="Arial" panose="020B0604020202020204" pitchFamily="34" charset="0"/>
                <a:sym typeface="Open Sans" charset="0"/>
              </a:endParaRPr>
            </a:p>
          </p:txBody>
        </p:sp>
      </p:grpSp>
      <p:sp>
        <p:nvSpPr>
          <p:cNvPr id="51" name="Rectangle 50">
            <a:extLst>
              <a:ext uri="{FF2B5EF4-FFF2-40B4-BE49-F238E27FC236}">
                <a16:creationId xmlns:a16="http://schemas.microsoft.com/office/drawing/2014/main" id="{9231587A-0D6E-76C6-66E9-9FB487AEA936}"/>
              </a:ext>
            </a:extLst>
          </p:cNvPr>
          <p:cNvSpPr/>
          <p:nvPr/>
        </p:nvSpPr>
        <p:spPr>
          <a:xfrm>
            <a:off x="406526" y="1762849"/>
            <a:ext cx="932156" cy="227963"/>
          </a:xfrm>
          <a:prstGeom prst="rect">
            <a:avLst/>
          </a:prstGeom>
          <a:solidFill>
            <a:schemeClr val="accent4">
              <a:lumMod val="20000"/>
              <a:lumOff val="80000"/>
            </a:schemeClr>
          </a:solidFill>
          <a:ln w="19050">
            <a:solidFill>
              <a:srgbClr val="00666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2" name="Rectangle 5">
            <a:extLst>
              <a:ext uri="{FF2B5EF4-FFF2-40B4-BE49-F238E27FC236}">
                <a16:creationId xmlns:a16="http://schemas.microsoft.com/office/drawing/2014/main" id="{3A008563-7763-DAD2-4E31-6A03E673FE18}"/>
              </a:ext>
            </a:extLst>
          </p:cNvPr>
          <p:cNvSpPr>
            <a:spLocks noChangeArrowheads="1"/>
          </p:cNvSpPr>
          <p:nvPr/>
        </p:nvSpPr>
        <p:spPr bwMode="auto">
          <a:xfrm>
            <a:off x="1343042" y="1700651"/>
            <a:ext cx="2920686" cy="325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marL="342900" indent="-342900" eaLnBrk="0" hangingPunct="0">
              <a:defRPr>
                <a:solidFill>
                  <a:schemeClr val="tx1"/>
                </a:solidFill>
                <a:latin typeface="NewsGoth BT" pitchFamily="34" charset="0"/>
              </a:defRPr>
            </a:lvl1pPr>
            <a:lvl2pPr marL="742950" indent="-285750" eaLnBrk="0" hangingPunct="0">
              <a:defRPr>
                <a:solidFill>
                  <a:schemeClr val="tx1"/>
                </a:solidFill>
                <a:latin typeface="NewsGoth BT" pitchFamily="34" charset="0"/>
              </a:defRPr>
            </a:lvl2pPr>
            <a:lvl3pPr marL="1143000" indent="-228600" eaLnBrk="0" hangingPunct="0">
              <a:defRPr>
                <a:solidFill>
                  <a:schemeClr val="tx1"/>
                </a:solidFill>
                <a:latin typeface="NewsGoth BT" pitchFamily="34" charset="0"/>
              </a:defRPr>
            </a:lvl3pPr>
            <a:lvl4pPr marL="1600200" indent="-228600" eaLnBrk="0" hangingPunct="0">
              <a:defRPr>
                <a:solidFill>
                  <a:schemeClr val="tx1"/>
                </a:solidFill>
                <a:latin typeface="NewsGoth BT" pitchFamily="34" charset="0"/>
              </a:defRPr>
            </a:lvl4pPr>
            <a:lvl5pPr marL="2057400" indent="-228600" eaLnBrk="0" hangingPunct="0">
              <a:defRPr>
                <a:solidFill>
                  <a:schemeClr val="tx1"/>
                </a:solidFill>
                <a:latin typeface="NewsGoth BT" pitchFamily="34" charset="0"/>
              </a:defRPr>
            </a:lvl5pPr>
            <a:lvl6pPr marL="2514600" indent="-228600" eaLnBrk="0" fontAlgn="base" hangingPunct="0">
              <a:spcBef>
                <a:spcPct val="0"/>
              </a:spcBef>
              <a:spcAft>
                <a:spcPct val="0"/>
              </a:spcAft>
              <a:defRPr>
                <a:solidFill>
                  <a:schemeClr val="tx1"/>
                </a:solidFill>
                <a:latin typeface="NewsGoth BT" pitchFamily="34" charset="0"/>
              </a:defRPr>
            </a:lvl6pPr>
            <a:lvl7pPr marL="2971800" indent="-228600" eaLnBrk="0" fontAlgn="base" hangingPunct="0">
              <a:spcBef>
                <a:spcPct val="0"/>
              </a:spcBef>
              <a:spcAft>
                <a:spcPct val="0"/>
              </a:spcAft>
              <a:defRPr>
                <a:solidFill>
                  <a:schemeClr val="tx1"/>
                </a:solidFill>
                <a:latin typeface="NewsGoth BT" pitchFamily="34" charset="0"/>
              </a:defRPr>
            </a:lvl7pPr>
            <a:lvl8pPr marL="3429000" indent="-228600" eaLnBrk="0" fontAlgn="base" hangingPunct="0">
              <a:spcBef>
                <a:spcPct val="0"/>
              </a:spcBef>
              <a:spcAft>
                <a:spcPct val="0"/>
              </a:spcAft>
              <a:defRPr>
                <a:solidFill>
                  <a:schemeClr val="tx1"/>
                </a:solidFill>
                <a:latin typeface="NewsGoth BT" pitchFamily="34" charset="0"/>
              </a:defRPr>
            </a:lvl8pPr>
            <a:lvl9pPr marL="3886200" indent="-228600" eaLnBrk="0" fontAlgn="base" hangingPunct="0">
              <a:spcBef>
                <a:spcPct val="0"/>
              </a:spcBef>
              <a:spcAft>
                <a:spcPct val="0"/>
              </a:spcAft>
              <a:defRPr>
                <a:solidFill>
                  <a:schemeClr val="tx1"/>
                </a:solidFill>
                <a:latin typeface="NewsGoth BT" pitchFamily="34" charset="0"/>
              </a:defRPr>
            </a:lvl9pPr>
          </a:lstStyle>
          <a:p>
            <a:pPr marL="3175" indent="-3175" eaLnBrk="1" hangingPunct="1">
              <a:buFont typeface="Wingdings" pitchFamily="2" charset="2"/>
              <a:buNone/>
            </a:pPr>
            <a:r>
              <a:rPr lang="en-US" altLang="en-US" sz="2000" dirty="0">
                <a:solidFill>
                  <a:srgbClr val="000000"/>
                </a:solidFill>
                <a:latin typeface="+mn-lt"/>
              </a:rPr>
              <a:t>Public Input Opportunities </a:t>
            </a:r>
          </a:p>
        </p:txBody>
      </p:sp>
      <p:pic>
        <p:nvPicPr>
          <p:cNvPr id="53" name="Picture 52">
            <a:extLst>
              <a:ext uri="{FF2B5EF4-FFF2-40B4-BE49-F238E27FC236}">
                <a16:creationId xmlns:a16="http://schemas.microsoft.com/office/drawing/2014/main" id="{76C3E398-5219-0215-24D5-6A3D255D7519}"/>
              </a:ext>
            </a:extLst>
          </p:cNvPr>
          <p:cNvPicPr>
            <a:picLocks noChangeAspect="1"/>
          </p:cNvPicPr>
          <p:nvPr/>
        </p:nvPicPr>
        <p:blipFill>
          <a:blip r:embed="rId3">
            <a:biLevel thresh="75000"/>
          </a:blip>
          <a:stretch>
            <a:fillRect/>
          </a:stretch>
        </p:blipFill>
        <p:spPr>
          <a:xfrm>
            <a:off x="2496704" y="3193535"/>
            <a:ext cx="619395" cy="630166"/>
          </a:xfrm>
          <a:prstGeom prst="rect">
            <a:avLst/>
          </a:prstGeom>
        </p:spPr>
      </p:pic>
      <p:pic>
        <p:nvPicPr>
          <p:cNvPr id="55" name="Picture 54">
            <a:extLst>
              <a:ext uri="{FF2B5EF4-FFF2-40B4-BE49-F238E27FC236}">
                <a16:creationId xmlns:a16="http://schemas.microsoft.com/office/drawing/2014/main" id="{A83AD13D-498D-348C-0026-659EB5FF52A8}"/>
              </a:ext>
            </a:extLst>
          </p:cNvPr>
          <p:cNvPicPr>
            <a:picLocks noChangeAspect="1"/>
          </p:cNvPicPr>
          <p:nvPr/>
        </p:nvPicPr>
        <p:blipFill>
          <a:blip r:embed="rId4">
            <a:biLevel thresh="75000"/>
          </a:blip>
          <a:stretch>
            <a:fillRect/>
          </a:stretch>
        </p:blipFill>
        <p:spPr>
          <a:xfrm>
            <a:off x="9738786" y="5464547"/>
            <a:ext cx="681881" cy="549166"/>
          </a:xfrm>
          <a:prstGeom prst="rect">
            <a:avLst/>
          </a:prstGeom>
        </p:spPr>
      </p:pic>
      <p:sp>
        <p:nvSpPr>
          <p:cNvPr id="56" name="AutoShape 8">
            <a:extLst>
              <a:ext uri="{FF2B5EF4-FFF2-40B4-BE49-F238E27FC236}">
                <a16:creationId xmlns:a16="http://schemas.microsoft.com/office/drawing/2014/main" id="{752EC8CC-922C-7239-51FD-A1F882C75D81}"/>
              </a:ext>
            </a:extLst>
          </p:cNvPr>
          <p:cNvSpPr>
            <a:spLocks/>
          </p:cNvSpPr>
          <p:nvPr/>
        </p:nvSpPr>
        <p:spPr bwMode="auto">
          <a:xfrm rot="10800000" flipH="1">
            <a:off x="1754226" y="4493460"/>
            <a:ext cx="2468880" cy="15544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8"/>
                </a:moveTo>
                <a:lnTo>
                  <a:pt x="0" y="19647"/>
                </a:lnTo>
                <a:lnTo>
                  <a:pt x="3450" y="19647"/>
                </a:lnTo>
                <a:lnTo>
                  <a:pt x="4609" y="21599"/>
                </a:lnTo>
                <a:lnTo>
                  <a:pt x="5727" y="19717"/>
                </a:lnTo>
                <a:lnTo>
                  <a:pt x="21599" y="19717"/>
                </a:lnTo>
                <a:lnTo>
                  <a:pt x="21599" y="0"/>
                </a:lnTo>
                <a:lnTo>
                  <a:pt x="0" y="138"/>
                </a:lnTo>
                <a:close/>
              </a:path>
            </a:pathLst>
          </a:custGeom>
          <a:noFill/>
          <a:ln w="19050">
            <a:solidFill>
              <a:srgbClr val="006666"/>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0" tIns="0" rIns="0" bIns="0" anchor="ctr"/>
          <a:lstStyle/>
          <a:p>
            <a:endParaRPr lang="en-US" sz="900"/>
          </a:p>
        </p:txBody>
      </p:sp>
      <p:sp>
        <p:nvSpPr>
          <p:cNvPr id="57" name="AutoShape 30">
            <a:extLst>
              <a:ext uri="{FF2B5EF4-FFF2-40B4-BE49-F238E27FC236}">
                <a16:creationId xmlns:a16="http://schemas.microsoft.com/office/drawing/2014/main" id="{574BD20C-D49C-A474-ADB7-340D97872883}"/>
              </a:ext>
            </a:extLst>
          </p:cNvPr>
          <p:cNvSpPr>
            <a:spLocks/>
          </p:cNvSpPr>
          <p:nvPr/>
        </p:nvSpPr>
        <p:spPr bwMode="auto">
          <a:xfrm>
            <a:off x="1877963" y="4842020"/>
            <a:ext cx="2714239" cy="7477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 uri="{91240B29-F687-4f45-9708-019B960494DF}">
              <a14:hiddenLine xmlns="" xmlns:a16="http://schemas.microsoft.com/office/drawing/2014/main"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l"/>
            <a:r>
              <a:rPr lang="en-US" sz="1600" b="1" dirty="0">
                <a:solidFill>
                  <a:srgbClr val="000000"/>
                </a:solidFill>
                <a:cs typeface="Arial" panose="020B0604020202020204" pitchFamily="34" charset="0"/>
                <a:sym typeface="Open Sans" charset="0"/>
              </a:rPr>
              <a:t>Prepare Draft EIR/EIS</a:t>
            </a:r>
          </a:p>
          <a:p>
            <a:pPr algn="l"/>
            <a:r>
              <a:rPr lang="en-US" sz="1600" dirty="0">
                <a:solidFill>
                  <a:srgbClr val="000000"/>
                </a:solidFill>
                <a:cs typeface="Arial" panose="020B0604020202020204" pitchFamily="34" charset="0"/>
                <a:sym typeface="Open Sans" charset="0"/>
              </a:rPr>
              <a:t>October 2021 – </a:t>
            </a:r>
          </a:p>
          <a:p>
            <a:pPr algn="l"/>
            <a:r>
              <a:rPr lang="en-US" sz="1600" dirty="0">
                <a:solidFill>
                  <a:srgbClr val="000000"/>
                </a:solidFill>
                <a:cs typeface="Arial" panose="020B0604020202020204" pitchFamily="34" charset="0"/>
                <a:sym typeface="Open Sans" charset="0"/>
              </a:rPr>
              <a:t>June 2023</a:t>
            </a:r>
          </a:p>
          <a:p>
            <a:pPr algn="l"/>
            <a:endParaRPr lang="en-US" sz="1050" b="1" dirty="0">
              <a:solidFill>
                <a:srgbClr val="000000"/>
              </a:solidFill>
              <a:cs typeface="Arial" panose="020B0604020202020204" pitchFamily="34" charset="0"/>
              <a:sym typeface="Open Sans" charset="0"/>
            </a:endParaRPr>
          </a:p>
        </p:txBody>
      </p:sp>
      <p:sp>
        <p:nvSpPr>
          <p:cNvPr id="58" name="AutoShape 36">
            <a:extLst>
              <a:ext uri="{FF2B5EF4-FFF2-40B4-BE49-F238E27FC236}">
                <a16:creationId xmlns:a16="http://schemas.microsoft.com/office/drawing/2014/main" id="{EFAA100F-8B77-6AAE-7E5A-3922A2A05BF4}"/>
              </a:ext>
            </a:extLst>
          </p:cNvPr>
          <p:cNvSpPr>
            <a:spLocks/>
          </p:cNvSpPr>
          <p:nvPr/>
        </p:nvSpPr>
        <p:spPr bwMode="auto">
          <a:xfrm>
            <a:off x="3427103" y="2423191"/>
            <a:ext cx="2775068" cy="10697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chemeClr val="accent4">
              <a:lumMod val="20000"/>
              <a:lumOff val="80000"/>
            </a:schemeClr>
          </a:solidFill>
          <a:ln>
            <a:noFill/>
          </a:ln>
          <a:effectLst/>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 uri="{91240B29-F687-4f45-9708-019B960494DF}">
              <a14:hiddenLine xmlns="" xmlns:a16="http://schemas.microsoft.com/office/drawing/2014/main"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l"/>
            <a:r>
              <a:rPr lang="en-US" sz="1600" b="1" dirty="0">
                <a:solidFill>
                  <a:srgbClr val="000000"/>
                </a:solidFill>
                <a:cs typeface="Arial" panose="020B0604020202020204" pitchFamily="34" charset="0"/>
                <a:sym typeface="Open Sans" charset="0"/>
              </a:rPr>
              <a:t>Notice of Availability </a:t>
            </a:r>
          </a:p>
          <a:p>
            <a:pPr algn="l"/>
            <a:r>
              <a:rPr lang="en-US" sz="1600" dirty="0">
                <a:solidFill>
                  <a:srgbClr val="000000"/>
                </a:solidFill>
                <a:cs typeface="Arial" panose="020B0604020202020204" pitchFamily="34" charset="0"/>
                <a:sym typeface="Open Sans" charset="0"/>
              </a:rPr>
              <a:t>Public and Agency Review of Draft EIR/EIS (minimum 45 days)</a:t>
            </a:r>
          </a:p>
          <a:p>
            <a:pPr algn="l"/>
            <a:endParaRPr lang="en-US" sz="800" dirty="0">
              <a:solidFill>
                <a:srgbClr val="000000"/>
              </a:solidFill>
              <a:cs typeface="Arial" panose="020B0604020202020204" pitchFamily="34" charset="0"/>
              <a:sym typeface="Open Sans" charset="0"/>
            </a:endParaRPr>
          </a:p>
          <a:p>
            <a:pPr algn="l"/>
            <a:r>
              <a:rPr lang="en-US" sz="1600" dirty="0">
                <a:solidFill>
                  <a:srgbClr val="000000"/>
                </a:solidFill>
                <a:cs typeface="Arial" panose="020B0604020202020204" pitchFamily="34" charset="0"/>
                <a:sym typeface="Open Sans" charset="0"/>
              </a:rPr>
              <a:t>June 23, 2023 –  </a:t>
            </a:r>
          </a:p>
          <a:p>
            <a:pPr algn="l"/>
            <a:r>
              <a:rPr lang="en-US" sz="1600" dirty="0">
                <a:solidFill>
                  <a:srgbClr val="000000"/>
                </a:solidFill>
                <a:cs typeface="Arial" panose="020B0604020202020204" pitchFamily="34" charset="0"/>
                <a:sym typeface="Open Sans" charset="0"/>
              </a:rPr>
              <a:t>August 21, 2023</a:t>
            </a:r>
            <a:endParaRPr lang="en-US" sz="1600" dirty="0">
              <a:solidFill>
                <a:srgbClr val="000000"/>
              </a:solidFill>
              <a:cs typeface="Arial" panose="020B0604020202020204" pitchFamily="34" charset="0"/>
            </a:endParaRPr>
          </a:p>
        </p:txBody>
      </p:sp>
      <p:sp>
        <p:nvSpPr>
          <p:cNvPr id="59" name="AutoShape 30">
            <a:extLst>
              <a:ext uri="{FF2B5EF4-FFF2-40B4-BE49-F238E27FC236}">
                <a16:creationId xmlns:a16="http://schemas.microsoft.com/office/drawing/2014/main" id="{F068F3C2-E1EA-744A-9956-8D74871F152E}"/>
              </a:ext>
            </a:extLst>
          </p:cNvPr>
          <p:cNvSpPr>
            <a:spLocks/>
          </p:cNvSpPr>
          <p:nvPr/>
        </p:nvSpPr>
        <p:spPr bwMode="auto">
          <a:xfrm>
            <a:off x="5048647" y="5291900"/>
            <a:ext cx="2094706" cy="2978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 uri="{91240B29-F687-4f45-9708-019B960494DF}">
              <a14:hiddenLine xmlns="" xmlns:a16="http://schemas.microsoft.com/office/drawing/2014/main"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a16="http://schemas.microsoft.com/office/drawing/2014/main"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l"/>
            <a:r>
              <a:rPr lang="en-US" sz="1600" b="1" dirty="0">
                <a:solidFill>
                  <a:srgbClr val="000000"/>
                </a:solidFill>
                <a:cs typeface="Arial" panose="020B0604020202020204" pitchFamily="34" charset="0"/>
                <a:sym typeface="Open Sans" charset="0"/>
              </a:rPr>
              <a:t>Prepare </a:t>
            </a:r>
            <a:r>
              <a:rPr lang="en-US" sz="1600" b="1">
                <a:solidFill>
                  <a:srgbClr val="000000"/>
                </a:solidFill>
                <a:cs typeface="Arial" panose="020B0604020202020204" pitchFamily="34" charset="0"/>
                <a:sym typeface="Open Sans" charset="0"/>
              </a:rPr>
              <a:t>Final EIR/EIS </a:t>
            </a:r>
            <a:r>
              <a:rPr lang="en-US" sz="1600" b="1" dirty="0">
                <a:solidFill>
                  <a:srgbClr val="000000"/>
                </a:solidFill>
                <a:cs typeface="Arial" panose="020B0604020202020204" pitchFamily="34" charset="0"/>
                <a:sym typeface="Open Sans" charset="0"/>
              </a:rPr>
              <a:t>including Response to Comments</a:t>
            </a:r>
          </a:p>
          <a:p>
            <a:pPr algn="l"/>
            <a:r>
              <a:rPr lang="en-US" sz="1600" dirty="0">
                <a:solidFill>
                  <a:srgbClr val="000000"/>
                </a:solidFill>
                <a:cs typeface="Arial" panose="020B0604020202020204" pitchFamily="34" charset="0"/>
                <a:sym typeface="Open Sans" charset="0"/>
              </a:rPr>
              <a:t>August 2023 – September 2023</a:t>
            </a:r>
          </a:p>
          <a:p>
            <a:pPr algn="l"/>
            <a:endParaRPr lang="en-US" sz="1050" b="1" dirty="0">
              <a:solidFill>
                <a:srgbClr val="000000"/>
              </a:solidFill>
              <a:latin typeface="Arial" panose="020B0604020202020204" pitchFamily="34" charset="0"/>
              <a:cs typeface="Arial" panose="020B0604020202020204" pitchFamily="34" charset="0"/>
              <a:sym typeface="Open Sans" charset="0"/>
            </a:endParaRPr>
          </a:p>
        </p:txBody>
      </p:sp>
      <p:pic>
        <p:nvPicPr>
          <p:cNvPr id="4" name="Graphic 3" descr="Star">
            <a:extLst>
              <a:ext uri="{FF2B5EF4-FFF2-40B4-BE49-F238E27FC236}">
                <a16:creationId xmlns:a16="http://schemas.microsoft.com/office/drawing/2014/main" id="{F268BFD2-DBB3-43D3-B174-BFCE1E1E06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528623">
            <a:off x="5273613" y="1443420"/>
            <a:ext cx="1189959" cy="1189959"/>
          </a:xfrm>
          <a:prstGeom prst="rect">
            <a:avLst/>
          </a:prstGeom>
        </p:spPr>
      </p:pic>
      <p:sp>
        <p:nvSpPr>
          <p:cNvPr id="5" name="TextBox 4">
            <a:extLst>
              <a:ext uri="{FF2B5EF4-FFF2-40B4-BE49-F238E27FC236}">
                <a16:creationId xmlns:a16="http://schemas.microsoft.com/office/drawing/2014/main" id="{A642E5B1-7007-4505-81C6-2ED1DC1EFEC7}"/>
              </a:ext>
            </a:extLst>
          </p:cNvPr>
          <p:cNvSpPr txBox="1"/>
          <p:nvPr/>
        </p:nvSpPr>
        <p:spPr>
          <a:xfrm rot="20350678">
            <a:off x="5515588" y="1834652"/>
            <a:ext cx="751744" cy="523220"/>
          </a:xfrm>
          <a:prstGeom prst="rect">
            <a:avLst/>
          </a:prstGeom>
          <a:noFill/>
        </p:spPr>
        <p:txBody>
          <a:bodyPr wrap="none" rtlCol="0">
            <a:spAutoFit/>
          </a:bodyPr>
          <a:lstStyle/>
          <a:p>
            <a:r>
              <a:rPr lang="en-US" sz="1400" b="1" dirty="0">
                <a:solidFill>
                  <a:srgbClr val="000000"/>
                </a:solidFill>
              </a:rPr>
              <a:t>We are </a:t>
            </a:r>
          </a:p>
          <a:p>
            <a:pPr algn="ctr"/>
            <a:r>
              <a:rPr lang="en-US" sz="1400" b="1" dirty="0">
                <a:solidFill>
                  <a:srgbClr val="000000"/>
                </a:solidFill>
              </a:rPr>
              <a:t>here</a:t>
            </a:r>
          </a:p>
        </p:txBody>
      </p:sp>
      <p:pic>
        <p:nvPicPr>
          <p:cNvPr id="61" name="Graphic 60" descr="Typewriter outline">
            <a:extLst>
              <a:ext uri="{FF2B5EF4-FFF2-40B4-BE49-F238E27FC236}">
                <a16:creationId xmlns:a16="http://schemas.microsoft.com/office/drawing/2014/main" id="{B9627FF0-B123-0B27-7AA0-DCF024D32237}"/>
              </a:ext>
            </a:extLst>
          </p:cNvPr>
          <p:cNvPicPr>
            <a:picLocks noChangeAspect="1"/>
          </p:cNvPicPr>
          <p:nvPr/>
        </p:nvPicPr>
        <p:blipFill>
          <a:blip r:embed="rId7">
            <a:biLevel thresh="7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3842" y="5299125"/>
            <a:ext cx="719161" cy="719161"/>
          </a:xfrm>
          <a:prstGeom prst="rect">
            <a:avLst/>
          </a:prstGeom>
        </p:spPr>
      </p:pic>
      <p:pic>
        <p:nvPicPr>
          <p:cNvPr id="62" name="Graphic 61" descr="Typewriter outline">
            <a:extLst>
              <a:ext uri="{FF2B5EF4-FFF2-40B4-BE49-F238E27FC236}">
                <a16:creationId xmlns:a16="http://schemas.microsoft.com/office/drawing/2014/main" id="{7B51FDCC-6852-7575-82AE-4B188687B153}"/>
              </a:ext>
            </a:extLst>
          </p:cNvPr>
          <p:cNvPicPr>
            <a:picLocks noChangeAspect="1"/>
          </p:cNvPicPr>
          <p:nvPr/>
        </p:nvPicPr>
        <p:blipFill>
          <a:blip r:embed="rId7">
            <a:biLevel thresh="7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23379" y="5299125"/>
            <a:ext cx="719161" cy="719161"/>
          </a:xfrm>
          <a:prstGeom prst="rect">
            <a:avLst/>
          </a:prstGeom>
        </p:spPr>
      </p:pic>
      <p:pic>
        <p:nvPicPr>
          <p:cNvPr id="66" name="Graphic 65" descr="Contract outline">
            <a:extLst>
              <a:ext uri="{FF2B5EF4-FFF2-40B4-BE49-F238E27FC236}">
                <a16:creationId xmlns:a16="http://schemas.microsoft.com/office/drawing/2014/main" id="{26A2033F-7309-BC7F-52D5-A0D9CDD4B0E0}"/>
              </a:ext>
            </a:extLst>
          </p:cNvPr>
          <p:cNvPicPr>
            <a:picLocks noChangeAspect="1"/>
          </p:cNvPicPr>
          <p:nvPr/>
        </p:nvPicPr>
        <p:blipFill>
          <a:blip r:embed="rId9">
            <a:biLevel thresh="75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41147" y="3135330"/>
            <a:ext cx="661770" cy="661770"/>
          </a:xfrm>
          <a:prstGeom prst="rect">
            <a:avLst/>
          </a:prstGeom>
        </p:spPr>
      </p:pic>
      <p:pic>
        <p:nvPicPr>
          <p:cNvPr id="67" name="Picture 66">
            <a:extLst>
              <a:ext uri="{FF2B5EF4-FFF2-40B4-BE49-F238E27FC236}">
                <a16:creationId xmlns:a16="http://schemas.microsoft.com/office/drawing/2014/main" id="{D9F024C7-0F7E-2F8A-51FC-2202C3E5B678}"/>
              </a:ext>
            </a:extLst>
          </p:cNvPr>
          <p:cNvPicPr>
            <a:picLocks noChangeAspect="1"/>
          </p:cNvPicPr>
          <p:nvPr/>
        </p:nvPicPr>
        <p:blipFill>
          <a:blip r:embed="rId3">
            <a:biLevel thresh="75000"/>
          </a:blip>
          <a:stretch>
            <a:fillRect/>
          </a:stretch>
        </p:blipFill>
        <p:spPr>
          <a:xfrm>
            <a:off x="8489815" y="3174320"/>
            <a:ext cx="617886" cy="628631"/>
          </a:xfrm>
          <a:prstGeom prst="rect">
            <a:avLst/>
          </a:prstGeom>
        </p:spPr>
      </p:pic>
      <p:pic>
        <p:nvPicPr>
          <p:cNvPr id="54" name="Picture 53">
            <a:extLst>
              <a:ext uri="{FF2B5EF4-FFF2-40B4-BE49-F238E27FC236}">
                <a16:creationId xmlns:a16="http://schemas.microsoft.com/office/drawing/2014/main" id="{E0A6AB2D-E558-EAFD-C7A2-A93A91448EF9}"/>
              </a:ext>
            </a:extLst>
          </p:cNvPr>
          <p:cNvPicPr>
            <a:picLocks noChangeAspect="1"/>
          </p:cNvPicPr>
          <p:nvPr/>
        </p:nvPicPr>
        <p:blipFill>
          <a:blip r:embed="rId3">
            <a:biLevel thresh="75000"/>
          </a:blip>
          <a:stretch>
            <a:fillRect/>
          </a:stretch>
        </p:blipFill>
        <p:spPr>
          <a:xfrm>
            <a:off x="5611966" y="3202342"/>
            <a:ext cx="617886" cy="628631"/>
          </a:xfrm>
          <a:prstGeom prst="rect">
            <a:avLst/>
          </a:prstGeom>
        </p:spPr>
      </p:pic>
    </p:spTree>
    <p:extLst>
      <p:ext uri="{BB962C8B-B14F-4D97-AF65-F5344CB8AC3E}">
        <p14:creationId xmlns:p14="http://schemas.microsoft.com/office/powerpoint/2010/main" val="995556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52028-C4E4-CC67-997A-8566A1D55456}"/>
              </a:ext>
            </a:extLst>
          </p:cNvPr>
          <p:cNvSpPr>
            <a:spLocks noGrp="1"/>
          </p:cNvSpPr>
          <p:nvPr>
            <p:ph type="title"/>
          </p:nvPr>
        </p:nvSpPr>
        <p:spPr/>
        <p:txBody>
          <a:bodyPr/>
          <a:lstStyle/>
          <a:p>
            <a:r>
              <a:rPr lang="en-US" dirty="0"/>
              <a:t>How to view the Draft EIR/EIS</a:t>
            </a:r>
          </a:p>
        </p:txBody>
      </p:sp>
      <p:sp>
        <p:nvSpPr>
          <p:cNvPr id="3" name="Content Placeholder 2">
            <a:extLst>
              <a:ext uri="{FF2B5EF4-FFF2-40B4-BE49-F238E27FC236}">
                <a16:creationId xmlns:a16="http://schemas.microsoft.com/office/drawing/2014/main" id="{30D29233-8C70-4090-B733-D16F9D935161}"/>
              </a:ext>
            </a:extLst>
          </p:cNvPr>
          <p:cNvSpPr>
            <a:spLocks noGrp="1"/>
          </p:cNvSpPr>
          <p:nvPr>
            <p:ph idx="1"/>
          </p:nvPr>
        </p:nvSpPr>
        <p:spPr>
          <a:xfrm>
            <a:off x="971389" y="1532708"/>
            <a:ext cx="9359840" cy="4564376"/>
          </a:xfrm>
        </p:spPr>
        <p:txBody>
          <a:bodyPr>
            <a:normAutofit lnSpcReduction="10000"/>
          </a:bodyPr>
          <a:lstStyle/>
          <a:p>
            <a:pPr marL="0" indent="0">
              <a:buNone/>
            </a:pPr>
            <a:r>
              <a:rPr lang="en-US" sz="2400" b="1" dirty="0">
                <a:solidFill>
                  <a:srgbClr val="000000"/>
                </a:solidFill>
              </a:rPr>
              <a:t>Online:</a:t>
            </a:r>
          </a:p>
          <a:p>
            <a:r>
              <a:rPr lang="en-US" sz="2000" dirty="0">
                <a:solidFill>
                  <a:srgbClr val="000000"/>
                </a:solidFill>
              </a:rPr>
              <a:t>https://www.hacla.org/en/about-us/public-documents</a:t>
            </a:r>
          </a:p>
          <a:p>
            <a:r>
              <a:rPr lang="en-US" sz="2000" dirty="0">
                <a:solidFill>
                  <a:srgbClr val="000000"/>
                </a:solidFill>
              </a:rPr>
              <a:t>https://housing.lacity.org/partners/nepa-review</a:t>
            </a:r>
          </a:p>
          <a:p>
            <a:pPr marL="0" indent="0">
              <a:buNone/>
            </a:pPr>
            <a:r>
              <a:rPr lang="en-US" sz="2400" b="1" dirty="0">
                <a:solidFill>
                  <a:srgbClr val="000000"/>
                </a:solidFill>
              </a:rPr>
              <a:t>Hard</a:t>
            </a:r>
            <a:r>
              <a:rPr lang="en-US" sz="2000" b="1" dirty="0">
                <a:solidFill>
                  <a:srgbClr val="000000"/>
                </a:solidFill>
              </a:rPr>
              <a:t> </a:t>
            </a:r>
            <a:r>
              <a:rPr lang="en-US" sz="2400" b="1" dirty="0">
                <a:solidFill>
                  <a:srgbClr val="000000"/>
                </a:solidFill>
              </a:rPr>
              <a:t>Copies</a:t>
            </a:r>
            <a:r>
              <a:rPr lang="en-US" sz="2000" dirty="0">
                <a:solidFill>
                  <a:srgbClr val="000000"/>
                </a:solidFill>
              </a:rPr>
              <a:t>:</a:t>
            </a:r>
          </a:p>
          <a:p>
            <a:r>
              <a:rPr lang="en-US" sz="2000" u="sng" dirty="0">
                <a:solidFill>
                  <a:srgbClr val="000000"/>
                </a:solidFill>
              </a:rPr>
              <a:t>Rancho San Pedro Property Management Office</a:t>
            </a:r>
            <a:r>
              <a:rPr lang="en-US" sz="2000" dirty="0">
                <a:solidFill>
                  <a:srgbClr val="000000"/>
                </a:solidFill>
              </a:rPr>
              <a:t>, 275 West 1st Street (Monday – Friday: 8:30 a.m. – 4:00 p.m.)</a:t>
            </a:r>
          </a:p>
          <a:p>
            <a:r>
              <a:rPr lang="en-US" sz="2000" u="sng" dirty="0">
                <a:solidFill>
                  <a:srgbClr val="000000"/>
                </a:solidFill>
              </a:rPr>
              <a:t>San Pedro Regional Branch Library</a:t>
            </a:r>
            <a:r>
              <a:rPr lang="en-US" sz="2000" dirty="0">
                <a:solidFill>
                  <a:srgbClr val="000000"/>
                </a:solidFill>
              </a:rPr>
              <a:t>, 931 South </a:t>
            </a:r>
            <a:r>
              <a:rPr lang="en-US" sz="2000" dirty="0" err="1">
                <a:solidFill>
                  <a:srgbClr val="000000"/>
                </a:solidFill>
              </a:rPr>
              <a:t>Gaffey</a:t>
            </a:r>
            <a:r>
              <a:rPr lang="en-US" sz="2000" dirty="0">
                <a:solidFill>
                  <a:srgbClr val="000000"/>
                </a:solidFill>
              </a:rPr>
              <a:t> Street (Monday – Thursday: 10:00 a.m. – 8:00 p.m., Friday and Saturday: 9:30 a.m. to 5:30 p.m., Sunday: 1:00 p.m. to 5:00 p.m.)</a:t>
            </a:r>
          </a:p>
          <a:p>
            <a:r>
              <a:rPr lang="en-US" sz="1800" b="0" i="0" u="sng" dirty="0">
                <a:solidFill>
                  <a:srgbClr val="000000"/>
                </a:solidFill>
                <a:effectLst/>
                <a:latin typeface="Calibri" panose="020F0502020204030204" pitchFamily="34" charset="0"/>
              </a:rPr>
              <a:t>City of Los Angeles Council District 15 San Pedro Office</a:t>
            </a:r>
            <a:r>
              <a:rPr lang="en-US" sz="1800" b="0" i="0" dirty="0">
                <a:solidFill>
                  <a:srgbClr val="000000"/>
                </a:solidFill>
                <a:effectLst/>
                <a:latin typeface="Calibri" panose="020F0502020204030204" pitchFamily="34" charset="0"/>
              </a:rPr>
              <a:t>, 638 South </a:t>
            </a:r>
            <a:r>
              <a:rPr lang="en-US" sz="1800" dirty="0">
                <a:solidFill>
                  <a:srgbClr val="000000"/>
                </a:solidFill>
                <a:latin typeface="Calibri" panose="020F0502020204030204" pitchFamily="34" charset="0"/>
              </a:rPr>
              <a:t>Beacon Street, Room 552 (Monday – Friday: 9:00 a.m. – 5:00 p.m.)</a:t>
            </a:r>
          </a:p>
        </p:txBody>
      </p:sp>
      <p:sp>
        <p:nvSpPr>
          <p:cNvPr id="4" name="Date Placeholder 3">
            <a:extLst>
              <a:ext uri="{FF2B5EF4-FFF2-40B4-BE49-F238E27FC236}">
                <a16:creationId xmlns:a16="http://schemas.microsoft.com/office/drawing/2014/main" id="{CBA2770E-601E-0921-C367-3631D8DA3E7F}"/>
              </a:ext>
            </a:extLst>
          </p:cNvPr>
          <p:cNvSpPr>
            <a:spLocks noGrp="1"/>
          </p:cNvSpPr>
          <p:nvPr>
            <p:ph type="dt" sz="half" idx="2"/>
          </p:nvPr>
        </p:nvSpPr>
        <p:spPr/>
        <p:txBody>
          <a:bodyPr/>
          <a:lstStyle/>
          <a:p>
            <a:r>
              <a:rPr lang="en-US"/>
              <a:t>1/23/2021</a:t>
            </a:r>
            <a:endParaRPr lang="en-US" dirty="0"/>
          </a:p>
        </p:txBody>
      </p:sp>
      <p:sp>
        <p:nvSpPr>
          <p:cNvPr id="6" name="Slide Number Placeholder 5">
            <a:extLst>
              <a:ext uri="{FF2B5EF4-FFF2-40B4-BE49-F238E27FC236}">
                <a16:creationId xmlns:a16="http://schemas.microsoft.com/office/drawing/2014/main" id="{6AA71017-024F-896F-6A8E-B3CB5FCE0199}"/>
              </a:ext>
            </a:extLst>
          </p:cNvPr>
          <p:cNvSpPr>
            <a:spLocks noGrp="1"/>
          </p:cNvSpPr>
          <p:nvPr>
            <p:ph type="sldNum" sz="quarter" idx="4"/>
          </p:nvPr>
        </p:nvSpPr>
        <p:spPr/>
        <p:txBody>
          <a:bodyPr/>
          <a:lstStyle/>
          <a:p>
            <a:fld id="{C1858806-A1AF-4656-A8CB-7715E5E3E424}" type="slidenum">
              <a:rPr lang="en-US" smtClean="0"/>
              <a:pPr/>
              <a:t>7</a:t>
            </a:fld>
            <a:endParaRPr lang="en-US" dirty="0"/>
          </a:p>
        </p:txBody>
      </p:sp>
      <p:sp>
        <p:nvSpPr>
          <p:cNvPr id="7" name="Footer Placeholder 6">
            <a:extLst>
              <a:ext uri="{FF2B5EF4-FFF2-40B4-BE49-F238E27FC236}">
                <a16:creationId xmlns:a16="http://schemas.microsoft.com/office/drawing/2014/main" id="{20A93B14-A35A-40E4-CA99-B30AB4112873}"/>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pic>
        <p:nvPicPr>
          <p:cNvPr id="23" name="Picture 22" descr="Woman using laptop computer">
            <a:extLst>
              <a:ext uri="{FF2B5EF4-FFF2-40B4-BE49-F238E27FC236}">
                <a16:creationId xmlns:a16="http://schemas.microsoft.com/office/drawing/2014/main" id="{CCFDAED9-F5D5-9A4B-71EE-DE908D18EE61}"/>
              </a:ext>
            </a:extLst>
          </p:cNvPr>
          <p:cNvPicPr>
            <a:picLocks noChangeAspect="1"/>
          </p:cNvPicPr>
          <p:nvPr/>
        </p:nvPicPr>
        <p:blipFill rotWithShape="1">
          <a:blip r:embed="rId2">
            <a:extLst>
              <a:ext uri="{28A0092B-C50C-407E-A947-70E740481C1C}">
                <a14:useLocalDpi xmlns:a14="http://schemas.microsoft.com/office/drawing/2010/main" val="0"/>
              </a:ext>
            </a:extLst>
          </a:blip>
          <a:srcRect t="3584" b="2233"/>
          <a:stretch/>
        </p:blipFill>
        <p:spPr>
          <a:xfrm>
            <a:off x="8330008" y="1604681"/>
            <a:ext cx="3012527" cy="1891553"/>
          </a:xfrm>
          <a:prstGeom prst="rect">
            <a:avLst/>
          </a:prstGeom>
        </p:spPr>
      </p:pic>
    </p:spTree>
    <p:extLst>
      <p:ext uri="{BB962C8B-B14F-4D97-AF65-F5344CB8AC3E}">
        <p14:creationId xmlns:p14="http://schemas.microsoft.com/office/powerpoint/2010/main" val="3174866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7C784-141B-40A7-9D02-1E1D1791C831}"/>
              </a:ext>
            </a:extLst>
          </p:cNvPr>
          <p:cNvPicPr>
            <a:picLocks noChangeAspect="1"/>
          </p:cNvPicPr>
          <p:nvPr/>
        </p:nvPicPr>
        <p:blipFill>
          <a:blip r:embed="rId3"/>
          <a:stretch>
            <a:fillRect/>
          </a:stretch>
        </p:blipFill>
        <p:spPr>
          <a:xfrm>
            <a:off x="4430598" y="-406940"/>
            <a:ext cx="7761402" cy="7277435"/>
          </a:xfrm>
          <a:prstGeom prst="rect">
            <a:avLst/>
          </a:prstGeom>
        </p:spPr>
      </p:pic>
      <p:sp>
        <p:nvSpPr>
          <p:cNvPr id="4" name="Slide Number Placeholder 3">
            <a:extLst>
              <a:ext uri="{FF2B5EF4-FFF2-40B4-BE49-F238E27FC236}">
                <a16:creationId xmlns:a16="http://schemas.microsoft.com/office/drawing/2014/main" id="{5D49FDBC-E08A-49E7-BF21-19ADA2BC9256}"/>
              </a:ext>
            </a:extLst>
          </p:cNvPr>
          <p:cNvSpPr>
            <a:spLocks noGrp="1"/>
          </p:cNvSpPr>
          <p:nvPr>
            <p:ph type="sldNum" sz="quarter" idx="12"/>
          </p:nvPr>
        </p:nvSpPr>
        <p:spPr/>
        <p:txBody>
          <a:bodyPr/>
          <a:lstStyle/>
          <a:p>
            <a:fld id="{C1858806-A1AF-4656-A8CB-7715E5E3E424}" type="slidenum">
              <a:rPr lang="en-US" smtClean="0"/>
              <a:pPr/>
              <a:t>8</a:t>
            </a:fld>
            <a:endParaRPr lang="en-US" dirty="0"/>
          </a:p>
        </p:txBody>
      </p:sp>
      <p:sp>
        <p:nvSpPr>
          <p:cNvPr id="2" name="Date Placeholder 1">
            <a:extLst>
              <a:ext uri="{FF2B5EF4-FFF2-40B4-BE49-F238E27FC236}">
                <a16:creationId xmlns:a16="http://schemas.microsoft.com/office/drawing/2014/main" id="{96475338-3263-4148-B11D-FED64230C187}"/>
              </a:ext>
            </a:extLst>
          </p:cNvPr>
          <p:cNvSpPr>
            <a:spLocks noGrp="1"/>
          </p:cNvSpPr>
          <p:nvPr>
            <p:ph type="dt" sz="half" idx="10"/>
          </p:nvPr>
        </p:nvSpPr>
        <p:spPr/>
        <p:txBody>
          <a:bodyPr/>
          <a:lstStyle/>
          <a:p>
            <a:fld id="{D6701ADA-48F8-4C21-B8C3-7EB5B4F9C9A4}" type="datetime1">
              <a:rPr lang="en-US" smtClean="0"/>
              <a:t>7/6/2023</a:t>
            </a:fld>
            <a:endParaRPr lang="en-US" dirty="0"/>
          </a:p>
        </p:txBody>
      </p:sp>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12" name="Picture 11">
            <a:extLst>
              <a:ext uri="{FF2B5EF4-FFF2-40B4-BE49-F238E27FC236}">
                <a16:creationId xmlns:a16="http://schemas.microsoft.com/office/drawing/2014/main" id="{5AC10248-B90C-4EA3-B53C-639C083A49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a:spLocks/>
          </p:cNvSpPr>
          <p:nvPr/>
        </p:nvSpPr>
        <p:spPr>
          <a:xfrm>
            <a:off x="491615" y="630199"/>
            <a:ext cx="5948516"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Project Overview</a:t>
            </a:r>
          </a:p>
        </p:txBody>
      </p:sp>
      <p:pic>
        <p:nvPicPr>
          <p:cNvPr id="10" name="Google Shape;192;p24">
            <a:extLst>
              <a:ext uri="{FF2B5EF4-FFF2-40B4-BE49-F238E27FC236}">
                <a16:creationId xmlns:a16="http://schemas.microsoft.com/office/drawing/2014/main" id="{B90DC045-AAE8-4ED0-A2DC-56691406008A}"/>
              </a:ext>
            </a:extLst>
          </p:cNvPr>
          <p:cNvPicPr/>
          <p:nvPr/>
        </p:nvPicPr>
        <p:blipFill rotWithShape="1">
          <a:blip r:embed="rId5">
            <a:alphaModFix/>
          </a:blip>
          <a:srcRect/>
          <a:stretch/>
        </p:blipFill>
        <p:spPr>
          <a:xfrm>
            <a:off x="138771" y="6023806"/>
            <a:ext cx="1941237" cy="707851"/>
          </a:xfrm>
          <a:prstGeom prst="rect">
            <a:avLst/>
          </a:prstGeom>
          <a:noFill/>
          <a:ln>
            <a:noFill/>
          </a:ln>
        </p:spPr>
      </p:pic>
      <p:pic>
        <p:nvPicPr>
          <p:cNvPr id="5" name="Picture 2">
            <a:extLst>
              <a:ext uri="{FF2B5EF4-FFF2-40B4-BE49-F238E27FC236}">
                <a16:creationId xmlns:a16="http://schemas.microsoft.com/office/drawing/2014/main" id="{4F529A24-7D0D-F74D-ABE2-26B946D03A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294700" y="6183987"/>
            <a:ext cx="1381794" cy="361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6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dirty="0"/>
              <a:t>Project Location</a:t>
            </a:r>
          </a:p>
        </p:txBody>
      </p:sp>
      <p:sp>
        <p:nvSpPr>
          <p:cNvPr id="9" name="Slide Number Placeholder 5">
            <a:extLst>
              <a:ext uri="{FF2B5EF4-FFF2-40B4-BE49-F238E27FC236}">
                <a16:creationId xmlns:a16="http://schemas.microsoft.com/office/drawing/2014/main" id="{F0C6B642-3C2E-46F6-9119-09410E45F8A1}"/>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9</a:t>
            </a:fld>
            <a:endParaRPr lang="en-US" dirty="0"/>
          </a:p>
        </p:txBody>
      </p:sp>
      <p:pic>
        <p:nvPicPr>
          <p:cNvPr id="18" name="Content Placeholder 17">
            <a:extLst>
              <a:ext uri="{FF2B5EF4-FFF2-40B4-BE49-F238E27FC236}">
                <a16:creationId xmlns:a16="http://schemas.microsoft.com/office/drawing/2014/main" id="{BDA2D841-8B7A-47C8-801A-A8D608271705}"/>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rcRect/>
          <a:stretch/>
        </p:blipFill>
        <p:spPr>
          <a:xfrm>
            <a:off x="4804060" y="1417312"/>
            <a:ext cx="7159342" cy="4616450"/>
          </a:xfrm>
        </p:spPr>
      </p:pic>
      <p:pic>
        <p:nvPicPr>
          <p:cNvPr id="22" name="Picture 21" descr="Map&#10;&#10;Description automatically generated">
            <a:extLst>
              <a:ext uri="{FF2B5EF4-FFF2-40B4-BE49-F238E27FC236}">
                <a16:creationId xmlns:a16="http://schemas.microsoft.com/office/drawing/2014/main" id="{3509A229-B00F-4BF6-85C4-520241C2D08C}"/>
              </a:ext>
            </a:extLst>
          </p:cNvPr>
          <p:cNvPicPr>
            <a:picLocks noChangeAspect="1"/>
          </p:cNvPicPr>
          <p:nvPr/>
        </p:nvPicPr>
        <p:blipFill rotWithShape="1">
          <a:blip r:embed="rId4">
            <a:extLst>
              <a:ext uri="{28A0092B-C50C-407E-A947-70E740481C1C}">
                <a14:useLocalDpi xmlns:a14="http://schemas.microsoft.com/office/drawing/2010/main" val="0"/>
              </a:ext>
            </a:extLst>
          </a:blip>
          <a:srcRect b="33989"/>
          <a:stretch/>
        </p:blipFill>
        <p:spPr>
          <a:xfrm>
            <a:off x="228597" y="1417312"/>
            <a:ext cx="4416715" cy="4048991"/>
          </a:xfrm>
          <a:prstGeom prst="rect">
            <a:avLst/>
          </a:prstGeom>
        </p:spPr>
      </p:pic>
      <p:sp>
        <p:nvSpPr>
          <p:cNvPr id="2" name="Footer Placeholder 6">
            <a:extLst>
              <a:ext uri="{FF2B5EF4-FFF2-40B4-BE49-F238E27FC236}">
                <a16:creationId xmlns:a16="http://schemas.microsoft.com/office/drawing/2014/main" id="{1F93C1B7-466A-1E7D-EFAC-FEED6910EA2A}"/>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San Pedro Draft EIR/EIS Public Meeting</a:t>
            </a:r>
          </a:p>
        </p:txBody>
      </p:sp>
      <p:sp>
        <p:nvSpPr>
          <p:cNvPr id="3" name="Date Placeholder 4">
            <a:extLst>
              <a:ext uri="{FF2B5EF4-FFF2-40B4-BE49-F238E27FC236}">
                <a16:creationId xmlns:a16="http://schemas.microsoft.com/office/drawing/2014/main" id="{7328D91B-1E7E-41B6-5364-E7193FE99C6C}"/>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6/28/2023</a:t>
            </a:r>
          </a:p>
        </p:txBody>
      </p:sp>
      <p:sp>
        <p:nvSpPr>
          <p:cNvPr id="4" name="Rectangle 3">
            <a:extLst>
              <a:ext uri="{FF2B5EF4-FFF2-40B4-BE49-F238E27FC236}">
                <a16:creationId xmlns:a16="http://schemas.microsoft.com/office/drawing/2014/main" id="{EC523340-D92F-D531-6745-CAECEAE0C879}"/>
              </a:ext>
            </a:extLst>
          </p:cNvPr>
          <p:cNvSpPr>
            <a:spLocks noGrp="1" noRot="1" noMove="1" noResize="1" noEditPoints="1" noAdjustHandles="1" noChangeArrowheads="1" noChangeShapeType="1"/>
          </p:cNvSpPr>
          <p:nvPr/>
        </p:nvSpPr>
        <p:spPr>
          <a:xfrm>
            <a:off x="8043863" y="2886075"/>
            <a:ext cx="966787" cy="457200"/>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581A6CC-A8EE-BDD2-272E-F538EB4767D1}"/>
              </a:ext>
            </a:extLst>
          </p:cNvPr>
          <p:cNvSpPr>
            <a:spLocks noGrp="1" noRot="1" noMove="1" noResize="1" noEditPoints="1" noAdjustHandles="1" noChangeArrowheads="1" noChangeShapeType="1"/>
          </p:cNvSpPr>
          <p:nvPr/>
        </p:nvSpPr>
        <p:spPr>
          <a:xfrm>
            <a:off x="9096375" y="2890837"/>
            <a:ext cx="357189" cy="457200"/>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287649-487D-4F0D-9F0C-EF8BF138A7D2}"/>
              </a:ext>
            </a:extLst>
          </p:cNvPr>
          <p:cNvSpPr>
            <a:spLocks noGrp="1" noRot="1" noMove="1" noResize="1" noEditPoints="1" noAdjustHandles="1" noChangeArrowheads="1" noChangeShapeType="1"/>
          </p:cNvSpPr>
          <p:nvPr/>
        </p:nvSpPr>
        <p:spPr>
          <a:xfrm>
            <a:off x="8043863" y="3436443"/>
            <a:ext cx="966787" cy="42118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79E3BA-20D0-AFEE-463F-FA054E2FFF0A}"/>
              </a:ext>
            </a:extLst>
          </p:cNvPr>
          <p:cNvSpPr>
            <a:spLocks noGrp="1" noRot="1" noMove="1" noResize="1" noEditPoints="1" noAdjustHandles="1" noChangeArrowheads="1" noChangeShapeType="1"/>
          </p:cNvSpPr>
          <p:nvPr/>
        </p:nvSpPr>
        <p:spPr>
          <a:xfrm>
            <a:off x="8043862" y="3958236"/>
            <a:ext cx="966787" cy="42118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858C68-3ACC-F4C0-5811-044C01584E3E}"/>
              </a:ext>
            </a:extLst>
          </p:cNvPr>
          <p:cNvSpPr>
            <a:spLocks noGrp="1" noRot="1" noMove="1" noResize="1" noEditPoints="1" noAdjustHandles="1" noChangeArrowheads="1" noChangeShapeType="1"/>
          </p:cNvSpPr>
          <p:nvPr/>
        </p:nvSpPr>
        <p:spPr>
          <a:xfrm>
            <a:off x="6972300" y="3429000"/>
            <a:ext cx="992189" cy="42118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71C2D8-0F41-53AC-95EC-FCC273B6FAA8}"/>
              </a:ext>
            </a:extLst>
          </p:cNvPr>
          <p:cNvSpPr>
            <a:spLocks noGrp="1" noRot="1" noMove="1" noResize="1" noEditPoints="1" noAdjustHandles="1" noChangeArrowheads="1" noChangeShapeType="1"/>
          </p:cNvSpPr>
          <p:nvPr/>
        </p:nvSpPr>
        <p:spPr>
          <a:xfrm>
            <a:off x="9096375" y="3958236"/>
            <a:ext cx="676275" cy="42118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0590EE1-48D1-7D14-4006-69880C5A56E5}"/>
              </a:ext>
            </a:extLst>
          </p:cNvPr>
          <p:cNvCxnSpPr>
            <a:cxnSpLocks noGrp="1" noRot="1" noMove="1" noResize="1" noEditPoints="1" noAdjustHandles="1" noChangeArrowheads="1" noChangeShapeType="1"/>
          </p:cNvCxnSpPr>
          <p:nvPr/>
        </p:nvCxnSpPr>
        <p:spPr>
          <a:xfrm>
            <a:off x="9090024" y="3436443"/>
            <a:ext cx="36354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1C72D8-1DE4-EFDF-F35A-0C407D91114A}"/>
              </a:ext>
            </a:extLst>
          </p:cNvPr>
          <p:cNvCxnSpPr>
            <a:cxnSpLocks noGrp="1" noRot="1" noMove="1" noResize="1" noEditPoints="1" noAdjustHandles="1" noChangeArrowheads="1" noChangeShapeType="1"/>
          </p:cNvCxnSpPr>
          <p:nvPr/>
        </p:nvCxnSpPr>
        <p:spPr>
          <a:xfrm>
            <a:off x="9434516" y="3421557"/>
            <a:ext cx="3174" cy="16906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92240FE-33C4-5550-D7AF-374B5E59FCFD}"/>
              </a:ext>
            </a:extLst>
          </p:cNvPr>
          <p:cNvCxnSpPr>
            <a:cxnSpLocks noGrp="1" noRot="1" noMove="1" noResize="1" noEditPoints="1" noAdjustHandles="1" noChangeArrowheads="1" noChangeShapeType="1"/>
          </p:cNvCxnSpPr>
          <p:nvPr/>
        </p:nvCxnSpPr>
        <p:spPr>
          <a:xfrm>
            <a:off x="9096375" y="3420665"/>
            <a:ext cx="0" cy="45273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9012392-2C0C-B79E-B81B-8A55B8D2ED75}"/>
              </a:ext>
            </a:extLst>
          </p:cNvPr>
          <p:cNvCxnSpPr>
            <a:cxnSpLocks noGrp="1" noRot="1" noMove="1" noResize="1" noEditPoints="1" noAdjustHandles="1" noChangeArrowheads="1" noChangeShapeType="1"/>
          </p:cNvCxnSpPr>
          <p:nvPr/>
        </p:nvCxnSpPr>
        <p:spPr>
          <a:xfrm>
            <a:off x="9090024" y="3857625"/>
            <a:ext cx="682626" cy="238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73B43BC-A7D1-15FF-143B-BB9EF451FA73}"/>
              </a:ext>
            </a:extLst>
          </p:cNvPr>
          <p:cNvCxnSpPr>
            <a:cxnSpLocks noGrp="1" noRot="1" noMove="1" noResize="1" noEditPoints="1" noAdjustHandles="1" noChangeArrowheads="1" noChangeShapeType="1"/>
          </p:cNvCxnSpPr>
          <p:nvPr/>
        </p:nvCxnSpPr>
        <p:spPr>
          <a:xfrm>
            <a:off x="9767095" y="3570086"/>
            <a:ext cx="3174" cy="31090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C613F19-9C56-F612-F1BE-0D4507B6032C}"/>
              </a:ext>
            </a:extLst>
          </p:cNvPr>
          <p:cNvCxnSpPr>
            <a:cxnSpLocks noGrp="1" noRot="1" noMove="1" noResize="1" noEditPoints="1" noAdjustHandles="1" noChangeArrowheads="1" noChangeShapeType="1"/>
          </p:cNvCxnSpPr>
          <p:nvPr/>
        </p:nvCxnSpPr>
        <p:spPr>
          <a:xfrm flipV="1">
            <a:off x="9420224" y="3568753"/>
            <a:ext cx="366714" cy="253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2814D5B6-3E02-D93E-1B48-9A8DF809F911}"/>
              </a:ext>
            </a:extLst>
          </p:cNvPr>
          <p:cNvSpPr>
            <a:spLocks noGrp="1" noRot="1" noMove="1" noResize="1" noEditPoints="1" noAdjustHandles="1" noChangeArrowheads="1" noChangeShapeType="1"/>
          </p:cNvSpPr>
          <p:nvPr/>
        </p:nvSpPr>
        <p:spPr>
          <a:xfrm>
            <a:off x="9556750" y="1865264"/>
            <a:ext cx="230188" cy="239762"/>
          </a:xfrm>
          <a:prstGeom prst="rect">
            <a:avLst/>
          </a:prstGeom>
          <a:noFill/>
          <a:ln w="38100">
            <a:solidFill>
              <a:srgbClr val="FF58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239030"/>
      </p:ext>
    </p:extLst>
  </p:cSld>
  <p:clrMapOvr>
    <a:masterClrMapping/>
  </p:clrMapOvr>
</p:sld>
</file>

<file path=ppt/theme/theme1.xml><?xml version="1.0" encoding="utf-8"?>
<a:theme xmlns:a="http://schemas.openxmlformats.org/drawingml/2006/main" name="Office Theme">
  <a:themeElements>
    <a:clrScheme name="Rincon Branding">
      <a:dk1>
        <a:srgbClr val="58595B"/>
      </a:dk1>
      <a:lt1>
        <a:sysClr val="window" lastClr="FFFFFF"/>
      </a:lt1>
      <a:dk2>
        <a:srgbClr val="1C628F"/>
      </a:dk2>
      <a:lt2>
        <a:srgbClr val="E7E6E6"/>
      </a:lt2>
      <a:accent1>
        <a:srgbClr val="1C628F"/>
      </a:accent1>
      <a:accent2>
        <a:srgbClr val="954F72"/>
      </a:accent2>
      <a:accent3>
        <a:srgbClr val="578B6C"/>
      </a:accent3>
      <a:accent4>
        <a:srgbClr val="8FC1EC"/>
      </a:accent4>
      <a:accent5>
        <a:srgbClr val="5085A5"/>
      </a:accent5>
      <a:accent6>
        <a:srgbClr val="F7941D"/>
      </a:accent6>
      <a:hlink>
        <a:srgbClr val="F7941D"/>
      </a:hlink>
      <a:folHlink>
        <a:srgbClr val="954F72"/>
      </a:folHlink>
    </a:clrScheme>
    <a:fontScheme name="Rincon">
      <a:majorFont>
        <a:latin typeface="Franklin Gothic Dem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Widescreen_2020.pptx" id="{75606CAB-DCAA-4D38-890C-ECB909884A18}" vid="{E9E36F72-D9E4-429F-9FC8-980A1EE2E7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1 6 " ? > < p r o p e r t i e s   x m l n s = " h t t p : / / w w w . i m a n a g e . c o m / w o r k / x m l s c h e m a " >  
     < d o c u m e n t i d > D O C D B 1 ! 1 9 5 4 8 2 3 . 1 < / d o c u m e n t i d >  
     < s e n d e r i d > E P A S T E R < / s e n d e r i d >  
     < s e n d e r e m a i l > E P A S T E R @ G L A S E R W E I L . C O M < / s e n d e r e m a i l >  
     < l a s t m o d i f i e d > 2 0 2 1 - 0 1 - 2 2 T 0 8 : 0 8 : 5 1 . 0 0 0 0 0 0 0 - 0 8 : 0 0 < / l a s t m o d i f i e d >  
     < d a t a b a s e > D O C D B 1 < / d a t a b a s e >  
 < / p r o p e r t i 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AEDCE9D1D57974A8ED34684EA883C3B" ma:contentTypeVersion="10" ma:contentTypeDescription="Create a new document." ma:contentTypeScope="" ma:versionID="bf8a1fd2f758c00b09522d5055fad110">
  <xsd:schema xmlns:xsd="http://www.w3.org/2001/XMLSchema" xmlns:xs="http://www.w3.org/2001/XMLSchema" xmlns:p="http://schemas.microsoft.com/office/2006/metadata/properties" xmlns:ns3="1a155fe4-e85e-45a4-8ee5-1e1f270331b7" targetNamespace="http://schemas.microsoft.com/office/2006/metadata/properties" ma:root="true" ma:fieldsID="d0bee0d5bfe1db3118279d06105ca786" ns3:_="">
    <xsd:import namespace="1a155fe4-e85e-45a4-8ee5-1e1f270331b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155fe4-e85e-45a4-8ee5-1e1f270331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A8C731-8C0A-41B5-A7D9-F891D2127F54}">
  <ds:schemaRefs>
    <ds:schemaRef ds:uri="http://schemas.microsoft.com/sharepoint/v3/contenttype/forms"/>
  </ds:schemaRefs>
</ds:datastoreItem>
</file>

<file path=customXml/itemProps2.xml><?xml version="1.0" encoding="utf-8"?>
<ds:datastoreItem xmlns:ds="http://schemas.openxmlformats.org/officeDocument/2006/customXml" ds:itemID="{8B75967C-E470-4C69-8F03-DEE921677C82}">
  <ds:schemaRefs>
    <ds:schemaRef ds:uri="http://www.imanage.com/work/xmlschema"/>
  </ds:schemaRefs>
</ds:datastoreItem>
</file>

<file path=customXml/itemProps3.xml><?xml version="1.0" encoding="utf-8"?>
<ds:datastoreItem xmlns:ds="http://schemas.openxmlformats.org/officeDocument/2006/customXml" ds:itemID="{3C8851FF-16B8-46BD-8096-880732A5B169}">
  <ds:schemaRefs>
    <ds:schemaRef ds:uri="http://schemas.microsoft.com/office/2006/documentManagement/types"/>
    <ds:schemaRef ds:uri="http://schemas.microsoft.com/office/infopath/2007/PartnerControls"/>
    <ds:schemaRef ds:uri="http://purl.org/dc/elements/1.1/"/>
    <ds:schemaRef ds:uri="1a155fe4-e85e-45a4-8ee5-1e1f270331b7"/>
    <ds:schemaRef ds:uri="http://schemas.microsoft.com/office/2006/metadata/properties"/>
    <ds:schemaRef ds:uri="http://schemas.openxmlformats.org/package/2006/metadata/core-properties"/>
    <ds:schemaRef ds:uri="http://purl.org/dc/terms/"/>
    <ds:schemaRef ds:uri="http://www.w3.org/XML/1998/namespace"/>
    <ds:schemaRef ds:uri="http://purl.org/dc/dcmitype/"/>
  </ds:schemaRefs>
</ds:datastoreItem>
</file>

<file path=customXml/itemProps4.xml><?xml version="1.0" encoding="utf-8"?>
<ds:datastoreItem xmlns:ds="http://schemas.openxmlformats.org/officeDocument/2006/customXml" ds:itemID="{984D530B-E449-46EB-A0B9-D5EF17FCB4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155fe4-e85e-45a4-8ee5-1e1f27033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Rincon_PPT_Template_Widescreen_2020</Template>
  <TotalTime>9919</TotalTime>
  <Words>2355</Words>
  <Application>Microsoft Office PowerPoint</Application>
  <PresentationFormat>Widescreen</PresentationFormat>
  <Paragraphs>287</Paragraphs>
  <Slides>30</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DIN 2014 Bold</vt:lpstr>
      <vt:lpstr>Calibri</vt:lpstr>
      <vt:lpstr>Wingdings</vt:lpstr>
      <vt:lpstr>Office Theme</vt:lpstr>
      <vt:lpstr>PowerPoint Presentation</vt:lpstr>
      <vt:lpstr>Meeting Agenda</vt:lpstr>
      <vt:lpstr>Purpose of the Public Meeting</vt:lpstr>
      <vt:lpstr>PowerPoint Presentation</vt:lpstr>
      <vt:lpstr>CEQA and NEPA</vt:lpstr>
      <vt:lpstr>Environmental Review Timeline</vt:lpstr>
      <vt:lpstr>How to view the Draft EIR/EIS</vt:lpstr>
      <vt:lpstr>PowerPoint Presentation</vt:lpstr>
      <vt:lpstr>Project Location</vt:lpstr>
      <vt:lpstr>Project Site</vt:lpstr>
      <vt:lpstr>One San Pedro Project Purpose</vt:lpstr>
      <vt:lpstr>Project Components</vt:lpstr>
      <vt:lpstr>PowerPoint Presentation</vt:lpstr>
      <vt:lpstr>PowerPoint Presentation</vt:lpstr>
      <vt:lpstr>PowerPoint Presentation</vt:lpstr>
      <vt:lpstr>PowerPoint Presentation</vt:lpstr>
      <vt:lpstr>PowerPoint Presentation</vt:lpstr>
      <vt:lpstr>Environmental Topics Analyzed in the EIR/EIS</vt:lpstr>
      <vt:lpstr>Section 4.1 — Aesthetics</vt:lpstr>
      <vt:lpstr>Section 4.2 — Air Quality</vt:lpstr>
      <vt:lpstr>Section 4.3 — Cultural Resources: Historical</vt:lpstr>
      <vt:lpstr>Section 4.3 — Cultural Resources: Archaeological </vt:lpstr>
      <vt:lpstr>Section 4.4 — Geology and Soils</vt:lpstr>
      <vt:lpstr>Section 4.6 — Hazards and Hazardous Materials</vt:lpstr>
      <vt:lpstr>Section 4.9 — Noise and Vibration</vt:lpstr>
      <vt:lpstr>Section 4.13 — Transportation</vt:lpstr>
      <vt:lpstr>Section 4.14 — Tribal Cultural Resources: Part 1</vt:lpstr>
      <vt:lpstr>Section 4.14 — Tribal Cultural Resources: Part 2</vt:lpstr>
      <vt:lpstr>Comments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Sisser</dc:creator>
  <cp:lastModifiedBy>Alexa Washburn</cp:lastModifiedBy>
  <cp:revision>284</cp:revision>
  <dcterms:created xsi:type="dcterms:W3CDTF">2020-06-24T20:25:42Z</dcterms:created>
  <dcterms:modified xsi:type="dcterms:W3CDTF">2023-07-06T18:07:33Z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0x0101007AEDCE9D1D57974A8ED34684EA883C3B</vt:lpwstr>
  </property>
</Properties>
</file>