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5"/>
  </p:sldMasterIdLst>
  <p:notesMasterIdLst>
    <p:notesMasterId r:id="rId36"/>
  </p:notesMasterIdLst>
  <p:handoutMasterIdLst>
    <p:handoutMasterId r:id="rId37"/>
  </p:handoutMasterIdLst>
  <p:sldIdLst>
    <p:sldId id="269" r:id="rId6"/>
    <p:sldId id="294" r:id="rId7"/>
    <p:sldId id="328" r:id="rId8"/>
    <p:sldId id="283" r:id="rId9"/>
    <p:sldId id="331" r:id="rId10"/>
    <p:sldId id="318" r:id="rId11"/>
    <p:sldId id="357" r:id="rId12"/>
    <p:sldId id="310" r:id="rId13"/>
    <p:sldId id="338" r:id="rId14"/>
    <p:sldId id="345" r:id="rId15"/>
    <p:sldId id="311" r:id="rId16"/>
    <p:sldId id="320" r:id="rId17"/>
    <p:sldId id="330" r:id="rId18"/>
    <p:sldId id="344" r:id="rId19"/>
    <p:sldId id="343" r:id="rId20"/>
    <p:sldId id="356" r:id="rId21"/>
    <p:sldId id="298" r:id="rId22"/>
    <p:sldId id="301" r:id="rId23"/>
    <p:sldId id="346" r:id="rId24"/>
    <p:sldId id="347" r:id="rId25"/>
    <p:sldId id="349" r:id="rId26"/>
    <p:sldId id="348" r:id="rId27"/>
    <p:sldId id="350" r:id="rId28"/>
    <p:sldId id="351" r:id="rId29"/>
    <p:sldId id="352" r:id="rId30"/>
    <p:sldId id="354" r:id="rId31"/>
    <p:sldId id="353" r:id="rId32"/>
    <p:sldId id="355" r:id="rId33"/>
    <p:sldId id="303" r:id="rId34"/>
    <p:sldId id="272" r:id="rId35"/>
  </p:sldIdLst>
  <p:sldSz cx="12192000" cy="6858000"/>
  <p:notesSz cx="7019925" cy="9305925"/>
  <p:embeddedFontLst>
    <p:embeddedFont>
      <p:font typeface="Calibri" panose="020F0502020204030204" pitchFamily="34" charset="0"/>
      <p:regular r:id="rId38"/>
      <p:bold r:id="rId39"/>
      <p:italic r:id="rId40"/>
      <p:boldItalic r:id="rId41"/>
    </p:embeddedFont>
    <p:embeddedFont>
      <p:font typeface="DIN 2014 Bold" panose="020B0604020202020204" charset="0"/>
      <p:bold r:id="rId42"/>
      <p:italic r:id="rId43"/>
      <p:boldItalic r:id="rId44"/>
    </p:embeddedFont>
  </p:embeddedFontLst>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pril Durham, PhD" initials="AD" lastIdx="0" clrIdx="0"/>
  <p:cmAuthor id="7" name="Deanna Hansen" initials="DH" lastIdx="0" clrIdx="7">
    <p:extLst>
      <p:ext uri="{19B8F6BF-5375-455C-9EA6-DF929625EA0E}">
        <p15:presenceInfo xmlns:p15="http://schemas.microsoft.com/office/powerpoint/2012/main" userId="S::dhansen@rinconconsultants.com::0f2e90e0-1c09-4edb-8e46-8db521c329de" providerId="AD"/>
      </p:ext>
    </p:extLst>
  </p:cmAuthor>
  <p:cmAuthor id="1" name="Kiernan Brtalik" initials="KB" lastIdx="0" clrIdx="1">
    <p:extLst>
      <p:ext uri="{19B8F6BF-5375-455C-9EA6-DF929625EA0E}">
        <p15:presenceInfo xmlns:p15="http://schemas.microsoft.com/office/powerpoint/2012/main" userId="S-1-5-21-611856792-1750555592-1538882281-12642" providerId="AD"/>
      </p:ext>
    </p:extLst>
  </p:cmAuthor>
  <p:cmAuthor id="8" name="Alexa Washburn" initials="AW" lastIdx="0" clrIdx="8">
    <p:extLst>
      <p:ext uri="{19B8F6BF-5375-455C-9EA6-DF929625EA0E}">
        <p15:presenceInfo xmlns:p15="http://schemas.microsoft.com/office/powerpoint/2012/main" userId="S::awashburn@nationalcore.org::85b9e07a-b9bd-444f-9d73-e0844674ad84" providerId="AD"/>
      </p:ext>
    </p:extLst>
  </p:cmAuthor>
  <p:cmAuthor id="2" name="Emily Marino" initials="EM" lastIdx="0" clrIdx="2">
    <p:extLst>
      <p:ext uri="{19B8F6BF-5375-455C-9EA6-DF929625EA0E}">
        <p15:presenceInfo xmlns:p15="http://schemas.microsoft.com/office/powerpoint/2012/main" userId="S::emarino@rinconconsultants.com::1ed44a44-c15b-46d1-a217-fe9cf43b85da" providerId="AD"/>
      </p:ext>
    </p:extLst>
  </p:cmAuthor>
  <p:cmAuthor id="9" name="Elisa Paster" initials="EP" lastIdx="0" clrIdx="9">
    <p:extLst>
      <p:ext uri="{19B8F6BF-5375-455C-9EA6-DF929625EA0E}">
        <p15:presenceInfo xmlns:p15="http://schemas.microsoft.com/office/powerpoint/2012/main" userId="S::epaster@glaserweil.com::2a32a202-e118-4ef1-8239-45eb9f652468" providerId="AD"/>
      </p:ext>
    </p:extLst>
  </p:cmAuthor>
  <p:cmAuthor id="3" name="Danielle Griffith" initials="DG" lastIdx="0" clrIdx="3">
    <p:extLst>
      <p:ext uri="{19B8F6BF-5375-455C-9EA6-DF929625EA0E}">
        <p15:presenceInfo xmlns:p15="http://schemas.microsoft.com/office/powerpoint/2012/main" userId="S::dgriffith@rinconconsultants.com::6050bf09-92cb-4a33-95f1-7ce6613f194e" providerId="AD"/>
      </p:ext>
    </p:extLst>
  </p:cmAuthor>
  <p:cmAuthor id="4" name="Jennifer Haddow" initials="JH" lastIdx="0" clrIdx="4">
    <p:extLst>
      <p:ext uri="{19B8F6BF-5375-455C-9EA6-DF929625EA0E}">
        <p15:presenceInfo xmlns:p15="http://schemas.microsoft.com/office/powerpoint/2012/main" userId="S::jhaddow@rinconconsultants.com::226f4697-d030-4ebe-9089-ea8dc9b811fc" providerId="AD"/>
      </p:ext>
    </p:extLst>
  </p:cmAuthor>
  <p:cmAuthor id="5" name="Stalvey,Malinda K" initials="SK" lastIdx="0" clrIdx="5">
    <p:extLst>
      <p:ext uri="{19B8F6BF-5375-455C-9EA6-DF929625EA0E}">
        <p15:presenceInfo xmlns:p15="http://schemas.microsoft.com/office/powerpoint/2012/main" userId="S-1-5-21-1379808765-994213219-320618023-25499" providerId="AD"/>
      </p:ext>
    </p:extLst>
  </p:cmAuthor>
  <p:cmAuthor id="6" name="Harriger,Jennifer A" initials="HA" lastIdx="0" clrIdx="6">
    <p:extLst>
      <p:ext uri="{19B8F6BF-5375-455C-9EA6-DF929625EA0E}">
        <p15:presenceInfo xmlns:p15="http://schemas.microsoft.com/office/powerpoint/2012/main" userId="S-1-5-21-1379808765-994213219-320618023-242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32" autoAdjust="0"/>
    <p:restoredTop sz="96240" autoAdjust="0"/>
  </p:normalViewPr>
  <p:slideViewPr>
    <p:cSldViewPr snapToGrid="0">
      <p:cViewPr varScale="1">
        <p:scale>
          <a:sx n="87" d="100"/>
          <a:sy n="87" d="100"/>
        </p:scale>
        <p:origin x="63" y="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8" d="100"/>
          <a:sy n="78" d="100"/>
        </p:scale>
        <p:origin x="3726" y="84"/>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7.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910801-E7F0-4EE4-B99C-0F5D2C02D0CB}"/>
              </a:ext>
            </a:extLst>
          </p:cNvPr>
          <p:cNvSpPr>
            <a:spLocks noGrp="1"/>
          </p:cNvSpPr>
          <p:nvPr>
            <p:ph type="hdr" sz="quarter"/>
          </p:nvPr>
        </p:nvSpPr>
        <p:spPr>
          <a:xfrm>
            <a:off x="0" y="0"/>
            <a:ext cx="3041650"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EF3AE69-40FE-4E4A-B8AD-57E6288A571F}"/>
              </a:ext>
            </a:extLst>
          </p:cNvPr>
          <p:cNvSpPr>
            <a:spLocks noGrp="1"/>
          </p:cNvSpPr>
          <p:nvPr>
            <p:ph type="dt" sz="quarter" idx="1"/>
          </p:nvPr>
        </p:nvSpPr>
        <p:spPr>
          <a:xfrm>
            <a:off x="3976688" y="0"/>
            <a:ext cx="3041650" cy="466725"/>
          </a:xfrm>
          <a:prstGeom prst="rect">
            <a:avLst/>
          </a:prstGeom>
        </p:spPr>
        <p:txBody>
          <a:bodyPr vert="horz" lIns="91440" tIns="45720" rIns="91440" bIns="45720" rtlCol="0"/>
          <a:lstStyle>
            <a:lvl1pPr algn="r">
              <a:defRPr sz="1200"/>
            </a:lvl1pPr>
          </a:lstStyle>
          <a:p>
            <a:fld id="{0FE9BC9D-B53D-4644-942A-B15E50AFBDBD}" type="datetimeFigureOut">
              <a:rPr lang="en-US" smtClean="0"/>
              <a:t>7/6/2023</a:t>
            </a:fld>
            <a:endParaRPr lang="en-US"/>
          </a:p>
        </p:txBody>
      </p:sp>
      <p:sp>
        <p:nvSpPr>
          <p:cNvPr id="4" name="Footer Placeholder 3">
            <a:extLst>
              <a:ext uri="{FF2B5EF4-FFF2-40B4-BE49-F238E27FC236}">
                <a16:creationId xmlns:a16="http://schemas.microsoft.com/office/drawing/2014/main" id="{6B8101FF-7805-41B9-803C-5DE16936B419}"/>
              </a:ext>
            </a:extLst>
          </p:cNvPr>
          <p:cNvSpPr>
            <a:spLocks noGrp="1"/>
          </p:cNvSpPr>
          <p:nvPr>
            <p:ph type="ftr" sz="quarter" idx="2"/>
          </p:nvPr>
        </p:nvSpPr>
        <p:spPr>
          <a:xfrm>
            <a:off x="0" y="8839200"/>
            <a:ext cx="304165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E48403-694F-407F-B651-77389BF2D590}"/>
              </a:ext>
            </a:extLst>
          </p:cNvPr>
          <p:cNvSpPr>
            <a:spLocks noGrp="1"/>
          </p:cNvSpPr>
          <p:nvPr>
            <p:ph type="sldNum" sz="quarter" idx="3"/>
          </p:nvPr>
        </p:nvSpPr>
        <p:spPr>
          <a:xfrm>
            <a:off x="3976688" y="8839200"/>
            <a:ext cx="3041650" cy="466725"/>
          </a:xfrm>
          <a:prstGeom prst="rect">
            <a:avLst/>
          </a:prstGeom>
        </p:spPr>
        <p:txBody>
          <a:bodyPr vert="horz" lIns="91440" tIns="45720" rIns="91440" bIns="45720" rtlCol="0" anchor="b"/>
          <a:lstStyle>
            <a:lvl1pPr algn="r">
              <a:defRPr sz="1200"/>
            </a:lvl1pPr>
          </a:lstStyle>
          <a:p>
            <a:fld id="{D91E5025-EDF3-4D71-A999-EF35D1838E3D}" type="slidenum">
              <a:rPr lang="en-US" smtClean="0"/>
              <a:t>‹#›</a:t>
            </a:fld>
            <a:endParaRPr lang="en-US"/>
          </a:p>
        </p:txBody>
      </p:sp>
    </p:spTree>
    <p:extLst>
      <p:ext uri="{BB962C8B-B14F-4D97-AF65-F5344CB8AC3E}">
        <p14:creationId xmlns:p14="http://schemas.microsoft.com/office/powerpoint/2010/main" val="17169880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F7AA802A-B822-44DD-BF30-5B647D655810}" type="datetimeFigureOut">
              <a:rPr lang="en-US" smtClean="0"/>
              <a:t>7/6/2023</a:t>
            </a:fld>
            <a:endParaRPr lang="en-US"/>
          </a:p>
        </p:txBody>
      </p:sp>
      <p:sp>
        <p:nvSpPr>
          <p:cNvPr id="4" name="Slide Image Placeholder 3"/>
          <p:cNvSpPr>
            <a:spLocks noGrp="1" noRot="1" noChangeAspect="1"/>
          </p:cNvSpPr>
          <p:nvPr>
            <p:ph type="sldImg" idx="2"/>
          </p:nvPr>
        </p:nvSpPr>
        <p:spPr>
          <a:xfrm>
            <a:off x="407988" y="698500"/>
            <a:ext cx="6203950" cy="3489325"/>
          </a:xfrm>
          <a:prstGeom prst="rect">
            <a:avLst/>
          </a:prstGeom>
          <a:noFill/>
          <a:ln w="12700">
            <a:solidFill>
              <a:prstClr val="black"/>
            </a:solidFill>
          </a:ln>
        </p:spPr>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2C99762A-E5BD-4061-82B7-690F5069E778}" type="slidenum">
              <a:rPr lang="en-US" smtClean="0"/>
              <a:t>‹#›</a:t>
            </a:fld>
            <a:endParaRPr lang="en-US"/>
          </a:p>
        </p:txBody>
      </p:sp>
    </p:spTree>
    <p:extLst>
      <p:ext uri="{BB962C8B-B14F-4D97-AF65-F5344CB8AC3E}">
        <p14:creationId xmlns:p14="http://schemas.microsoft.com/office/powerpoint/2010/main" val="49076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9762A-E5BD-4061-82B7-690F5069E778}" type="slidenum">
              <a:rPr lang="en-US" smtClean="0"/>
              <a:t>1</a:t>
            </a:fld>
            <a:endParaRPr lang="en-US"/>
          </a:p>
        </p:txBody>
      </p:sp>
    </p:spTree>
    <p:extLst>
      <p:ext uri="{BB962C8B-B14F-4D97-AF65-F5344CB8AC3E}">
        <p14:creationId xmlns:p14="http://schemas.microsoft.com/office/powerpoint/2010/main" val="280229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2C99762A-E5BD-4061-82B7-690F5069E778}" type="slidenum">
              <a:rPr lang="en-US" smtClean="0"/>
              <a:t>11</a:t>
            </a:fld>
            <a:endParaRPr lang="en-US"/>
          </a:p>
        </p:txBody>
      </p:sp>
    </p:spTree>
    <p:extLst>
      <p:ext uri="{BB962C8B-B14F-4D97-AF65-F5344CB8AC3E}">
        <p14:creationId xmlns:p14="http://schemas.microsoft.com/office/powerpoint/2010/main" val="531544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2C99762A-E5BD-4061-82B7-690F5069E778}" type="slidenum">
              <a:rPr lang="en-US" smtClean="0"/>
              <a:t>12</a:t>
            </a:fld>
            <a:endParaRPr lang="en-US"/>
          </a:p>
        </p:txBody>
      </p:sp>
    </p:spTree>
    <p:extLst>
      <p:ext uri="{BB962C8B-B14F-4D97-AF65-F5344CB8AC3E}">
        <p14:creationId xmlns:p14="http://schemas.microsoft.com/office/powerpoint/2010/main" val="4054386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9762A-E5BD-4061-82B7-690F5069E778}" type="slidenum">
              <a:rPr lang="en-US" smtClean="0"/>
              <a:t>13</a:t>
            </a:fld>
            <a:endParaRPr lang="en-US"/>
          </a:p>
        </p:txBody>
      </p:sp>
    </p:spTree>
    <p:extLst>
      <p:ext uri="{BB962C8B-B14F-4D97-AF65-F5344CB8AC3E}">
        <p14:creationId xmlns:p14="http://schemas.microsoft.com/office/powerpoint/2010/main" val="2548301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9762A-E5BD-4061-82B7-690F5069E778}" type="slidenum">
              <a:rPr lang="en-US" smtClean="0"/>
              <a:t>14</a:t>
            </a:fld>
            <a:endParaRPr lang="en-US"/>
          </a:p>
        </p:txBody>
      </p:sp>
    </p:spTree>
    <p:extLst>
      <p:ext uri="{BB962C8B-B14F-4D97-AF65-F5344CB8AC3E}">
        <p14:creationId xmlns:p14="http://schemas.microsoft.com/office/powerpoint/2010/main" val="3967430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9762A-E5BD-4061-82B7-690F5069E778}" type="slidenum">
              <a:rPr lang="en-US" smtClean="0"/>
              <a:t>15</a:t>
            </a:fld>
            <a:endParaRPr lang="en-US"/>
          </a:p>
        </p:txBody>
      </p:sp>
    </p:spTree>
    <p:extLst>
      <p:ext uri="{BB962C8B-B14F-4D97-AF65-F5344CB8AC3E}">
        <p14:creationId xmlns:p14="http://schemas.microsoft.com/office/powerpoint/2010/main" val="2955779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9762A-E5BD-4061-82B7-690F5069E778}" type="slidenum">
              <a:rPr lang="en-US" smtClean="0"/>
              <a:t>16</a:t>
            </a:fld>
            <a:endParaRPr lang="en-US"/>
          </a:p>
        </p:txBody>
      </p:sp>
    </p:spTree>
    <p:extLst>
      <p:ext uri="{BB962C8B-B14F-4D97-AF65-F5344CB8AC3E}">
        <p14:creationId xmlns:p14="http://schemas.microsoft.com/office/powerpoint/2010/main" val="2935193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FAB867-D3A0-4187-BB68-7E09E46F3BF7}"/>
              </a:ext>
            </a:extLst>
          </p:cNvPr>
          <p:cNvSpPr>
            <a:spLocks noGrp="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0" i="0" strike="noStrike" cap="none" spc="0" baseline="0">
                <a:solidFill>
                  <a:srgbClr val="000000"/>
                </a:solidFill>
                <a:effectLst/>
                <a:latin typeface="Calibri"/>
                <a:ea typeface="Calibri"/>
                <a:cs typeface="Calibri"/>
              </a:rPr>
              <a:t>Estos son los temas ambientales que se analizaron en el EIR/EIS. Se encontró que el proyecto no tuvo impacto o tuvo un impacto menos que significativo en los temas que se muestran en texto negro, un impacto menos que significativo con mitigación incorporada en los temas que se muestran en texto naranja y un impacto significativo e inevitable en los temas que se muestran en rojo texto. </a:t>
            </a:r>
          </a:p>
        </p:txBody>
      </p:sp>
      <p:sp>
        <p:nvSpPr>
          <p:cNvPr id="4" name="Slide Number Placeholder 3"/>
          <p:cNvSpPr>
            <a:spLocks noGrp="1"/>
          </p:cNvSpPr>
          <p:nvPr>
            <p:ph type="sldNum" sz="quarter" idx="5"/>
          </p:nvPr>
        </p:nvSpPr>
        <p:spPr/>
        <p:txBody>
          <a:bodyPr/>
          <a:lstStyle/>
          <a:p>
            <a:fld id="{2C99762A-E5BD-4061-82B7-690F5069E778}" type="slidenum">
              <a:rPr lang="en-US" smtClean="0"/>
              <a:t>18</a:t>
            </a:fld>
            <a:endParaRPr lang="en-US"/>
          </a:p>
        </p:txBody>
      </p:sp>
    </p:spTree>
    <p:extLst>
      <p:ext uri="{BB962C8B-B14F-4D97-AF65-F5344CB8AC3E}">
        <p14:creationId xmlns:p14="http://schemas.microsoft.com/office/powerpoint/2010/main" val="1160514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2C99762A-E5BD-4061-82B7-690F5069E778}" type="slidenum">
              <a:rPr lang="en-US" smtClean="0"/>
              <a:t>19</a:t>
            </a:fld>
            <a:endParaRPr lang="en-US"/>
          </a:p>
        </p:txBody>
      </p:sp>
    </p:spTree>
    <p:extLst>
      <p:ext uri="{BB962C8B-B14F-4D97-AF65-F5344CB8AC3E}">
        <p14:creationId xmlns:p14="http://schemas.microsoft.com/office/powerpoint/2010/main" val="4114482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2C99762A-E5BD-4061-82B7-690F5069E778}" type="slidenum">
              <a:rPr lang="en-US" smtClean="0"/>
              <a:t>20</a:t>
            </a:fld>
            <a:endParaRPr lang="en-US"/>
          </a:p>
        </p:txBody>
      </p:sp>
    </p:spTree>
    <p:extLst>
      <p:ext uri="{BB962C8B-B14F-4D97-AF65-F5344CB8AC3E}">
        <p14:creationId xmlns:p14="http://schemas.microsoft.com/office/powerpoint/2010/main" val="2295583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9762A-E5BD-4061-82B7-690F5069E778}" type="slidenum">
              <a:rPr lang="en-US" smtClean="0"/>
              <a:t>2</a:t>
            </a:fld>
            <a:endParaRPr lang="en-US"/>
          </a:p>
        </p:txBody>
      </p:sp>
    </p:spTree>
    <p:extLst>
      <p:ext uri="{BB962C8B-B14F-4D97-AF65-F5344CB8AC3E}">
        <p14:creationId xmlns:p14="http://schemas.microsoft.com/office/powerpoint/2010/main" val="1546310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2C99762A-E5BD-4061-82B7-690F5069E778}" type="slidenum">
              <a:rPr lang="en-US" smtClean="0"/>
              <a:t>21</a:t>
            </a:fld>
            <a:endParaRPr lang="en-US"/>
          </a:p>
        </p:txBody>
      </p:sp>
    </p:spTree>
    <p:extLst>
      <p:ext uri="{BB962C8B-B14F-4D97-AF65-F5344CB8AC3E}">
        <p14:creationId xmlns:p14="http://schemas.microsoft.com/office/powerpoint/2010/main" val="2085018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2C99762A-E5BD-4061-82B7-690F5069E778}" type="slidenum">
              <a:rPr lang="en-US" smtClean="0"/>
              <a:t>22</a:t>
            </a:fld>
            <a:endParaRPr lang="en-US"/>
          </a:p>
        </p:txBody>
      </p:sp>
    </p:spTree>
    <p:extLst>
      <p:ext uri="{BB962C8B-B14F-4D97-AF65-F5344CB8AC3E}">
        <p14:creationId xmlns:p14="http://schemas.microsoft.com/office/powerpoint/2010/main" val="1365282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2C99762A-E5BD-4061-82B7-690F5069E778}" type="slidenum">
              <a:rPr lang="en-US" smtClean="0"/>
              <a:t>23</a:t>
            </a:fld>
            <a:endParaRPr lang="en-US"/>
          </a:p>
        </p:txBody>
      </p:sp>
    </p:spTree>
    <p:extLst>
      <p:ext uri="{BB962C8B-B14F-4D97-AF65-F5344CB8AC3E}">
        <p14:creationId xmlns:p14="http://schemas.microsoft.com/office/powerpoint/2010/main" val="3055646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2C99762A-E5BD-4061-82B7-690F5069E778}" type="slidenum">
              <a:rPr lang="en-US" smtClean="0"/>
              <a:t>24</a:t>
            </a:fld>
            <a:endParaRPr lang="en-US"/>
          </a:p>
        </p:txBody>
      </p:sp>
    </p:spTree>
    <p:extLst>
      <p:ext uri="{BB962C8B-B14F-4D97-AF65-F5344CB8AC3E}">
        <p14:creationId xmlns:p14="http://schemas.microsoft.com/office/powerpoint/2010/main" val="443285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2C99762A-E5BD-4061-82B7-690F5069E778}" type="slidenum">
              <a:rPr lang="en-US" smtClean="0"/>
              <a:t>25</a:t>
            </a:fld>
            <a:endParaRPr lang="en-US"/>
          </a:p>
        </p:txBody>
      </p:sp>
    </p:spTree>
    <p:extLst>
      <p:ext uri="{BB962C8B-B14F-4D97-AF65-F5344CB8AC3E}">
        <p14:creationId xmlns:p14="http://schemas.microsoft.com/office/powerpoint/2010/main" val="3169606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2C99762A-E5BD-4061-82B7-690F5069E778}" type="slidenum">
              <a:rPr lang="en-US" smtClean="0"/>
              <a:t>26</a:t>
            </a:fld>
            <a:endParaRPr lang="en-US"/>
          </a:p>
        </p:txBody>
      </p:sp>
    </p:spTree>
    <p:extLst>
      <p:ext uri="{BB962C8B-B14F-4D97-AF65-F5344CB8AC3E}">
        <p14:creationId xmlns:p14="http://schemas.microsoft.com/office/powerpoint/2010/main" val="3670842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2C99762A-E5BD-4061-82B7-690F5069E778}" type="slidenum">
              <a:rPr lang="en-US" smtClean="0"/>
              <a:t>27</a:t>
            </a:fld>
            <a:endParaRPr lang="en-US"/>
          </a:p>
        </p:txBody>
      </p:sp>
    </p:spTree>
    <p:extLst>
      <p:ext uri="{BB962C8B-B14F-4D97-AF65-F5344CB8AC3E}">
        <p14:creationId xmlns:p14="http://schemas.microsoft.com/office/powerpoint/2010/main" val="3836570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2C99762A-E5BD-4061-82B7-690F5069E778}" type="slidenum">
              <a:rPr lang="en-US" smtClean="0"/>
              <a:t>28</a:t>
            </a:fld>
            <a:endParaRPr lang="en-US"/>
          </a:p>
        </p:txBody>
      </p:sp>
    </p:spTree>
    <p:extLst>
      <p:ext uri="{BB962C8B-B14F-4D97-AF65-F5344CB8AC3E}">
        <p14:creationId xmlns:p14="http://schemas.microsoft.com/office/powerpoint/2010/main" val="76676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0775" cy="3489325"/>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ct val="0"/>
              </a:spcBef>
              <a:spcAft>
                <a:spcPct val="0"/>
              </a:spcAft>
              <a:buClrTx/>
              <a:buSzTx/>
              <a:buFont typeface="+mj-lt"/>
              <a:buNone/>
              <a:defRPr/>
            </a:pPr>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C99762A-E5BD-4061-82B7-690F5069E778}" type="slidenum">
              <a:rPr lang="en-US" smtClean="0"/>
              <a:t>29</a:t>
            </a:fld>
            <a:endParaRPr lang="en-US"/>
          </a:p>
        </p:txBody>
      </p:sp>
    </p:spTree>
    <p:extLst>
      <p:ext uri="{BB962C8B-B14F-4D97-AF65-F5344CB8AC3E}">
        <p14:creationId xmlns:p14="http://schemas.microsoft.com/office/powerpoint/2010/main" val="2297563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9762A-E5BD-4061-82B7-690F5069E778}" type="slidenum">
              <a:rPr lang="en-US" smtClean="0"/>
              <a:t>30</a:t>
            </a:fld>
            <a:endParaRPr lang="en-US"/>
          </a:p>
        </p:txBody>
      </p:sp>
    </p:spTree>
    <p:extLst>
      <p:ext uri="{BB962C8B-B14F-4D97-AF65-F5344CB8AC3E}">
        <p14:creationId xmlns:p14="http://schemas.microsoft.com/office/powerpoint/2010/main" val="3869420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9762A-E5BD-4061-82B7-690F5069E778}" type="slidenum">
              <a:rPr lang="en-US" smtClean="0"/>
              <a:t>3</a:t>
            </a:fld>
            <a:endParaRPr lang="en-US"/>
          </a:p>
        </p:txBody>
      </p:sp>
    </p:spTree>
    <p:extLst>
      <p:ext uri="{BB962C8B-B14F-4D97-AF65-F5344CB8AC3E}">
        <p14:creationId xmlns:p14="http://schemas.microsoft.com/office/powerpoint/2010/main" val="535231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9762A-E5BD-4061-82B7-690F5069E778}" type="slidenum">
              <a:rPr lang="en-US" smtClean="0"/>
              <a:t>4</a:t>
            </a:fld>
            <a:endParaRPr lang="en-US"/>
          </a:p>
        </p:txBody>
      </p:sp>
    </p:spTree>
    <p:extLst>
      <p:ext uri="{BB962C8B-B14F-4D97-AF65-F5344CB8AC3E}">
        <p14:creationId xmlns:p14="http://schemas.microsoft.com/office/powerpoint/2010/main" val="1563696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s-MX" sz="1200" b="1" i="0" strike="noStrike" cap="none" spc="0" baseline="0">
                <a:solidFill>
                  <a:srgbClr val="000000"/>
                </a:solidFill>
                <a:effectLst/>
                <a:latin typeface="Calibri"/>
                <a:ea typeface="Calibri"/>
                <a:cs typeface="Calibri"/>
              </a:rPr>
              <a:t>Ley de Calidad Ambiental de California (CEQA) - </a:t>
            </a:r>
            <a:r>
              <a:rPr lang="es-MX" sz="1200" b="0" i="0" strike="noStrike" cap="none" spc="0" baseline="0">
                <a:solidFill>
                  <a:srgbClr val="000000"/>
                </a:solidFill>
                <a:effectLst/>
                <a:latin typeface="Calibri"/>
                <a:ea typeface="Calibri"/>
                <a:cs typeface="Calibri"/>
              </a:rPr>
              <a:t>Ley estatal de divulgación sobre cuestiones ambientales. Requerido porque el proyecto necesitaría aprobaciones discrecionales de HACLA y la Ciudad de Los Angeles, que incluyen, entre otros, la aprobación del Plan Específico, un cambio de zona y la Enmienda del Plan General</a:t>
            </a:r>
          </a:p>
          <a:p>
            <a:pPr lvl="1"/>
            <a:r>
              <a:rPr lang="es-MX" sz="1200" b="1" i="0" strike="noStrike" cap="none" spc="0" baseline="0">
                <a:solidFill>
                  <a:srgbClr val="000000"/>
                </a:solidFill>
                <a:effectLst/>
                <a:latin typeface="Calibri"/>
                <a:ea typeface="Calibri"/>
                <a:cs typeface="Calibri"/>
              </a:rPr>
              <a:t>Ley Nacional de Política Ambiental (NEPA) - </a:t>
            </a:r>
            <a:r>
              <a:rPr lang="es-MX" sz="1200" b="0" i="0" strike="noStrike" cap="none" spc="0" baseline="0">
                <a:solidFill>
                  <a:srgbClr val="000000"/>
                </a:solidFill>
                <a:effectLst/>
                <a:latin typeface="Calibri"/>
                <a:ea typeface="Calibri"/>
                <a:cs typeface="Calibri"/>
              </a:rPr>
              <a:t>Ley de divulgación sobre cuestiones ambientales de los Estados Unidos. Se requiere porque el proyecto involucra fondos federales del Departamento de Vivienda y Desarrollo Urbano de los Estados Unidos (HUD)</a:t>
            </a:r>
          </a:p>
          <a:p>
            <a:pPr lvl="1"/>
            <a:endParaRPr lang="en-US" b="1"/>
          </a:p>
        </p:txBody>
      </p:sp>
      <p:sp>
        <p:nvSpPr>
          <p:cNvPr id="4" name="Slide Number Placeholder 3"/>
          <p:cNvSpPr>
            <a:spLocks noGrp="1"/>
          </p:cNvSpPr>
          <p:nvPr>
            <p:ph type="sldNum" sz="quarter" idx="5"/>
          </p:nvPr>
        </p:nvSpPr>
        <p:spPr/>
        <p:txBody>
          <a:bodyPr/>
          <a:lstStyle/>
          <a:p>
            <a:fld id="{2C99762A-E5BD-4061-82B7-690F5069E778}" type="slidenum">
              <a:rPr lang="en-US" smtClean="0"/>
              <a:t>5</a:t>
            </a:fld>
            <a:endParaRPr lang="en-US"/>
          </a:p>
        </p:txBody>
      </p:sp>
    </p:spTree>
    <p:extLst>
      <p:ext uri="{BB962C8B-B14F-4D97-AF65-F5344CB8AC3E}">
        <p14:creationId xmlns:p14="http://schemas.microsoft.com/office/powerpoint/2010/main" val="2054089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9762A-E5BD-4061-82B7-690F5069E778}" type="slidenum">
              <a:rPr lang="en-US" smtClean="0"/>
              <a:t>6</a:t>
            </a:fld>
            <a:endParaRPr lang="en-US"/>
          </a:p>
        </p:txBody>
      </p:sp>
    </p:spTree>
    <p:extLst>
      <p:ext uri="{BB962C8B-B14F-4D97-AF65-F5344CB8AC3E}">
        <p14:creationId xmlns:p14="http://schemas.microsoft.com/office/powerpoint/2010/main" val="3447956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9762A-E5BD-4061-82B7-690F5069E778}" type="slidenum">
              <a:rPr lang="en-US" smtClean="0"/>
              <a:t>8</a:t>
            </a:fld>
            <a:endParaRPr lang="en-US"/>
          </a:p>
        </p:txBody>
      </p:sp>
    </p:spTree>
    <p:extLst>
      <p:ext uri="{BB962C8B-B14F-4D97-AF65-F5344CB8AC3E}">
        <p14:creationId xmlns:p14="http://schemas.microsoft.com/office/powerpoint/2010/main" val="2426897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2C99762A-E5BD-4061-82B7-690F5069E778}" type="slidenum">
              <a:rPr lang="en-US" smtClean="0"/>
              <a:t>9</a:t>
            </a:fld>
            <a:endParaRPr lang="en-US"/>
          </a:p>
        </p:txBody>
      </p:sp>
    </p:spTree>
    <p:extLst>
      <p:ext uri="{BB962C8B-B14F-4D97-AF65-F5344CB8AC3E}">
        <p14:creationId xmlns:p14="http://schemas.microsoft.com/office/powerpoint/2010/main" val="3513627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2C99762A-E5BD-4061-82B7-690F5069E778}" type="slidenum">
              <a:rPr lang="en-US" smtClean="0"/>
              <a:t>10</a:t>
            </a:fld>
            <a:endParaRPr lang="en-US"/>
          </a:p>
        </p:txBody>
      </p:sp>
    </p:spTree>
    <p:extLst>
      <p:ext uri="{BB962C8B-B14F-4D97-AF65-F5344CB8AC3E}">
        <p14:creationId xmlns:p14="http://schemas.microsoft.com/office/powerpoint/2010/main" val="21641605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5238C1E-7D6E-48B0-BFD5-1C214E84D870}"/>
              </a:ext>
            </a:extLst>
          </p:cNvPr>
          <p:cNvPicPr>
            <a:picLocks noChangeAspect="1"/>
          </p:cNvPicPr>
          <p:nvPr userDrawn="1"/>
        </p:nvPicPr>
        <p:blipFill>
          <a:blip r:embed="rId2">
            <a:extLst>
              <a:ext uri="{28A0092B-C50C-407E-A947-70E740481C1C}">
                <a14:useLocalDpi xmlns:a14="http://schemas.microsoft.com/office/drawing/2010/main" val="0"/>
              </a:ext>
            </a:extLst>
          </a:blip>
          <a:srcRect t="9082" b="17474"/>
          <a:stretch>
            <a:fillRect/>
          </a:stretch>
        </p:blipFill>
        <p:spPr>
          <a:xfrm>
            <a:off x="0" y="-3984"/>
            <a:ext cx="12192001" cy="6861984"/>
          </a:xfrm>
          <a:prstGeom prst="rect">
            <a:avLst/>
          </a:prstGeom>
        </p:spPr>
      </p:pic>
      <p:pic>
        <p:nvPicPr>
          <p:cNvPr id="5" name="Picture 4">
            <a:extLst>
              <a:ext uri="{FF2B5EF4-FFF2-40B4-BE49-F238E27FC236}">
                <a16:creationId xmlns:a16="http://schemas.microsoft.com/office/drawing/2014/main" id="{FFC6DECF-6620-457C-B917-CF91AF9980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0"/>
            <a:ext cx="12192000" cy="1419658"/>
          </a:xfrm>
          <a:prstGeom prst="rect">
            <a:avLst/>
          </a:prstGeom>
        </p:spPr>
      </p:pic>
      <p:pic>
        <p:nvPicPr>
          <p:cNvPr id="9" name="Picture 8">
            <a:extLst>
              <a:ext uri="{FF2B5EF4-FFF2-40B4-BE49-F238E27FC236}">
                <a16:creationId xmlns:a16="http://schemas.microsoft.com/office/drawing/2014/main" id="{C8675E39-264D-4C5B-93BF-1E0B3AD6FB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646258"/>
            <a:ext cx="12192000" cy="2211742"/>
          </a:xfrm>
          <a:prstGeom prst="rect">
            <a:avLst/>
          </a:prstGeom>
        </p:spPr>
      </p:pic>
      <p:sp>
        <p:nvSpPr>
          <p:cNvPr id="2" name="Title 1">
            <a:extLst>
              <a:ext uri="{FF2B5EF4-FFF2-40B4-BE49-F238E27FC236}">
                <a16:creationId xmlns:a16="http://schemas.microsoft.com/office/drawing/2014/main" id="{3507E51B-BF0E-4A53-8650-F1D3BDD0B45A}"/>
              </a:ext>
            </a:extLst>
          </p:cNvPr>
          <p:cNvSpPr>
            <a:spLocks noGrp="1"/>
          </p:cNvSpPr>
          <p:nvPr>
            <p:ph type="ctrTitle" hasCustomPrompt="1"/>
          </p:nvPr>
        </p:nvSpPr>
        <p:spPr>
          <a:xfrm>
            <a:off x="2045169" y="5159829"/>
            <a:ext cx="9640226" cy="738542"/>
          </a:xfrm>
        </p:spPr>
        <p:txBody>
          <a:bodyPr anchor="ctr" anchorCtr="0">
            <a:normAutofit/>
          </a:bodyPr>
          <a:lstStyle>
            <a:lvl1pPr algn="l">
              <a:defRPr sz="4000">
                <a:effectLst>
                  <a:outerShdw blurRad="38100" dist="38100" dir="2700000" algn="tl">
                    <a:srgbClr val="000000">
                      <a:alpha val="43137"/>
                    </a:srgbClr>
                  </a:outerShdw>
                </a:effectLst>
              </a:defRPr>
            </a:lvl1pPr>
          </a:lstStyle>
          <a:p>
            <a:r>
              <a:rPr lang="en-US"/>
              <a:t>Click to edit Master title style       </a:t>
            </a:r>
          </a:p>
        </p:txBody>
      </p:sp>
      <p:sp>
        <p:nvSpPr>
          <p:cNvPr id="3" name="Subtitle 2">
            <a:extLst>
              <a:ext uri="{FF2B5EF4-FFF2-40B4-BE49-F238E27FC236}">
                <a16:creationId xmlns:a16="http://schemas.microsoft.com/office/drawing/2014/main" id="{43874A23-BD96-4637-B590-5988F90A98DE}"/>
              </a:ext>
            </a:extLst>
          </p:cNvPr>
          <p:cNvSpPr>
            <a:spLocks noGrp="1"/>
          </p:cNvSpPr>
          <p:nvPr>
            <p:ph type="subTitle" idx="1"/>
          </p:nvPr>
        </p:nvSpPr>
        <p:spPr>
          <a:xfrm>
            <a:off x="2045169" y="5898371"/>
            <a:ext cx="9640226" cy="422743"/>
          </a:xfrm>
        </p:spPr>
        <p:txBody>
          <a:bodyPr/>
          <a:lstStyle>
            <a:lvl1pPr marL="0" indent="0" algn="l">
              <a:buNone/>
              <a:defRPr sz="2400">
                <a:solidFill>
                  <a:schemeClr val="bg1"/>
                </a:solidFill>
                <a:effectLst>
                  <a:outerShdw blurRad="38100" dist="38100" dir="2700000" algn="tl">
                    <a:srgbClr val="000000">
                      <a:alpha val="43137"/>
                    </a:srgbClr>
                  </a:outerShdw>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29" name="Picture 28">
            <a:extLst>
              <a:ext uri="{FF2B5EF4-FFF2-40B4-BE49-F238E27FC236}">
                <a16:creationId xmlns:a16="http://schemas.microsoft.com/office/drawing/2014/main" id="{FF060238-D5CB-4F35-82AC-3CE4D5DC62A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45168" y="483444"/>
            <a:ext cx="4084674" cy="737680"/>
          </a:xfrm>
          <a:prstGeom prst="rect">
            <a:avLst/>
          </a:prstGeom>
        </p:spPr>
      </p:pic>
      <p:pic>
        <p:nvPicPr>
          <p:cNvPr id="10" name="Picture 2">
            <a:extLst>
              <a:ext uri="{FF2B5EF4-FFF2-40B4-BE49-F238E27FC236}">
                <a16:creationId xmlns:a16="http://schemas.microsoft.com/office/drawing/2014/main" id="{396B6802-5EED-4331-906E-766A3AC8E607}"/>
              </a:ext>
            </a:extLst>
          </p:cNvPr>
          <p:cNvPicPr>
            <a:picLocks noChangeAspect="1" noChangeArrowheads="1"/>
          </p:cNvPicPr>
          <p:nvPr userDrawn="1"/>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014882" y="627698"/>
            <a:ext cx="1730703" cy="452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8111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D9E03-1DB9-4B8A-8D68-4A31FA73A485}"/>
              </a:ext>
            </a:extLst>
          </p:cNvPr>
          <p:cNvSpPr>
            <a:spLocks noGrp="1"/>
          </p:cNvSpPr>
          <p:nvPr>
            <p:ph type="title"/>
          </p:nvPr>
        </p:nvSpPr>
        <p:spPr>
          <a:xfrm>
            <a:off x="1593354" y="381928"/>
            <a:ext cx="8115911" cy="698739"/>
          </a:xfrm>
        </p:spPr>
        <p:txBody>
          <a:bodyPr tIns="91440" bIns="0"/>
          <a:lstStyle>
            <a:lvl1pPr>
              <a:defRPr>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defRPr>
            </a:lvl1pPr>
          </a:lstStyle>
          <a:p>
            <a:r>
              <a:rPr lang="en-US"/>
              <a:t>Click to edit Master title style</a:t>
            </a:r>
          </a:p>
        </p:txBody>
      </p:sp>
      <p:sp>
        <p:nvSpPr>
          <p:cNvPr id="7" name="Text Placeholder 2">
            <a:extLst>
              <a:ext uri="{FF2B5EF4-FFF2-40B4-BE49-F238E27FC236}">
                <a16:creationId xmlns:a16="http://schemas.microsoft.com/office/drawing/2014/main" id="{1A46870C-B1B4-45D5-9DF8-B44D4E72E784}"/>
              </a:ext>
            </a:extLst>
          </p:cNvPr>
          <p:cNvSpPr>
            <a:spLocks noGrp="1"/>
          </p:cNvSpPr>
          <p:nvPr>
            <p:ph idx="1"/>
          </p:nvPr>
        </p:nvSpPr>
        <p:spPr>
          <a:xfrm>
            <a:off x="1301675" y="1401698"/>
            <a:ext cx="9359840" cy="4617009"/>
          </a:xfrm>
          <a:prstGeom prst="rect">
            <a:avLst/>
          </a:prstGeom>
        </p:spPr>
        <p:txBody>
          <a:bodyPr vert="horz" lIns="91440" tIns="45720" rIns="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2">
            <a:extLst>
              <a:ext uri="{FF2B5EF4-FFF2-40B4-BE49-F238E27FC236}">
                <a16:creationId xmlns:a16="http://schemas.microsoft.com/office/drawing/2014/main" id="{245EFD72-9152-4E01-B681-A9FAF53D0E50}"/>
              </a:ext>
            </a:extLst>
          </p:cNvPr>
          <p:cNvSpPr>
            <a:spLocks noGrp="1"/>
          </p:cNvSpPr>
          <p:nvPr>
            <p:ph type="dt" sz="half" idx="2"/>
          </p:nvPr>
        </p:nvSpPr>
        <p:spPr>
          <a:xfrm>
            <a:off x="562708" y="6364808"/>
            <a:ext cx="1549850" cy="335114"/>
          </a:xfrm>
          <a:prstGeom prst="rect">
            <a:avLst/>
          </a:prstGeom>
        </p:spPr>
        <p:txBody>
          <a:bodyPr/>
          <a:lstStyle>
            <a:lvl1pPr>
              <a:defRPr sz="1400">
                <a:solidFill>
                  <a:schemeClr val="bg1"/>
                </a:solidFill>
              </a:defRPr>
            </a:lvl1pPr>
          </a:lstStyle>
          <a:p>
            <a:r>
              <a:rPr lang="en-US"/>
              <a:t>1/23/2021</a:t>
            </a:r>
          </a:p>
        </p:txBody>
      </p:sp>
      <p:sp>
        <p:nvSpPr>
          <p:cNvPr id="9" name="Footer Placeholder 3">
            <a:extLst>
              <a:ext uri="{FF2B5EF4-FFF2-40B4-BE49-F238E27FC236}">
                <a16:creationId xmlns:a16="http://schemas.microsoft.com/office/drawing/2014/main" id="{3C4DE49A-A71F-4CE4-BF3A-D5FDC3C87015}"/>
              </a:ext>
            </a:extLst>
          </p:cNvPr>
          <p:cNvSpPr>
            <a:spLocks noGrp="1"/>
          </p:cNvSpPr>
          <p:nvPr>
            <p:ph type="ftr" sz="quarter" idx="3"/>
          </p:nvPr>
        </p:nvSpPr>
        <p:spPr>
          <a:xfrm>
            <a:off x="2112558" y="6364808"/>
            <a:ext cx="8701548" cy="335114"/>
          </a:xfrm>
          <a:prstGeom prst="rect">
            <a:avLst/>
          </a:prstGeom>
        </p:spPr>
        <p:txBody>
          <a:bodyPr/>
          <a:lstStyle>
            <a:lvl1pPr algn="ctr">
              <a:defRPr sz="1400">
                <a:solidFill>
                  <a:schemeClr val="bg1"/>
                </a:solidFill>
              </a:defRPr>
            </a:lvl1pPr>
          </a:lstStyle>
          <a:p>
            <a:r>
              <a:rPr lang="en-US"/>
              <a:t>One San Pedro EIR/EIS Scoping Meeting</a:t>
            </a:r>
          </a:p>
        </p:txBody>
      </p:sp>
      <p:sp>
        <p:nvSpPr>
          <p:cNvPr id="10" name="Slide Number Placeholder 4">
            <a:extLst>
              <a:ext uri="{FF2B5EF4-FFF2-40B4-BE49-F238E27FC236}">
                <a16:creationId xmlns:a16="http://schemas.microsoft.com/office/drawing/2014/main" id="{8588ECE4-284C-4B8A-B514-49844F2094AC}"/>
              </a:ext>
            </a:extLst>
          </p:cNvPr>
          <p:cNvSpPr>
            <a:spLocks noGrp="1"/>
          </p:cNvSpPr>
          <p:nvPr>
            <p:ph type="sldNum" sz="quarter" idx="4"/>
          </p:nvPr>
        </p:nvSpPr>
        <p:spPr>
          <a:xfrm>
            <a:off x="11029421" y="6364808"/>
            <a:ext cx="823453" cy="335114"/>
          </a:xfrm>
          <a:prstGeom prst="rect">
            <a:avLst/>
          </a:prstGeom>
        </p:spPr>
        <p:txBody>
          <a:bodyPr/>
          <a:lstStyle>
            <a:lvl1pPr algn="r">
              <a:defRPr sz="1400">
                <a:solidFill>
                  <a:schemeClr val="bg1"/>
                </a:solidFill>
              </a:defRPr>
            </a:lvl1pPr>
          </a:lstStyle>
          <a:p>
            <a:fld id="{C1858806-A1AF-4656-A8CB-7715E5E3E424}" type="slidenum">
              <a:rPr lang="en-US" smtClean="0"/>
              <a:t>‹#›</a:t>
            </a:fld>
            <a:endParaRPr lang="en-US"/>
          </a:p>
        </p:txBody>
      </p:sp>
    </p:spTree>
    <p:extLst>
      <p:ext uri="{BB962C8B-B14F-4D97-AF65-F5344CB8AC3E}">
        <p14:creationId xmlns:p14="http://schemas.microsoft.com/office/powerpoint/2010/main" val="32707555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41EED96-AC9D-42E5-A155-9D972053D632}"/>
              </a:ext>
            </a:extLst>
          </p:cNvPr>
          <p:cNvSpPr>
            <a:spLocks noGrp="1"/>
          </p:cNvSpPr>
          <p:nvPr>
            <p:ph type="dt" sz="half" idx="10"/>
          </p:nvPr>
        </p:nvSpPr>
        <p:spPr/>
        <p:txBody>
          <a:bodyPr/>
          <a:lstStyle>
            <a:lvl1pPr>
              <a:defRPr/>
            </a:lvl1pPr>
          </a:lstStyle>
          <a:p>
            <a:r>
              <a:rPr lang="en-US"/>
              <a:t>1/23/2021</a:t>
            </a:r>
          </a:p>
        </p:txBody>
      </p:sp>
      <p:sp>
        <p:nvSpPr>
          <p:cNvPr id="4" name="Footer Placeholder 3">
            <a:extLst>
              <a:ext uri="{FF2B5EF4-FFF2-40B4-BE49-F238E27FC236}">
                <a16:creationId xmlns:a16="http://schemas.microsoft.com/office/drawing/2014/main" id="{066690FD-AB30-4C39-85E9-1941AAABC977}"/>
              </a:ext>
            </a:extLst>
          </p:cNvPr>
          <p:cNvSpPr>
            <a:spLocks noGrp="1"/>
          </p:cNvSpPr>
          <p:nvPr>
            <p:ph type="ftr" sz="quarter" idx="11"/>
          </p:nvPr>
        </p:nvSpPr>
        <p:spPr/>
        <p:txBody>
          <a:bodyPr/>
          <a:lstStyle>
            <a:lvl1pPr>
              <a:defRPr/>
            </a:lvl1pPr>
          </a:lstStyle>
          <a:p>
            <a:r>
              <a:rPr lang="en-US"/>
              <a:t>One San Pedro EIR/EIS Scoping Meeting</a:t>
            </a:r>
          </a:p>
        </p:txBody>
      </p:sp>
      <p:sp>
        <p:nvSpPr>
          <p:cNvPr id="5" name="Slide Number Placeholder 4">
            <a:extLst>
              <a:ext uri="{FF2B5EF4-FFF2-40B4-BE49-F238E27FC236}">
                <a16:creationId xmlns:a16="http://schemas.microsoft.com/office/drawing/2014/main" id="{1F457308-16C4-495B-ADD2-2A802D109A4D}"/>
              </a:ext>
            </a:extLst>
          </p:cNvPr>
          <p:cNvSpPr>
            <a:spLocks noGrp="1"/>
          </p:cNvSpPr>
          <p:nvPr>
            <p:ph type="sldNum" sz="quarter" idx="12"/>
          </p:nvPr>
        </p:nvSpPr>
        <p:spPr/>
        <p:txBody>
          <a:bodyPr/>
          <a:lstStyle/>
          <a:p>
            <a:fld id="{C1858806-A1AF-4656-A8CB-7715E5E3E424}" type="slidenum">
              <a:rPr lang="en-US" smtClean="0"/>
              <a:t>‹#›</a:t>
            </a:fld>
            <a:endParaRPr lang="en-US"/>
          </a:p>
        </p:txBody>
      </p:sp>
      <p:sp>
        <p:nvSpPr>
          <p:cNvPr id="6" name="Title 1">
            <a:extLst>
              <a:ext uri="{FF2B5EF4-FFF2-40B4-BE49-F238E27FC236}">
                <a16:creationId xmlns:a16="http://schemas.microsoft.com/office/drawing/2014/main" id="{C006FED9-26E9-4A62-A467-DD1A01B0ECE5}"/>
              </a:ext>
            </a:extLst>
          </p:cNvPr>
          <p:cNvSpPr>
            <a:spLocks noGrp="1"/>
          </p:cNvSpPr>
          <p:nvPr>
            <p:ph type="title"/>
          </p:nvPr>
        </p:nvSpPr>
        <p:spPr>
          <a:xfrm>
            <a:off x="1593354" y="381928"/>
            <a:ext cx="9739955" cy="698739"/>
          </a:xfrm>
        </p:spPr>
        <p:txBody>
          <a:bodyPr tIns="91440" bIns="0"/>
          <a:lstStyle>
            <a:lvl1pPr>
              <a:defRPr>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defRPr>
            </a:lvl1pPr>
          </a:lstStyle>
          <a:p>
            <a:r>
              <a:rPr lang="en-US"/>
              <a:t>Click to edit Master title style</a:t>
            </a:r>
          </a:p>
        </p:txBody>
      </p:sp>
    </p:spTree>
    <p:extLst>
      <p:ext uri="{BB962C8B-B14F-4D97-AF65-F5344CB8AC3E}">
        <p14:creationId xmlns:p14="http://schemas.microsoft.com/office/powerpoint/2010/main" val="333994203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F52D40D-F04C-4773-8915-67CBB03664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8429" y="-5895"/>
            <a:ext cx="8983571" cy="6869790"/>
          </a:xfrm>
          <a:prstGeom prst="rect">
            <a:avLst/>
          </a:prstGeom>
        </p:spPr>
      </p:pic>
      <p:sp>
        <p:nvSpPr>
          <p:cNvPr id="17" name="Rectangle 20">
            <a:extLst>
              <a:ext uri="{FF2B5EF4-FFF2-40B4-BE49-F238E27FC236}">
                <a16:creationId xmlns:a16="http://schemas.microsoft.com/office/drawing/2014/main" id="{B8ECE3B2-6577-40D4-BF36-961018419257}"/>
              </a:ext>
            </a:extLst>
          </p:cNvPr>
          <p:cNvSpPr/>
          <p:nvPr userDrawn="1"/>
        </p:nvSpPr>
        <p:spPr>
          <a:xfrm>
            <a:off x="0" y="-41016"/>
            <a:ext cx="9299559" cy="6899012"/>
          </a:xfrm>
          <a:custGeom>
            <a:avLst/>
            <a:gdLst>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effectLst>
                <a:outerShdw blurRad="38100" dist="50800" dir="2220000" algn="ctr" rotWithShape="0">
                  <a:srgbClr val="000000">
                    <a:alpha val="43137"/>
                  </a:srgbClr>
                </a:outerShdw>
              </a:effectLst>
            </a:endParaRPr>
          </a:p>
        </p:txBody>
      </p:sp>
      <p:pic>
        <p:nvPicPr>
          <p:cNvPr id="18" name="Picture 17">
            <a:extLst>
              <a:ext uri="{FF2B5EF4-FFF2-40B4-BE49-F238E27FC236}">
                <a16:creationId xmlns:a16="http://schemas.microsoft.com/office/drawing/2014/main" id="{53A70D2B-F9D0-4801-B2DE-EAA49B529901}"/>
              </a:ext>
            </a:extLst>
          </p:cNvPr>
          <p:cNvPicPr>
            <a:picLocks noChangeAspect="1"/>
          </p:cNvPicPr>
          <p:nvPr userDrawn="1"/>
        </p:nvPicPr>
        <p:blipFill>
          <a:blip r:embed="rId3">
            <a:extLst>
              <a:ext uri="{28A0092B-C50C-407E-A947-70E740481C1C}">
                <a14:useLocalDpi xmlns:a14="http://schemas.microsoft.com/office/drawing/2010/main"/>
              </a:ext>
            </a:extLst>
          </a:blip>
          <a:srcRect l="28277"/>
          <a:stretch>
            <a:fillRect/>
          </a:stretch>
        </p:blipFill>
        <p:spPr>
          <a:xfrm>
            <a:off x="0" y="136552"/>
            <a:ext cx="8744403" cy="1194816"/>
          </a:xfrm>
          <a:prstGeom prst="rect">
            <a:avLst/>
          </a:prstGeom>
        </p:spPr>
      </p:pic>
      <p:pic>
        <p:nvPicPr>
          <p:cNvPr id="14" name="Picture 13">
            <a:extLst>
              <a:ext uri="{FF2B5EF4-FFF2-40B4-BE49-F238E27FC236}">
                <a16:creationId xmlns:a16="http://schemas.microsoft.com/office/drawing/2014/main" id="{791AE18F-700E-42F9-A458-A8142788CB4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961" y="6157926"/>
            <a:ext cx="12191996" cy="701039"/>
          </a:xfrm>
          <a:prstGeom prst="rect">
            <a:avLst/>
          </a:prstGeom>
        </p:spPr>
      </p:pic>
      <p:sp>
        <p:nvSpPr>
          <p:cNvPr id="4" name="Date Placeholder 2">
            <a:extLst>
              <a:ext uri="{FF2B5EF4-FFF2-40B4-BE49-F238E27FC236}">
                <a16:creationId xmlns:a16="http://schemas.microsoft.com/office/drawing/2014/main" id="{2DB00FB2-36C5-46BD-BC7B-E1DE3E0EA09E}"/>
              </a:ext>
            </a:extLst>
          </p:cNvPr>
          <p:cNvSpPr>
            <a:spLocks noGrp="1"/>
          </p:cNvSpPr>
          <p:nvPr>
            <p:ph type="dt" sz="half" idx="10"/>
          </p:nvPr>
        </p:nvSpPr>
        <p:spPr>
          <a:xfrm>
            <a:off x="644974" y="6386361"/>
            <a:ext cx="1172763" cy="335114"/>
          </a:xfrm>
          <a:prstGeom prst="rect">
            <a:avLst/>
          </a:prstGeom>
        </p:spPr>
        <p:txBody>
          <a:bodyPr/>
          <a:lstStyle>
            <a:lvl1pPr>
              <a:defRPr sz="1400">
                <a:solidFill>
                  <a:schemeClr val="bg1"/>
                </a:solidFill>
              </a:defRPr>
            </a:lvl1pPr>
          </a:lstStyle>
          <a:p>
            <a:r>
              <a:rPr lang="en-US"/>
              <a:t>1/23/2021</a:t>
            </a:r>
          </a:p>
        </p:txBody>
      </p:sp>
      <p:sp>
        <p:nvSpPr>
          <p:cNvPr id="5" name="Footer Placeholder 3">
            <a:extLst>
              <a:ext uri="{FF2B5EF4-FFF2-40B4-BE49-F238E27FC236}">
                <a16:creationId xmlns:a16="http://schemas.microsoft.com/office/drawing/2014/main" id="{C63306E7-A4C5-4996-A8DD-8C2F2B135AF6}"/>
              </a:ext>
            </a:extLst>
          </p:cNvPr>
          <p:cNvSpPr>
            <a:spLocks noGrp="1"/>
          </p:cNvSpPr>
          <p:nvPr>
            <p:ph type="ftr" sz="quarter" idx="11"/>
          </p:nvPr>
        </p:nvSpPr>
        <p:spPr>
          <a:xfrm>
            <a:off x="2192595" y="6386361"/>
            <a:ext cx="8701548" cy="335114"/>
          </a:xfrm>
          <a:prstGeom prst="rect">
            <a:avLst/>
          </a:prstGeom>
        </p:spPr>
        <p:txBody>
          <a:bodyPr/>
          <a:lstStyle>
            <a:lvl1pPr algn="ctr">
              <a:defRPr sz="1400">
                <a:solidFill>
                  <a:schemeClr val="bg1"/>
                </a:solidFill>
              </a:defRPr>
            </a:lvl1pPr>
          </a:lstStyle>
          <a:p>
            <a:r>
              <a:rPr lang="en-US"/>
              <a:t>One San Pedro EIR/EIS Scoping Meeting</a:t>
            </a:r>
          </a:p>
        </p:txBody>
      </p:sp>
      <p:sp>
        <p:nvSpPr>
          <p:cNvPr id="6" name="Slide Number Placeholder 4">
            <a:extLst>
              <a:ext uri="{FF2B5EF4-FFF2-40B4-BE49-F238E27FC236}">
                <a16:creationId xmlns:a16="http://schemas.microsoft.com/office/drawing/2014/main" id="{243E4513-2268-4235-AA0C-58BB71DFF8A5}"/>
              </a:ext>
            </a:extLst>
          </p:cNvPr>
          <p:cNvSpPr>
            <a:spLocks noGrp="1"/>
          </p:cNvSpPr>
          <p:nvPr>
            <p:ph type="sldNum" sz="quarter" idx="12"/>
          </p:nvPr>
        </p:nvSpPr>
        <p:spPr>
          <a:xfrm>
            <a:off x="11041627" y="6386361"/>
            <a:ext cx="921775" cy="335114"/>
          </a:xfrm>
          <a:prstGeom prst="rect">
            <a:avLst/>
          </a:prstGeom>
        </p:spPr>
        <p:txBody>
          <a:bodyPr/>
          <a:lstStyle>
            <a:lvl1pPr algn="r">
              <a:defRPr sz="1400">
                <a:solidFill>
                  <a:schemeClr val="bg1"/>
                </a:solidFill>
              </a:defRPr>
            </a:lvl1pPr>
          </a:lstStyle>
          <a:p>
            <a:fld id="{C1858806-A1AF-4656-A8CB-7715E5E3E424}" type="slidenum">
              <a:rPr lang="en-US" smtClean="0"/>
              <a:t>‹#›</a:t>
            </a:fld>
            <a:endParaRPr lang="en-US"/>
          </a:p>
        </p:txBody>
      </p:sp>
      <p:sp>
        <p:nvSpPr>
          <p:cNvPr id="16" name="Title Placeholder 1">
            <a:extLst>
              <a:ext uri="{FF2B5EF4-FFF2-40B4-BE49-F238E27FC236}">
                <a16:creationId xmlns:a16="http://schemas.microsoft.com/office/drawing/2014/main" id="{7D0F22A3-7B6A-4CF7-A338-A74E0EFD3E54}"/>
              </a:ext>
            </a:extLst>
          </p:cNvPr>
          <p:cNvSpPr txBox="1"/>
          <p:nvPr userDrawn="1"/>
        </p:nvSpPr>
        <p:spPr>
          <a:xfrm>
            <a:off x="1475702" y="430875"/>
            <a:ext cx="9656560" cy="598449"/>
          </a:xfrm>
          <a:prstGeom prst="rect">
            <a:avLst/>
          </a:prstGeom>
        </p:spPr>
        <p:txBody>
          <a:bodyPr vert="horz" lIns="91440" tIns="182880" rIns="91440" bIns="91440" rtlCol="0" anchor="ctr" anchorCtr="0">
            <a:noAutofit/>
          </a:bodyPr>
          <a:lstStyle>
            <a:lvl1pPr algn="l" defTabSz="914400" rtl="0" eaLnBrk="1" latinLnBrk="0" hangingPunct="1">
              <a:lnSpc>
                <a:spcPct val="90000"/>
              </a:lnSpc>
              <a:spcBef>
                <a:spcPct val="0"/>
              </a:spcBef>
              <a:buNone/>
              <a:defRPr sz="4000" b="1" kern="1200">
                <a:solidFill>
                  <a:schemeClr val="bg1"/>
                </a:solidFill>
                <a:latin typeface="DIN 2014 Bold" panose="020B0704020202020204" pitchFamily="34" charset="0"/>
                <a:ea typeface="DIN 2014 Bold" panose="020B0704020202020204" pitchFamily="34" charset="0"/>
                <a:cs typeface="+mj-cs"/>
              </a:defRPr>
            </a:lvl1pPr>
          </a:lstStyle>
          <a:p>
            <a:r>
              <a:rPr lang="es-MX" sz="32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Click to edit Master title style</a:t>
            </a:r>
          </a:p>
        </p:txBody>
      </p:sp>
      <p:sp>
        <p:nvSpPr>
          <p:cNvPr id="20" name="Text Placeholder 2">
            <a:extLst>
              <a:ext uri="{FF2B5EF4-FFF2-40B4-BE49-F238E27FC236}">
                <a16:creationId xmlns:a16="http://schemas.microsoft.com/office/drawing/2014/main" id="{5BDDD435-2687-4038-8BF2-E9397CA529BF}"/>
              </a:ext>
            </a:extLst>
          </p:cNvPr>
          <p:cNvSpPr>
            <a:spLocks noGrp="1"/>
          </p:cNvSpPr>
          <p:nvPr>
            <p:ph idx="1"/>
          </p:nvPr>
        </p:nvSpPr>
        <p:spPr>
          <a:xfrm>
            <a:off x="322489" y="1473815"/>
            <a:ext cx="5981493" cy="4617009"/>
          </a:xfrm>
          <a:prstGeom prst="rect">
            <a:avLst/>
          </a:prstGeom>
        </p:spPr>
        <p:txBody>
          <a:bodyPr vert="horz" lIns="91440" tIns="45720" rIns="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2">
            <a:extLst>
              <a:ext uri="{FF2B5EF4-FFF2-40B4-BE49-F238E27FC236}">
                <a16:creationId xmlns:a16="http://schemas.microsoft.com/office/drawing/2014/main" id="{91EC13BA-E454-4A4D-802A-A319ACD828A4}"/>
              </a:ext>
            </a:extLst>
          </p:cNvPr>
          <p:cNvPicPr>
            <a:picLocks noChangeAspect="1" noChangeArrowheads="1"/>
          </p:cNvPicPr>
          <p:nvPr userDrawn="1"/>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978174" y="619518"/>
            <a:ext cx="984315" cy="2576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text, clipart, vector graphics&#10;&#10;Description automatically generated">
            <a:extLst>
              <a:ext uri="{FF2B5EF4-FFF2-40B4-BE49-F238E27FC236}">
                <a16:creationId xmlns:a16="http://schemas.microsoft.com/office/drawing/2014/main" id="{2EE97E2C-5DC0-45E8-80BD-594AEE95478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487481"/>
            <a:ext cx="1438612" cy="524571"/>
          </a:xfrm>
          <a:prstGeom prst="rect">
            <a:avLst/>
          </a:prstGeom>
        </p:spPr>
      </p:pic>
    </p:spTree>
    <p:extLst>
      <p:ext uri="{BB962C8B-B14F-4D97-AF65-F5344CB8AC3E}">
        <p14:creationId xmlns:p14="http://schemas.microsoft.com/office/powerpoint/2010/main" val="104139771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1BF0C6A-BFA4-4D88-818E-53519AF93B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3844" y="0"/>
            <a:ext cx="8968156" cy="6858000"/>
          </a:xfrm>
          <a:prstGeom prst="rect">
            <a:avLst/>
          </a:prstGeom>
          <a:blipFill>
            <a:blip r:embed="rId2"/>
            <a:stretch>
              <a:fillRect/>
            </a:stretch>
          </a:blipFill>
        </p:spPr>
      </p:pic>
      <p:sp>
        <p:nvSpPr>
          <p:cNvPr id="15" name="Rectangle 20">
            <a:extLst>
              <a:ext uri="{FF2B5EF4-FFF2-40B4-BE49-F238E27FC236}">
                <a16:creationId xmlns:a16="http://schemas.microsoft.com/office/drawing/2014/main" id="{5653D57A-6FBB-4F7D-9F7B-07EFBAFEBCF7}"/>
              </a:ext>
            </a:extLst>
          </p:cNvPr>
          <p:cNvSpPr/>
          <p:nvPr userDrawn="1"/>
        </p:nvSpPr>
        <p:spPr>
          <a:xfrm>
            <a:off x="0" y="0"/>
            <a:ext cx="9299559" cy="6899012"/>
          </a:xfrm>
          <a:custGeom>
            <a:avLst/>
            <a:gdLst>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effectLst>
                <a:outerShdw blurRad="38100" dist="50800" dir="2220000" algn="ctr" rotWithShape="0">
                  <a:srgbClr val="000000">
                    <a:alpha val="43137"/>
                  </a:srgbClr>
                </a:outerShdw>
              </a:effectLst>
            </a:endParaRPr>
          </a:p>
        </p:txBody>
      </p:sp>
      <p:pic>
        <p:nvPicPr>
          <p:cNvPr id="6" name="Picture 5">
            <a:extLst>
              <a:ext uri="{FF2B5EF4-FFF2-40B4-BE49-F238E27FC236}">
                <a16:creationId xmlns:a16="http://schemas.microsoft.com/office/drawing/2014/main" id="{87211AF9-468B-4E14-A53D-BE26F21F49B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 y="-36242"/>
            <a:ext cx="8876545" cy="3615241"/>
          </a:xfrm>
          <a:prstGeom prst="rect">
            <a:avLst/>
          </a:prstGeom>
        </p:spPr>
      </p:pic>
      <p:sp>
        <p:nvSpPr>
          <p:cNvPr id="2" name="Title 1">
            <a:extLst>
              <a:ext uri="{FF2B5EF4-FFF2-40B4-BE49-F238E27FC236}">
                <a16:creationId xmlns:a16="http://schemas.microsoft.com/office/drawing/2014/main" id="{1E71949B-07C0-4124-910C-F377629A6F70}"/>
              </a:ext>
            </a:extLst>
          </p:cNvPr>
          <p:cNvSpPr>
            <a:spLocks noGrp="1"/>
          </p:cNvSpPr>
          <p:nvPr>
            <p:ph type="title"/>
          </p:nvPr>
        </p:nvSpPr>
        <p:spPr>
          <a:xfrm>
            <a:off x="491615" y="630199"/>
            <a:ext cx="5948516" cy="2501335"/>
          </a:xfrm>
        </p:spPr>
        <p:txBody>
          <a:bodyPr anchor="ctr" anchorCtr="0"/>
          <a:lstStyle>
            <a:lvl1pPr>
              <a:defRPr lang="en-US">
                <a:effectLst>
                  <a:outerShdw blurRad="38100" dist="38100" dir="2700000" algn="tl">
                    <a:srgbClr val="000000">
                      <a:alpha val="43137"/>
                    </a:srgbClr>
                  </a:outerShdw>
                </a:effectLst>
              </a:defRPr>
            </a:lvl1pPr>
          </a:lstStyle>
          <a:p>
            <a:r>
              <a:rPr lang="en-US"/>
              <a:t>Click to edit Master title style</a:t>
            </a:r>
          </a:p>
        </p:txBody>
      </p:sp>
      <p:sp>
        <p:nvSpPr>
          <p:cNvPr id="3" name="Text Placeholder 2">
            <a:extLst>
              <a:ext uri="{FF2B5EF4-FFF2-40B4-BE49-F238E27FC236}">
                <a16:creationId xmlns:a16="http://schemas.microsoft.com/office/drawing/2014/main" id="{182EDE49-0D42-4983-BEBD-D699AB7B7A51}"/>
              </a:ext>
            </a:extLst>
          </p:cNvPr>
          <p:cNvSpPr>
            <a:spLocks noGrp="1"/>
          </p:cNvSpPr>
          <p:nvPr>
            <p:ph type="body" idx="1"/>
          </p:nvPr>
        </p:nvSpPr>
        <p:spPr>
          <a:xfrm>
            <a:off x="491615" y="3761729"/>
            <a:ext cx="5948516" cy="565354"/>
          </a:xfrm>
        </p:spPr>
        <p:txBody>
          <a:bodyPr/>
          <a:lstStyle>
            <a:lvl1pPr marL="0" indent="0">
              <a:buNone/>
              <a:defRPr sz="2400">
                <a:solidFill>
                  <a:srgbClr val="59595B"/>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9" name="Graphic 8">
            <a:extLst>
              <a:ext uri="{FF2B5EF4-FFF2-40B4-BE49-F238E27FC236}">
                <a16:creationId xmlns:a16="http://schemas.microsoft.com/office/drawing/2014/main" id="{91EC320B-D4D1-4F2C-BFD7-5AEF284D622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564" y="4812883"/>
            <a:ext cx="1331965" cy="1424280"/>
          </a:xfrm>
          <a:prstGeom prst="rect">
            <a:avLst/>
          </a:prstGeom>
          <a:effectLst/>
        </p:spPr>
      </p:pic>
    </p:spTree>
    <p:extLst>
      <p:ext uri="{BB962C8B-B14F-4D97-AF65-F5344CB8AC3E}">
        <p14:creationId xmlns:p14="http://schemas.microsoft.com/office/powerpoint/2010/main" val="2156010019"/>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B8E4-8079-4A64-81C4-747C81EDA641}"/>
              </a:ext>
            </a:extLst>
          </p:cNvPr>
          <p:cNvSpPr>
            <a:spLocks noGrp="1"/>
          </p:cNvSpPr>
          <p:nvPr>
            <p:ph type="title"/>
          </p:nvPr>
        </p:nvSpPr>
        <p:spPr>
          <a:xfrm>
            <a:off x="1526876" y="370936"/>
            <a:ext cx="7924695" cy="69418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F0B599E-6C2E-4385-883D-445D5126BE3F}"/>
              </a:ext>
            </a:extLst>
          </p:cNvPr>
          <p:cNvSpPr>
            <a:spLocks noGrp="1"/>
          </p:cNvSpPr>
          <p:nvPr>
            <p:ph sz="half" idx="1"/>
          </p:nvPr>
        </p:nvSpPr>
        <p:spPr>
          <a:xfrm>
            <a:off x="693401" y="1720645"/>
            <a:ext cx="4813096" cy="423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7C86FD-774F-4948-B38B-AC70D4B9C8EE}"/>
              </a:ext>
            </a:extLst>
          </p:cNvPr>
          <p:cNvSpPr>
            <a:spLocks noGrp="1"/>
          </p:cNvSpPr>
          <p:nvPr>
            <p:ph sz="half" idx="2"/>
          </p:nvPr>
        </p:nvSpPr>
        <p:spPr>
          <a:xfrm>
            <a:off x="6096000" y="1723892"/>
            <a:ext cx="5278734" cy="423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2">
            <a:extLst>
              <a:ext uri="{FF2B5EF4-FFF2-40B4-BE49-F238E27FC236}">
                <a16:creationId xmlns:a16="http://schemas.microsoft.com/office/drawing/2014/main" id="{D85FA38A-4501-4DFC-B7CD-CE69FECE64A9}"/>
              </a:ext>
            </a:extLst>
          </p:cNvPr>
          <p:cNvSpPr>
            <a:spLocks noGrp="1"/>
          </p:cNvSpPr>
          <p:nvPr>
            <p:ph type="dt" sz="half" idx="10"/>
          </p:nvPr>
        </p:nvSpPr>
        <p:spPr>
          <a:xfrm>
            <a:off x="562708" y="6364808"/>
            <a:ext cx="1364694" cy="335114"/>
          </a:xfrm>
          <a:prstGeom prst="rect">
            <a:avLst/>
          </a:prstGeom>
        </p:spPr>
        <p:txBody>
          <a:bodyPr/>
          <a:lstStyle>
            <a:lvl1pPr>
              <a:defRPr sz="1400">
                <a:solidFill>
                  <a:schemeClr val="bg1"/>
                </a:solidFill>
              </a:defRPr>
            </a:lvl1pPr>
          </a:lstStyle>
          <a:p>
            <a:r>
              <a:rPr lang="en-US"/>
              <a:t>1/23/2021</a:t>
            </a:r>
          </a:p>
        </p:txBody>
      </p:sp>
      <p:sp>
        <p:nvSpPr>
          <p:cNvPr id="12" name="Footer Placeholder 3">
            <a:extLst>
              <a:ext uri="{FF2B5EF4-FFF2-40B4-BE49-F238E27FC236}">
                <a16:creationId xmlns:a16="http://schemas.microsoft.com/office/drawing/2014/main" id="{9E06FFFE-1DA7-480C-BB19-D71E9895A754}"/>
              </a:ext>
            </a:extLst>
          </p:cNvPr>
          <p:cNvSpPr>
            <a:spLocks noGrp="1"/>
          </p:cNvSpPr>
          <p:nvPr>
            <p:ph type="ftr" sz="quarter" idx="3"/>
          </p:nvPr>
        </p:nvSpPr>
        <p:spPr>
          <a:xfrm>
            <a:off x="2112558" y="6364808"/>
            <a:ext cx="8701548" cy="335114"/>
          </a:xfrm>
          <a:prstGeom prst="rect">
            <a:avLst/>
          </a:prstGeom>
        </p:spPr>
        <p:txBody>
          <a:bodyPr/>
          <a:lstStyle>
            <a:lvl1pPr algn="ctr">
              <a:defRPr sz="1400">
                <a:solidFill>
                  <a:schemeClr val="bg1"/>
                </a:solidFill>
              </a:defRPr>
            </a:lvl1pPr>
          </a:lstStyle>
          <a:p>
            <a:r>
              <a:rPr lang="en-US"/>
              <a:t>One San Pedro EIR/EIS Scoping Meeting</a:t>
            </a:r>
          </a:p>
        </p:txBody>
      </p:sp>
      <p:sp>
        <p:nvSpPr>
          <p:cNvPr id="13" name="Slide Number Placeholder 4">
            <a:extLst>
              <a:ext uri="{FF2B5EF4-FFF2-40B4-BE49-F238E27FC236}">
                <a16:creationId xmlns:a16="http://schemas.microsoft.com/office/drawing/2014/main" id="{F7A90EF7-04C6-4687-A287-F04E9D410B2D}"/>
              </a:ext>
            </a:extLst>
          </p:cNvPr>
          <p:cNvSpPr>
            <a:spLocks noGrp="1"/>
          </p:cNvSpPr>
          <p:nvPr>
            <p:ph type="sldNum" sz="quarter" idx="4"/>
          </p:nvPr>
        </p:nvSpPr>
        <p:spPr>
          <a:xfrm>
            <a:off x="11029421" y="6364808"/>
            <a:ext cx="823453" cy="335114"/>
          </a:xfrm>
          <a:prstGeom prst="rect">
            <a:avLst/>
          </a:prstGeom>
        </p:spPr>
        <p:txBody>
          <a:bodyPr/>
          <a:lstStyle>
            <a:lvl1pPr algn="r">
              <a:defRPr sz="1400">
                <a:solidFill>
                  <a:schemeClr val="bg1"/>
                </a:solidFill>
              </a:defRPr>
            </a:lvl1pPr>
          </a:lstStyle>
          <a:p>
            <a:fld id="{C1858806-A1AF-4656-A8CB-7715E5E3E424}" type="slidenum">
              <a:rPr lang="en-US" smtClean="0"/>
              <a:t>‹#›</a:t>
            </a:fld>
            <a:endParaRPr lang="en-US"/>
          </a:p>
        </p:txBody>
      </p:sp>
    </p:spTree>
    <p:extLst>
      <p:ext uri="{BB962C8B-B14F-4D97-AF65-F5344CB8AC3E}">
        <p14:creationId xmlns:p14="http://schemas.microsoft.com/office/powerpoint/2010/main" val="11191692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4EE1FCA-04F1-4D34-A59F-F582EA7E1120}"/>
              </a:ext>
            </a:extLst>
          </p:cNvPr>
          <p:cNvSpPr>
            <a:spLocks noGrp="1"/>
          </p:cNvSpPr>
          <p:nvPr>
            <p:ph type="dt" sz="half" idx="10"/>
          </p:nvPr>
        </p:nvSpPr>
        <p:spPr/>
        <p:txBody>
          <a:bodyPr/>
          <a:lstStyle/>
          <a:p>
            <a:fld id="{04765447-74A5-480B-9E3E-B4051409D546}" type="datetime1">
              <a:rPr lang="en-US" smtClean="0"/>
              <a:t>7/6/2023</a:t>
            </a:fld>
            <a:endParaRPr lang="en-US"/>
          </a:p>
        </p:txBody>
      </p:sp>
      <p:sp>
        <p:nvSpPr>
          <p:cNvPr id="4" name="Footer Placeholder 3">
            <a:extLst>
              <a:ext uri="{FF2B5EF4-FFF2-40B4-BE49-F238E27FC236}">
                <a16:creationId xmlns:a16="http://schemas.microsoft.com/office/drawing/2014/main" id="{52D2359C-D4B8-428A-BEA8-52FA365F9145}"/>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C5D749B4-2EEA-4315-82A7-9A8FF8A81E7C}"/>
              </a:ext>
            </a:extLst>
          </p:cNvPr>
          <p:cNvSpPr>
            <a:spLocks noGrp="1"/>
          </p:cNvSpPr>
          <p:nvPr>
            <p:ph type="sldNum" sz="quarter" idx="12"/>
          </p:nvPr>
        </p:nvSpPr>
        <p:spPr/>
        <p:txBody>
          <a:bodyPr/>
          <a:lstStyle/>
          <a:p>
            <a:fld id="{C1858806-A1AF-4656-A8CB-7715E5E3E424}" type="slidenum">
              <a:rPr lang="en-US" smtClean="0"/>
              <a:t>‹#›</a:t>
            </a:fld>
            <a:endParaRPr lang="en-US"/>
          </a:p>
        </p:txBody>
      </p:sp>
    </p:spTree>
    <p:extLst>
      <p:ext uri="{BB962C8B-B14F-4D97-AF65-F5344CB8AC3E}">
        <p14:creationId xmlns:p14="http://schemas.microsoft.com/office/powerpoint/2010/main" val="182725301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4D2D36-309A-4678-A3B8-E6B1717B99A4}"/>
              </a:ext>
            </a:extLst>
          </p:cNvPr>
          <p:cNvSpPr/>
          <p:nvPr userDrawn="1"/>
        </p:nvSpPr>
        <p:spPr>
          <a:xfrm>
            <a:off x="-3964" y="-13711"/>
            <a:ext cx="7329921" cy="6868141"/>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B28682E-5A59-4545-A95D-A32BDAD5D251}"/>
              </a:ext>
            </a:extLst>
          </p:cNvPr>
          <p:cNvPicPr>
            <a:picLocks noChangeAspect="1"/>
          </p:cNvPicPr>
          <p:nvPr userDrawn="1"/>
        </p:nvPicPr>
        <p:blipFill>
          <a:blip r:embed="rId2">
            <a:extLst>
              <a:ext uri="{28A0092B-C50C-407E-A947-70E740481C1C}">
                <a14:useLocalDpi xmlns:a14="http://schemas.microsoft.com/office/drawing/2010/main"/>
              </a:ext>
            </a:extLst>
          </a:blip>
          <a:srcRect l="60151"/>
          <a:stretch>
            <a:fillRect/>
          </a:stretch>
        </p:blipFill>
        <p:spPr>
          <a:xfrm>
            <a:off x="0" y="-338595"/>
            <a:ext cx="7357353" cy="1809345"/>
          </a:xfrm>
          <a:prstGeom prst="rect">
            <a:avLst/>
          </a:prstGeom>
        </p:spPr>
      </p:pic>
      <p:pic>
        <p:nvPicPr>
          <p:cNvPr id="13" name="Picture 12">
            <a:extLst>
              <a:ext uri="{FF2B5EF4-FFF2-40B4-BE49-F238E27FC236}">
                <a16:creationId xmlns:a16="http://schemas.microsoft.com/office/drawing/2014/main" id="{378E1DBA-7BC3-433A-9EAD-264247AACF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961" y="6157926"/>
            <a:ext cx="12191996" cy="701039"/>
          </a:xfrm>
          <a:prstGeom prst="rect">
            <a:avLst/>
          </a:prstGeom>
        </p:spPr>
      </p:pic>
      <p:sp>
        <p:nvSpPr>
          <p:cNvPr id="2" name="Title 1">
            <a:extLst>
              <a:ext uri="{FF2B5EF4-FFF2-40B4-BE49-F238E27FC236}">
                <a16:creationId xmlns:a16="http://schemas.microsoft.com/office/drawing/2014/main" id="{01BD9E03-1DB9-4B8A-8D68-4A31FA73A485}"/>
              </a:ext>
            </a:extLst>
          </p:cNvPr>
          <p:cNvSpPr>
            <a:spLocks noGrp="1"/>
          </p:cNvSpPr>
          <p:nvPr>
            <p:ph type="title"/>
          </p:nvPr>
        </p:nvSpPr>
        <p:spPr>
          <a:xfrm>
            <a:off x="1582997" y="420305"/>
            <a:ext cx="4513004" cy="722727"/>
          </a:xfrm>
        </p:spPr>
        <p:txBody>
          <a:bodyPr tIns="91440" bIns="0">
            <a:noAutofit/>
          </a:bodyPr>
          <a:lstStyle>
            <a:lvl1pPr>
              <a:defRPr sz="3200">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defRPr>
            </a:lvl1pPr>
          </a:lstStyle>
          <a:p>
            <a:r>
              <a:rPr lang="en-US"/>
              <a:t>Click to edit Master title style</a:t>
            </a:r>
          </a:p>
        </p:txBody>
      </p:sp>
      <p:sp>
        <p:nvSpPr>
          <p:cNvPr id="4" name="Date Placeholder 2">
            <a:extLst>
              <a:ext uri="{FF2B5EF4-FFF2-40B4-BE49-F238E27FC236}">
                <a16:creationId xmlns:a16="http://schemas.microsoft.com/office/drawing/2014/main" id="{2DB00FB2-36C5-46BD-BC7B-E1DE3E0EA09E}"/>
              </a:ext>
            </a:extLst>
          </p:cNvPr>
          <p:cNvSpPr>
            <a:spLocks noGrp="1"/>
          </p:cNvSpPr>
          <p:nvPr>
            <p:ph type="dt" sz="half" idx="10"/>
          </p:nvPr>
        </p:nvSpPr>
        <p:spPr>
          <a:xfrm>
            <a:off x="631161" y="6388870"/>
            <a:ext cx="1366574" cy="335114"/>
          </a:xfrm>
          <a:prstGeom prst="rect">
            <a:avLst/>
          </a:prstGeom>
        </p:spPr>
        <p:txBody>
          <a:bodyPr/>
          <a:lstStyle>
            <a:lvl1pPr>
              <a:defRPr sz="1400">
                <a:solidFill>
                  <a:schemeClr val="bg1"/>
                </a:solidFill>
              </a:defRPr>
            </a:lvl1pPr>
          </a:lstStyle>
          <a:p>
            <a:r>
              <a:rPr lang="en-US"/>
              <a:t>1/23/2021</a:t>
            </a:r>
          </a:p>
        </p:txBody>
      </p:sp>
      <p:sp>
        <p:nvSpPr>
          <p:cNvPr id="5" name="Footer Placeholder 3">
            <a:extLst>
              <a:ext uri="{FF2B5EF4-FFF2-40B4-BE49-F238E27FC236}">
                <a16:creationId xmlns:a16="http://schemas.microsoft.com/office/drawing/2014/main" id="{C63306E7-A4C5-4996-A8DD-8C2F2B135AF6}"/>
              </a:ext>
            </a:extLst>
          </p:cNvPr>
          <p:cNvSpPr>
            <a:spLocks noGrp="1"/>
          </p:cNvSpPr>
          <p:nvPr>
            <p:ph type="ftr" sz="quarter" idx="11"/>
          </p:nvPr>
        </p:nvSpPr>
        <p:spPr>
          <a:xfrm>
            <a:off x="2192595" y="6388870"/>
            <a:ext cx="4563805" cy="335114"/>
          </a:xfrm>
          <a:prstGeom prst="rect">
            <a:avLst/>
          </a:prstGeom>
        </p:spPr>
        <p:txBody>
          <a:bodyPr anchor="ctr" anchorCtr="0"/>
          <a:lstStyle>
            <a:lvl1pPr algn="ctr">
              <a:defRPr sz="1100">
                <a:solidFill>
                  <a:schemeClr val="bg1"/>
                </a:solidFill>
              </a:defRPr>
            </a:lvl1pPr>
          </a:lstStyle>
          <a:p>
            <a:r>
              <a:rPr lang="en-US"/>
              <a:t>One San Pedro Specific Plan EIR/EIS Scoping Meeting</a:t>
            </a:r>
          </a:p>
        </p:txBody>
      </p:sp>
      <p:sp>
        <p:nvSpPr>
          <p:cNvPr id="11" name="Rectangle 10">
            <a:extLst>
              <a:ext uri="{FF2B5EF4-FFF2-40B4-BE49-F238E27FC236}">
                <a16:creationId xmlns:a16="http://schemas.microsoft.com/office/drawing/2014/main" id="{80DBED07-7D7F-4E63-A583-912127C24146}"/>
              </a:ext>
            </a:extLst>
          </p:cNvPr>
          <p:cNvSpPr/>
          <p:nvPr userDrawn="1"/>
        </p:nvSpPr>
        <p:spPr>
          <a:xfrm>
            <a:off x="6946253" y="-99508"/>
            <a:ext cx="5328222" cy="7057016"/>
          </a:xfrm>
          <a:prstGeom prst="rect">
            <a:avLst/>
          </a:prstGeom>
          <a:solidFill>
            <a:schemeClr val="bg1"/>
          </a:solidFill>
          <a:ln>
            <a:noFill/>
          </a:ln>
          <a:effectLst>
            <a:glow rad="76200">
              <a:schemeClr val="tx1">
                <a:alpha val="4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a:extLst>
              <a:ext uri="{FF2B5EF4-FFF2-40B4-BE49-F238E27FC236}">
                <a16:creationId xmlns:a16="http://schemas.microsoft.com/office/drawing/2014/main" id="{243E4513-2268-4235-AA0C-58BB71DFF8A5}"/>
              </a:ext>
            </a:extLst>
          </p:cNvPr>
          <p:cNvSpPr>
            <a:spLocks noGrp="1"/>
          </p:cNvSpPr>
          <p:nvPr>
            <p:ph type="sldNum" sz="quarter" idx="12"/>
          </p:nvPr>
        </p:nvSpPr>
        <p:spPr>
          <a:xfrm>
            <a:off x="11041627" y="6398394"/>
            <a:ext cx="921775" cy="335114"/>
          </a:xfrm>
          <a:prstGeom prst="rect">
            <a:avLst/>
          </a:prstGeom>
        </p:spPr>
        <p:txBody>
          <a:bodyPr/>
          <a:lstStyle>
            <a:lvl1pPr algn="r">
              <a:defRPr sz="1400">
                <a:solidFill>
                  <a:schemeClr val="accent1"/>
                </a:solidFill>
              </a:defRPr>
            </a:lvl1pPr>
          </a:lstStyle>
          <a:p>
            <a:fld id="{C1858806-A1AF-4656-A8CB-7715E5E3E424}" type="slidenum">
              <a:rPr lang="en-US" smtClean="0"/>
              <a:t>‹#›</a:t>
            </a:fld>
            <a:endParaRPr lang="en-US"/>
          </a:p>
        </p:txBody>
      </p:sp>
      <p:sp>
        <p:nvSpPr>
          <p:cNvPr id="15" name="Text Placeholder 2">
            <a:extLst>
              <a:ext uri="{FF2B5EF4-FFF2-40B4-BE49-F238E27FC236}">
                <a16:creationId xmlns:a16="http://schemas.microsoft.com/office/drawing/2014/main" id="{7F0386CF-B57F-44D2-9A9D-C13E8F9064E8}"/>
              </a:ext>
            </a:extLst>
          </p:cNvPr>
          <p:cNvSpPr>
            <a:spLocks noGrp="1"/>
          </p:cNvSpPr>
          <p:nvPr>
            <p:ph idx="1"/>
          </p:nvPr>
        </p:nvSpPr>
        <p:spPr>
          <a:xfrm>
            <a:off x="231987" y="1556547"/>
            <a:ext cx="6408958" cy="4617009"/>
          </a:xfrm>
          <a:prstGeom prst="rect">
            <a:avLst/>
          </a:prstGeom>
        </p:spPr>
        <p:txBody>
          <a:bodyPr vert="horz" lIns="91440" tIns="45720" rIns="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2" descr="A Message from HACLA on Coronavirus - News &amp; Media">
            <a:extLst>
              <a:ext uri="{FF2B5EF4-FFF2-40B4-BE49-F238E27FC236}">
                <a16:creationId xmlns:a16="http://schemas.microsoft.com/office/drawing/2014/main" id="{1F4DB403-D0E1-428A-B31F-11AB75ED98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96800" y="300062"/>
            <a:ext cx="963211" cy="963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87689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995DB2-4C17-4D4B-A316-F035140302EC}"/>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 y="0"/>
            <a:ext cx="12191995" cy="1194816"/>
          </a:xfrm>
          <a:prstGeom prst="rect">
            <a:avLst/>
          </a:prstGeom>
        </p:spPr>
      </p:pic>
      <p:pic>
        <p:nvPicPr>
          <p:cNvPr id="19" name="Picture 18">
            <a:extLst>
              <a:ext uri="{FF2B5EF4-FFF2-40B4-BE49-F238E27FC236}">
                <a16:creationId xmlns:a16="http://schemas.microsoft.com/office/drawing/2014/main" id="{24882ECC-212B-49B2-B3A8-86B72D0A98B9}"/>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28313" y="6157926"/>
            <a:ext cx="12191996" cy="701039"/>
          </a:xfrm>
          <a:prstGeom prst="rect">
            <a:avLst/>
          </a:prstGeom>
        </p:spPr>
      </p:pic>
      <p:sp>
        <p:nvSpPr>
          <p:cNvPr id="2" name="Title Placeholder 1">
            <a:extLst>
              <a:ext uri="{FF2B5EF4-FFF2-40B4-BE49-F238E27FC236}">
                <a16:creationId xmlns:a16="http://schemas.microsoft.com/office/drawing/2014/main" id="{C95FD6CF-DD1F-4E5E-93FB-DF4370B90067}"/>
              </a:ext>
            </a:extLst>
          </p:cNvPr>
          <p:cNvSpPr>
            <a:spLocks noGrp="1"/>
          </p:cNvSpPr>
          <p:nvPr>
            <p:ph type="title"/>
          </p:nvPr>
        </p:nvSpPr>
        <p:spPr>
          <a:xfrm>
            <a:off x="1622602" y="396814"/>
            <a:ext cx="9972683" cy="672582"/>
          </a:xfrm>
          <a:prstGeom prst="rect">
            <a:avLst/>
          </a:prstGeom>
        </p:spPr>
        <p:txBody>
          <a:bodyPr vert="horz" lIns="91440" tIns="182880" rIns="91440" bIns="91440" rtlCol="0" anchor="ctr"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C11A9FB6-C779-4AE1-ACDE-A7394848C639}"/>
              </a:ext>
            </a:extLst>
          </p:cNvPr>
          <p:cNvSpPr>
            <a:spLocks noGrp="1"/>
          </p:cNvSpPr>
          <p:nvPr>
            <p:ph type="body" idx="1"/>
          </p:nvPr>
        </p:nvSpPr>
        <p:spPr>
          <a:xfrm>
            <a:off x="1301674" y="1401698"/>
            <a:ext cx="9972683" cy="4617009"/>
          </a:xfrm>
          <a:prstGeom prst="rect">
            <a:avLst/>
          </a:prstGeom>
        </p:spPr>
        <p:txBody>
          <a:bodyPr vert="horz" lIns="91440" tIns="45720" rIns="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
            <a:extLst>
              <a:ext uri="{FF2B5EF4-FFF2-40B4-BE49-F238E27FC236}">
                <a16:creationId xmlns:a16="http://schemas.microsoft.com/office/drawing/2014/main" id="{0713BFE6-F229-42F4-B2B1-45AB0C70CEED}"/>
              </a:ext>
            </a:extLst>
          </p:cNvPr>
          <p:cNvSpPr>
            <a:spLocks noGrp="1"/>
          </p:cNvSpPr>
          <p:nvPr>
            <p:ph type="dt" sz="half" idx="2"/>
          </p:nvPr>
        </p:nvSpPr>
        <p:spPr>
          <a:xfrm>
            <a:off x="562708" y="6364808"/>
            <a:ext cx="1364694" cy="335114"/>
          </a:xfrm>
          <a:prstGeom prst="rect">
            <a:avLst/>
          </a:prstGeom>
        </p:spPr>
        <p:txBody>
          <a:bodyPr/>
          <a:lstStyle>
            <a:lvl1pPr>
              <a:defRPr sz="1400">
                <a:solidFill>
                  <a:schemeClr val="bg1"/>
                </a:solidFill>
              </a:defRPr>
            </a:lvl1pPr>
          </a:lstStyle>
          <a:p>
            <a:r>
              <a:rPr lang="en-US"/>
              <a:t>1/23/2021</a:t>
            </a:r>
          </a:p>
        </p:txBody>
      </p:sp>
      <p:sp>
        <p:nvSpPr>
          <p:cNvPr id="9" name="Footer Placeholder 3">
            <a:extLst>
              <a:ext uri="{FF2B5EF4-FFF2-40B4-BE49-F238E27FC236}">
                <a16:creationId xmlns:a16="http://schemas.microsoft.com/office/drawing/2014/main" id="{4DCC01D0-4285-4876-9AE5-88C41267692C}"/>
              </a:ext>
            </a:extLst>
          </p:cNvPr>
          <p:cNvSpPr>
            <a:spLocks noGrp="1"/>
          </p:cNvSpPr>
          <p:nvPr>
            <p:ph type="ftr" sz="quarter" idx="3"/>
          </p:nvPr>
        </p:nvSpPr>
        <p:spPr>
          <a:xfrm>
            <a:off x="2112558" y="6364808"/>
            <a:ext cx="8701548" cy="335114"/>
          </a:xfrm>
          <a:prstGeom prst="rect">
            <a:avLst/>
          </a:prstGeom>
        </p:spPr>
        <p:txBody>
          <a:bodyPr/>
          <a:lstStyle>
            <a:lvl1pPr algn="ctr">
              <a:defRPr sz="1400">
                <a:solidFill>
                  <a:schemeClr val="bg1"/>
                </a:solidFill>
              </a:defRPr>
            </a:lvl1pPr>
          </a:lstStyle>
          <a:p>
            <a:r>
              <a:rPr lang="en-US"/>
              <a:t>Metropolitan CAP Scoping Meeting</a:t>
            </a:r>
          </a:p>
        </p:txBody>
      </p:sp>
      <p:sp>
        <p:nvSpPr>
          <p:cNvPr id="10" name="Slide Number Placeholder 4">
            <a:extLst>
              <a:ext uri="{FF2B5EF4-FFF2-40B4-BE49-F238E27FC236}">
                <a16:creationId xmlns:a16="http://schemas.microsoft.com/office/drawing/2014/main" id="{944ED66F-3D67-4E1E-9DA1-FC8FB4443EEA}"/>
              </a:ext>
            </a:extLst>
          </p:cNvPr>
          <p:cNvSpPr>
            <a:spLocks noGrp="1"/>
          </p:cNvSpPr>
          <p:nvPr>
            <p:ph type="sldNum" sz="quarter" idx="4"/>
          </p:nvPr>
        </p:nvSpPr>
        <p:spPr>
          <a:xfrm>
            <a:off x="11029421" y="6364808"/>
            <a:ext cx="823453" cy="335114"/>
          </a:xfrm>
          <a:prstGeom prst="rect">
            <a:avLst/>
          </a:prstGeom>
        </p:spPr>
        <p:txBody>
          <a:bodyPr/>
          <a:lstStyle>
            <a:lvl1pPr algn="r">
              <a:defRPr sz="1400">
                <a:solidFill>
                  <a:schemeClr val="bg1"/>
                </a:solidFill>
              </a:defRPr>
            </a:lvl1pPr>
          </a:lstStyle>
          <a:p>
            <a:fld id="{C1858806-A1AF-4656-A8CB-7715E5E3E424}" type="slidenum">
              <a:rPr lang="en-US" smtClean="0"/>
              <a:t>‹#›</a:t>
            </a:fld>
            <a:endParaRPr lang="en-US"/>
          </a:p>
        </p:txBody>
      </p:sp>
      <p:pic>
        <p:nvPicPr>
          <p:cNvPr id="14" name="Picture 2">
            <a:extLst>
              <a:ext uri="{FF2B5EF4-FFF2-40B4-BE49-F238E27FC236}">
                <a16:creationId xmlns:a16="http://schemas.microsoft.com/office/drawing/2014/main" id="{38401CD4-6DCB-4697-BD76-AE234FC04319}"/>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tretch>
            <a:fillRect/>
          </a:stretch>
        </p:blipFill>
        <p:spPr bwMode="auto">
          <a:xfrm>
            <a:off x="9988074" y="604867"/>
            <a:ext cx="1124135" cy="2929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 clipart, vector graphics&#10;&#10;Description automatically generated">
            <a:extLst>
              <a:ext uri="{FF2B5EF4-FFF2-40B4-BE49-F238E27FC236}">
                <a16:creationId xmlns:a16="http://schemas.microsoft.com/office/drawing/2014/main" id="{9742D257-7461-4B41-B835-9B98016FB48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87481"/>
            <a:ext cx="1438612" cy="524571"/>
          </a:xfrm>
          <a:prstGeom prst="rect">
            <a:avLst/>
          </a:prstGeom>
        </p:spPr>
      </p:pic>
    </p:spTree>
    <p:extLst>
      <p:ext uri="{BB962C8B-B14F-4D97-AF65-F5344CB8AC3E}">
        <p14:creationId xmlns:p14="http://schemas.microsoft.com/office/powerpoint/2010/main" val="236048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5" r:id="rId4"/>
    <p:sldLayoutId id="2147483651" r:id="rId5"/>
    <p:sldLayoutId id="2147483652" r:id="rId6"/>
    <p:sldLayoutId id="2147483656" r:id="rId7"/>
    <p:sldLayoutId id="2147483658" r:id="rId8"/>
  </p:sldLayoutIdLst>
  <p:transition/>
  <p:hf hdr="0"/>
  <p:txStyles>
    <p:title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p:titleStyle>
    <p:bodyStyle>
      <a:lvl1pPr marL="290513" indent="-290513" algn="l" defTabSz="914377" rtl="0" eaLnBrk="1" latinLnBrk="0" hangingPunct="1">
        <a:lnSpc>
          <a:spcPct val="110000"/>
        </a:lnSpc>
        <a:spcBef>
          <a:spcPts val="600"/>
        </a:spcBef>
        <a:spcAft>
          <a:spcPts val="600"/>
        </a:spcAft>
        <a:buClr>
          <a:schemeClr val="tx2"/>
        </a:buClr>
        <a:buFont typeface="Wingdings" panose="05000000000000000000" pitchFamily="2" charset="2"/>
        <a:buChar char="§"/>
        <a:defRPr sz="2800" kern="1200">
          <a:solidFill>
            <a:srgbClr val="59595B"/>
          </a:solidFill>
          <a:latin typeface="+mn-lt"/>
          <a:ea typeface="+mn-ea"/>
          <a:cs typeface="+mn-cs"/>
        </a:defRPr>
      </a:lvl1pPr>
      <a:lvl2pPr marL="515938" indent="-225425" algn="l" defTabSz="914377" rtl="0" eaLnBrk="1" latinLnBrk="0" hangingPunct="1">
        <a:lnSpc>
          <a:spcPct val="100000"/>
        </a:lnSpc>
        <a:spcBef>
          <a:spcPts val="600"/>
        </a:spcBef>
        <a:spcAft>
          <a:spcPts val="600"/>
        </a:spcAft>
        <a:buClr>
          <a:schemeClr val="accent3"/>
        </a:buClr>
        <a:buSzPct val="80000"/>
        <a:buFont typeface="Wingdings" panose="05000000000000000000" pitchFamily="2" charset="2"/>
        <a:buChar char="§"/>
        <a:defRPr sz="2400" kern="1200">
          <a:solidFill>
            <a:srgbClr val="59595B"/>
          </a:solidFill>
          <a:latin typeface="+mn-lt"/>
          <a:ea typeface="+mn-ea"/>
          <a:cs typeface="+mn-cs"/>
        </a:defRPr>
      </a:lvl2pPr>
      <a:lvl3pPr marL="738188" indent="-227013" algn="l" defTabSz="914377" rtl="0" eaLnBrk="1" latinLnBrk="0" hangingPunct="1">
        <a:lnSpc>
          <a:spcPct val="100000"/>
        </a:lnSpc>
        <a:spcBef>
          <a:spcPts val="500"/>
        </a:spcBef>
        <a:spcAft>
          <a:spcPts val="400"/>
        </a:spcAft>
        <a:buClr>
          <a:schemeClr val="accent4"/>
        </a:buClr>
        <a:buSzPct val="60000"/>
        <a:buFont typeface="Wingdings" panose="05000000000000000000" pitchFamily="2" charset="2"/>
        <a:buChar char="§"/>
        <a:defRPr sz="2000" kern="1200">
          <a:solidFill>
            <a:srgbClr val="59595B"/>
          </a:solidFill>
          <a:latin typeface="+mn-lt"/>
          <a:ea typeface="+mn-ea"/>
          <a:cs typeface="+mn-cs"/>
        </a:defRPr>
      </a:lvl3pPr>
      <a:lvl4pPr marL="1025525" indent="-227013" algn="l" defTabSz="914377" rtl="0" eaLnBrk="1" latinLnBrk="0" hangingPunct="1">
        <a:lnSpc>
          <a:spcPct val="90000"/>
        </a:lnSpc>
        <a:spcBef>
          <a:spcPts val="500"/>
        </a:spcBef>
        <a:buClr>
          <a:schemeClr val="tx2"/>
        </a:buClr>
        <a:buSzPct val="50000"/>
        <a:buFont typeface="Wingdings" panose="05000000000000000000" pitchFamily="2" charset="2"/>
        <a:buChar char="§"/>
        <a:defRPr sz="1800" kern="1200">
          <a:solidFill>
            <a:srgbClr val="59595B"/>
          </a:solidFill>
          <a:latin typeface="+mn-lt"/>
          <a:ea typeface="+mn-ea"/>
          <a:cs typeface="+mn-cs"/>
        </a:defRPr>
      </a:lvl4pPr>
      <a:lvl5pPr marL="1255713" indent="-227013" algn="l" defTabSz="914377" rtl="0" eaLnBrk="1" latinLnBrk="0" hangingPunct="1">
        <a:lnSpc>
          <a:spcPct val="90000"/>
        </a:lnSpc>
        <a:spcBef>
          <a:spcPts val="500"/>
        </a:spcBef>
        <a:buClr>
          <a:schemeClr val="accent3"/>
        </a:buClr>
        <a:buSzPct val="50000"/>
        <a:buFont typeface="Wingdings" panose="05000000000000000000" pitchFamily="2" charset="2"/>
        <a:buChar char="§"/>
        <a:defRPr sz="1800" kern="1200">
          <a:solidFill>
            <a:srgbClr val="59595B"/>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jpeg"/><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sv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hyperlink" Target="mailto:revitalizersp@hacla.org"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89E73-5CEE-4294-835E-761B8BCFD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4" y="-240285"/>
            <a:ext cx="12249839" cy="7977095"/>
          </a:xfrm>
          <a:prstGeom prst="rect">
            <a:avLst/>
          </a:prstGeom>
        </p:spPr>
      </p:pic>
      <p:pic>
        <p:nvPicPr>
          <p:cNvPr id="4" name="Picture 3">
            <a:extLst>
              <a:ext uri="{FF2B5EF4-FFF2-40B4-BE49-F238E27FC236}">
                <a16:creationId xmlns:a16="http://schemas.microsoft.com/office/drawing/2014/main" id="{71569AC8-5FEE-4CB4-9CA2-15AA3AF10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9" y="4829139"/>
            <a:ext cx="12216783" cy="2211742"/>
          </a:xfrm>
          <a:prstGeom prst="rect">
            <a:avLst/>
          </a:prstGeom>
        </p:spPr>
      </p:pic>
      <p:pic>
        <p:nvPicPr>
          <p:cNvPr id="9" name="Picture 8">
            <a:extLst>
              <a:ext uri="{FF2B5EF4-FFF2-40B4-BE49-F238E27FC236}">
                <a16:creationId xmlns:a16="http://schemas.microsoft.com/office/drawing/2014/main" id="{0247D16B-AAE0-4D86-A448-0828D1593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54" y="1"/>
            <a:ext cx="12191999" cy="1419658"/>
          </a:xfrm>
          <a:prstGeom prst="rect">
            <a:avLst/>
          </a:prstGeom>
        </p:spPr>
      </p:pic>
      <p:sp>
        <p:nvSpPr>
          <p:cNvPr id="10" name="Title 1">
            <a:extLst>
              <a:ext uri="{FF2B5EF4-FFF2-40B4-BE49-F238E27FC236}">
                <a16:creationId xmlns:a16="http://schemas.microsoft.com/office/drawing/2014/main" id="{3B6449E0-1B0A-462A-9CFE-7D92F16F6671}"/>
              </a:ext>
            </a:extLst>
          </p:cNvPr>
          <p:cNvSpPr txBox="1"/>
          <p:nvPr/>
        </p:nvSpPr>
        <p:spPr>
          <a:xfrm>
            <a:off x="1739832" y="5094351"/>
            <a:ext cx="10267406" cy="929172"/>
          </a:xfrm>
          <a:prstGeom prst="rect">
            <a:avLst/>
          </a:prstGeom>
        </p:spPr>
        <p:txBody>
          <a:bodyPr anchor="ctr" anchorCtr="0">
            <a:normAutofit fontScale="92500" lnSpcReduction="10000"/>
          </a:bodyPr>
          <a:lstStyle>
            <a:lvl1pPr algn="l" defTabSz="914377" rtl="0" eaLnBrk="1" latinLnBrk="0" hangingPunct="1">
              <a:lnSpc>
                <a:spcPct val="90000"/>
              </a:lnSpc>
              <a:spcBef>
                <a:spcPct val="0"/>
              </a:spcBef>
              <a:buNone/>
              <a:defRPr sz="48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pPr>
              <a:spcAft>
                <a:spcPts val="600"/>
              </a:spcAft>
            </a:pPr>
            <a:r>
              <a:rPr lang="es-MX" sz="34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Borrador del Informe de Impacto Ambiental/Declaración de Impacto Ambiental de One San Pedro  </a:t>
            </a:r>
          </a:p>
        </p:txBody>
      </p:sp>
      <p:sp>
        <p:nvSpPr>
          <p:cNvPr id="11" name="Subtitle 2">
            <a:extLst>
              <a:ext uri="{FF2B5EF4-FFF2-40B4-BE49-F238E27FC236}">
                <a16:creationId xmlns:a16="http://schemas.microsoft.com/office/drawing/2014/main" id="{D7D58048-0827-408B-92BE-622C794E31B5}"/>
              </a:ext>
            </a:extLst>
          </p:cNvPr>
          <p:cNvSpPr txBox="1"/>
          <p:nvPr/>
        </p:nvSpPr>
        <p:spPr>
          <a:xfrm>
            <a:off x="1739832" y="6000828"/>
            <a:ext cx="10149839" cy="452170"/>
          </a:xfrm>
          <a:prstGeom prst="rect">
            <a:avLst/>
          </a:prstGeom>
        </p:spPr>
        <p:txBody>
          <a:bodyPr/>
          <a:lstStyle>
            <a:lvl1pPr marL="0" indent="0" algn="l" defTabSz="914377" rtl="0" eaLnBrk="1" latinLnBrk="0" hangingPunct="1">
              <a:lnSpc>
                <a:spcPct val="90000"/>
              </a:lnSpc>
              <a:spcBef>
                <a:spcPts val="1000"/>
              </a:spcBef>
              <a:buClr>
                <a:schemeClr val="tx2"/>
              </a:buClr>
              <a:buFont typeface="Wingdings" panose="05000000000000000000" pitchFamily="2" charset="2"/>
              <a:buNone/>
              <a:defRPr sz="2400" kern="1200">
                <a:solidFill>
                  <a:schemeClr val="bg1"/>
                </a:solidFill>
                <a:effectLst>
                  <a:outerShdw blurRad="38100" dist="38100" dir="2700000" algn="tl">
                    <a:srgbClr val="000000">
                      <a:alpha val="43137"/>
                    </a:srgbClr>
                  </a:outerShdw>
                </a:effectLst>
                <a:latin typeface="+mn-lt"/>
                <a:ea typeface="+mn-ea"/>
                <a:cs typeface="+mn-cs"/>
              </a:defRPr>
            </a:lvl1pPr>
            <a:lvl2pPr marL="457189" indent="0" algn="ctr" defTabSz="914377" rtl="0" eaLnBrk="1" latinLnBrk="0" hangingPunct="1">
              <a:lnSpc>
                <a:spcPct val="90000"/>
              </a:lnSpc>
              <a:spcBef>
                <a:spcPts val="500"/>
              </a:spcBef>
              <a:buClr>
                <a:schemeClr val="tx2"/>
              </a:buClr>
              <a:buFont typeface="Wingdings" panose="05000000000000000000" pitchFamily="2" charset="2"/>
              <a:buNone/>
              <a:defRPr sz="2000" kern="1200">
                <a:solidFill>
                  <a:srgbClr val="59595B"/>
                </a:solidFill>
                <a:latin typeface="+mn-lt"/>
                <a:ea typeface="+mn-ea"/>
                <a:cs typeface="+mn-cs"/>
              </a:defRPr>
            </a:lvl2pPr>
            <a:lvl3pPr marL="914377" indent="0" algn="ctr" defTabSz="914377" rtl="0" eaLnBrk="1" latinLnBrk="0" hangingPunct="1">
              <a:lnSpc>
                <a:spcPct val="90000"/>
              </a:lnSpc>
              <a:spcBef>
                <a:spcPts val="500"/>
              </a:spcBef>
              <a:buClr>
                <a:schemeClr val="tx2"/>
              </a:buClr>
              <a:buFont typeface="Wingdings" panose="05000000000000000000" pitchFamily="2" charset="2"/>
              <a:buNone/>
              <a:defRPr sz="1800" kern="1200">
                <a:solidFill>
                  <a:srgbClr val="59595B"/>
                </a:solidFill>
                <a:latin typeface="+mn-lt"/>
                <a:ea typeface="+mn-ea"/>
                <a:cs typeface="+mn-cs"/>
              </a:defRPr>
            </a:lvl3pPr>
            <a:lvl4pPr marL="1371566" indent="0" algn="ctr" defTabSz="914377" rtl="0" eaLnBrk="1" latinLnBrk="0" hangingPunct="1">
              <a:lnSpc>
                <a:spcPct val="90000"/>
              </a:lnSpc>
              <a:spcBef>
                <a:spcPts val="500"/>
              </a:spcBef>
              <a:buClr>
                <a:schemeClr val="tx2"/>
              </a:buClr>
              <a:buFont typeface="Wingdings" panose="05000000000000000000" pitchFamily="2" charset="2"/>
              <a:buNone/>
              <a:defRPr sz="1600" kern="1200">
                <a:solidFill>
                  <a:srgbClr val="59595B"/>
                </a:solidFill>
                <a:latin typeface="+mn-lt"/>
                <a:ea typeface="+mn-ea"/>
                <a:cs typeface="+mn-cs"/>
              </a:defRPr>
            </a:lvl4pPr>
            <a:lvl5pPr marL="1828754" indent="0" algn="ctr" defTabSz="914377" rtl="0" eaLnBrk="1" latinLnBrk="0" hangingPunct="1">
              <a:lnSpc>
                <a:spcPct val="90000"/>
              </a:lnSpc>
              <a:spcBef>
                <a:spcPts val="500"/>
              </a:spcBef>
              <a:buClr>
                <a:schemeClr val="tx2"/>
              </a:buClr>
              <a:buFont typeface="Wingdings" panose="05000000000000000000" pitchFamily="2" charset="2"/>
              <a:buNone/>
              <a:defRPr sz="1600" kern="1200">
                <a:solidFill>
                  <a:srgbClr val="59595B"/>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2400" b="0" i="0" strike="noStrike" cap="none" spc="0" baseline="0">
                <a:solidFill>
                  <a:srgbClr val="FFFFFF"/>
                </a:solidFill>
                <a:effectLst>
                  <a:outerShdw blurRad="38100" dist="38100" dir="2700000" algn="tl">
                    <a:srgbClr val="000000">
                      <a:alpha val="43137"/>
                    </a:srgbClr>
                  </a:outerShdw>
                </a:effectLst>
                <a:latin typeface="Calibri"/>
                <a:ea typeface="Calibri"/>
                <a:cs typeface="Calibri"/>
              </a:rPr>
              <a:t>Reunión Pública / 28 de junio de 2023</a:t>
            </a:r>
          </a:p>
        </p:txBody>
      </p:sp>
      <p:sp>
        <p:nvSpPr>
          <p:cNvPr id="2" name="Rectangle 1">
            <a:extLst>
              <a:ext uri="{FF2B5EF4-FFF2-40B4-BE49-F238E27FC236}">
                <a16:creationId xmlns:a16="http://schemas.microsoft.com/office/drawing/2014/main" id="{181CA7C8-2972-4F84-8EB6-38B8F7FBF12F}"/>
              </a:ext>
            </a:extLst>
          </p:cNvPr>
          <p:cNvSpPr/>
          <p:nvPr/>
        </p:nvSpPr>
        <p:spPr>
          <a:xfrm>
            <a:off x="208428" y="452457"/>
            <a:ext cx="10058110" cy="822960"/>
          </a:xfrm>
          <a:prstGeom prst="rect">
            <a:avLst/>
          </a:prstGeom>
        </p:spPr>
        <p:txBody>
          <a:bodyPr wrap="square">
            <a:spAutoFit/>
          </a:bodyPr>
          <a:lstStyle/>
          <a:p>
            <a:pPr algn="ctr"/>
            <a:r>
              <a:rPr lang="es-MX" sz="24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Autoridad de Vivienda de la Ciudad de Los Angeles y </a:t>
            </a:r>
          </a:p>
          <a:p>
            <a:pPr algn="ctr"/>
            <a:r>
              <a:rPr lang="es-MX" sz="24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Departamento de Vivienda de Los Angeles</a:t>
            </a:r>
          </a:p>
        </p:txBody>
      </p:sp>
      <p:pic>
        <p:nvPicPr>
          <p:cNvPr id="14" name="Graphic 13">
            <a:extLst>
              <a:ext uri="{FF2B5EF4-FFF2-40B4-BE49-F238E27FC236}">
                <a16:creationId xmlns:a16="http://schemas.microsoft.com/office/drawing/2014/main" id="{B754FA19-D76F-496F-B552-90B363CCE62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8428" y="5248163"/>
            <a:ext cx="1012335" cy="1082496"/>
          </a:xfrm>
          <a:prstGeom prst="rect">
            <a:avLst/>
          </a:prstGeom>
          <a:effectLst>
            <a:glow rad="63500">
              <a:schemeClr val="tx1">
                <a:lumMod val="50000"/>
                <a:alpha val="35000"/>
              </a:schemeClr>
            </a:glow>
          </a:effectLst>
        </p:spPr>
      </p:pic>
      <p:pic>
        <p:nvPicPr>
          <p:cNvPr id="6" name="Picture 5" descr="A picture containing text, clipart, vector graphics&#10;&#10;Description automatically generated">
            <a:extLst>
              <a:ext uri="{FF2B5EF4-FFF2-40B4-BE49-F238E27FC236}">
                <a16:creationId xmlns:a16="http://schemas.microsoft.com/office/drawing/2014/main" id="{A3836BBD-5D9B-4D80-8C97-5B366FA1DD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82" y="527341"/>
            <a:ext cx="1886180" cy="687771"/>
          </a:xfrm>
          <a:prstGeom prst="rect">
            <a:avLst/>
          </a:prstGeom>
        </p:spPr>
      </p:pic>
      <p:pic>
        <p:nvPicPr>
          <p:cNvPr id="8" name="Picture 7">
            <a:extLst>
              <a:ext uri="{FF2B5EF4-FFF2-40B4-BE49-F238E27FC236}">
                <a16:creationId xmlns:a16="http://schemas.microsoft.com/office/drawing/2014/main" id="{C456CF91-831C-A792-A2AA-4E4E8B325443}"/>
              </a:ext>
            </a:extLst>
          </p:cNvPr>
          <p:cNvPicPr>
            <a:picLocks noChangeAspect="1"/>
          </p:cNvPicPr>
          <p:nvPr/>
        </p:nvPicPr>
        <p:blipFill>
          <a:blip r:embed="rId9">
            <a:duotone>
              <a:schemeClr val="bg2">
                <a:shade val="45000"/>
                <a:satMod val="135000"/>
              </a:schemeClr>
              <a:prstClr val="white"/>
            </a:duotone>
          </a:blip>
          <a:stretch>
            <a:fillRect/>
          </a:stretch>
        </p:blipFill>
        <p:spPr>
          <a:xfrm>
            <a:off x="8855095" y="582512"/>
            <a:ext cx="1925462" cy="503930"/>
          </a:xfrm>
          <a:prstGeom prst="rect">
            <a:avLst/>
          </a:prstGeom>
        </p:spPr>
      </p:pic>
    </p:spTree>
    <p:extLst>
      <p:ext uri="{BB962C8B-B14F-4D97-AF65-F5344CB8AC3E}">
        <p14:creationId xmlns:p14="http://schemas.microsoft.com/office/powerpoint/2010/main" val="217780530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s-MX" sz="32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Sitio del Proyecto</a:t>
            </a:r>
          </a:p>
        </p:txBody>
      </p:sp>
      <p:sp>
        <p:nvSpPr>
          <p:cNvPr id="9" name="Slide Number Placeholder 5">
            <a:extLst>
              <a:ext uri="{FF2B5EF4-FFF2-40B4-BE49-F238E27FC236}">
                <a16:creationId xmlns:a16="http://schemas.microsoft.com/office/drawing/2014/main" id="{F0C6B642-3C2E-46F6-9119-09410E45F8A1}"/>
              </a:ext>
            </a:extLst>
          </p:cNvPr>
          <p:cNvSpPr txBox="1"/>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10</a:t>
            </a:fld>
            <a:endParaRPr lang="en-US"/>
          </a:p>
        </p:txBody>
      </p:sp>
      <p:pic>
        <p:nvPicPr>
          <p:cNvPr id="18" name="Content Placeholder 17">
            <a:extLst>
              <a:ext uri="{FF2B5EF4-FFF2-40B4-BE49-F238E27FC236}">
                <a16:creationId xmlns:a16="http://schemas.microsoft.com/office/drawing/2014/main" id="{BDA2D841-8B7A-47C8-801A-A8D6082717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92154" y="1417312"/>
            <a:ext cx="5842975" cy="3767637"/>
          </a:xfrm>
        </p:spPr>
      </p:pic>
      <p:pic>
        <p:nvPicPr>
          <p:cNvPr id="22" name="Picture 21">
            <a:extLst>
              <a:ext uri="{FF2B5EF4-FFF2-40B4-BE49-F238E27FC236}">
                <a16:creationId xmlns:a16="http://schemas.microsoft.com/office/drawing/2014/main" id="{3509A229-B00F-4BF6-85C4-520241C2D08C}"/>
              </a:ext>
            </a:extLst>
          </p:cNvPr>
          <p:cNvPicPr>
            <a:picLocks noChangeAspect="1"/>
          </p:cNvPicPr>
          <p:nvPr/>
        </p:nvPicPr>
        <p:blipFill>
          <a:blip r:embed="rId4">
            <a:extLst>
              <a:ext uri="{28A0092B-C50C-407E-A947-70E740481C1C}">
                <a14:useLocalDpi xmlns:a14="http://schemas.microsoft.com/office/drawing/2010/main" val="0"/>
              </a:ext>
            </a:extLst>
          </a:blip>
          <a:srcRect l="13158" r="-243" b="6949"/>
          <a:stretch>
            <a:fillRect/>
          </a:stretch>
        </p:blipFill>
        <p:spPr>
          <a:xfrm>
            <a:off x="228599" y="1417312"/>
            <a:ext cx="5842975" cy="3767637"/>
          </a:xfrm>
          <a:prstGeom prst="rect">
            <a:avLst/>
          </a:prstGeom>
        </p:spPr>
      </p:pic>
      <p:sp>
        <p:nvSpPr>
          <p:cNvPr id="2" name="Footer Placeholder 6">
            <a:extLst>
              <a:ext uri="{FF2B5EF4-FFF2-40B4-BE49-F238E27FC236}">
                <a16:creationId xmlns:a16="http://schemas.microsoft.com/office/drawing/2014/main" id="{1F93C1B7-466A-1E7D-EFAC-FEED6910EA2A}"/>
              </a:ext>
            </a:extLst>
          </p:cNvPr>
          <p:cNvSpPr txBox="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Pública del Borrador del EIR/EIS de One San Pedro</a:t>
            </a:r>
          </a:p>
        </p:txBody>
      </p:sp>
      <p:sp>
        <p:nvSpPr>
          <p:cNvPr id="3" name="Date Placeholder 4">
            <a:extLst>
              <a:ext uri="{FF2B5EF4-FFF2-40B4-BE49-F238E27FC236}">
                <a16:creationId xmlns:a16="http://schemas.microsoft.com/office/drawing/2014/main" id="{7328D91B-1E7E-41B6-5364-E7193FE99C6C}"/>
              </a:ext>
            </a:extLst>
          </p:cNvPr>
          <p:cNvSpPr txBox="1"/>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6/28/2023</a:t>
            </a:r>
          </a:p>
        </p:txBody>
      </p:sp>
      <p:sp>
        <p:nvSpPr>
          <p:cNvPr id="4" name="TextBox 3">
            <a:extLst>
              <a:ext uri="{FF2B5EF4-FFF2-40B4-BE49-F238E27FC236}">
                <a16:creationId xmlns:a16="http://schemas.microsoft.com/office/drawing/2014/main" id="{52A33C6B-A4B6-466F-AD10-4EF539792B42}"/>
              </a:ext>
            </a:extLst>
          </p:cNvPr>
          <p:cNvSpPr txBox="1"/>
          <p:nvPr/>
        </p:nvSpPr>
        <p:spPr>
          <a:xfrm>
            <a:off x="228599" y="5286798"/>
            <a:ext cx="5695065" cy="304800"/>
          </a:xfrm>
          <a:prstGeom prst="rect">
            <a:avLst/>
          </a:prstGeom>
          <a:noFill/>
        </p:spPr>
        <p:txBody>
          <a:bodyPr wrap="square" rtlCol="0">
            <a:spAutoFit/>
          </a:bodyPr>
          <a:lstStyle/>
          <a:p>
            <a:r>
              <a:rPr lang="es-MX" sz="1400" b="0" i="1" strike="noStrike" cap="none" spc="0" baseline="0">
                <a:solidFill>
                  <a:srgbClr val="58595B"/>
                </a:solidFill>
                <a:effectLst/>
                <a:latin typeface="Calibri"/>
                <a:ea typeface="Calibri"/>
                <a:cs typeface="Calibri"/>
              </a:rPr>
              <a:t>Arriba: Vista de la calle de Rancho San Pedro.</a:t>
            </a:r>
          </a:p>
        </p:txBody>
      </p:sp>
      <p:sp>
        <p:nvSpPr>
          <p:cNvPr id="6" name="TextBox 5">
            <a:extLst>
              <a:ext uri="{FF2B5EF4-FFF2-40B4-BE49-F238E27FC236}">
                <a16:creationId xmlns:a16="http://schemas.microsoft.com/office/drawing/2014/main" id="{209169CD-7E01-DDBA-6F32-518B5822E460}"/>
              </a:ext>
            </a:extLst>
          </p:cNvPr>
          <p:cNvSpPr txBox="1"/>
          <p:nvPr/>
        </p:nvSpPr>
        <p:spPr>
          <a:xfrm>
            <a:off x="6192154" y="5286799"/>
            <a:ext cx="5695065" cy="304800"/>
          </a:xfrm>
          <a:prstGeom prst="rect">
            <a:avLst/>
          </a:prstGeom>
          <a:noFill/>
        </p:spPr>
        <p:txBody>
          <a:bodyPr wrap="square" rtlCol="0">
            <a:spAutoFit/>
          </a:bodyPr>
          <a:lstStyle/>
          <a:p>
            <a:r>
              <a:rPr lang="es-MX" sz="1400" b="0" i="1" strike="noStrike" cap="none" spc="0" baseline="0">
                <a:solidFill>
                  <a:srgbClr val="58595B"/>
                </a:solidFill>
                <a:effectLst/>
                <a:latin typeface="Calibri"/>
                <a:ea typeface="Calibri"/>
                <a:cs typeface="Calibri"/>
              </a:rPr>
              <a:t>Arriba: Vista de la calle del Sitio de Harbor 327.</a:t>
            </a:r>
          </a:p>
        </p:txBody>
      </p:sp>
    </p:spTree>
    <p:extLst>
      <p:ext uri="{BB962C8B-B14F-4D97-AF65-F5344CB8AC3E}">
        <p14:creationId xmlns:p14="http://schemas.microsoft.com/office/powerpoint/2010/main" val="342736943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s-MX" sz="32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Objetivo del Proyecto One San Pedro</a:t>
            </a:r>
          </a:p>
        </p:txBody>
      </p:sp>
      <p:sp>
        <p:nvSpPr>
          <p:cNvPr id="6" name="Content Placeholder 5">
            <a:extLst>
              <a:ext uri="{FF2B5EF4-FFF2-40B4-BE49-F238E27FC236}">
                <a16:creationId xmlns:a16="http://schemas.microsoft.com/office/drawing/2014/main" id="{09A21C42-5C30-422A-A05D-F7DD3E882BF1}"/>
              </a:ext>
            </a:extLst>
          </p:cNvPr>
          <p:cNvSpPr>
            <a:spLocks noGrp="1"/>
          </p:cNvSpPr>
          <p:nvPr>
            <p:ph idx="1"/>
          </p:nvPr>
        </p:nvSpPr>
        <p:spPr>
          <a:xfrm>
            <a:off x="700591" y="1592425"/>
            <a:ext cx="10790818" cy="2395799"/>
          </a:xfrm>
        </p:spPr>
        <p:txBody>
          <a:bodyPr>
            <a:noAutofit/>
          </a:bodyPr>
          <a:lstStyle/>
          <a:p>
            <a:r>
              <a:rPr lang="es-MX" sz="2800" b="1" i="0" strike="noStrike" cap="none" spc="0" baseline="0" dirty="0">
                <a:solidFill>
                  <a:srgbClr val="000000"/>
                </a:solidFill>
                <a:effectLst/>
                <a:latin typeface="Calibri"/>
                <a:ea typeface="Calibri"/>
                <a:cs typeface="Calibri"/>
              </a:rPr>
              <a:t>Objetivo: </a:t>
            </a:r>
            <a:r>
              <a:rPr lang="es-MX" sz="2800" b="0" i="0" strike="noStrike" cap="none" spc="0" baseline="0" dirty="0">
                <a:solidFill>
                  <a:srgbClr val="000000"/>
                </a:solidFill>
                <a:effectLst/>
                <a:latin typeface="Calibri"/>
                <a:ea typeface="Calibri"/>
                <a:cs typeface="Calibri"/>
              </a:rPr>
              <a:t>Mejorar las condiciones físicas de la comunidad de Rancho San Pedro y aumentar las viviendas así como las comodidades y servicios para los residentes.</a:t>
            </a:r>
          </a:p>
          <a:p>
            <a:r>
              <a:rPr lang="es-MX" sz="2800" b="1" i="0" strike="noStrike" cap="none" spc="0" baseline="0" dirty="0">
                <a:solidFill>
                  <a:srgbClr val="000000"/>
                </a:solidFill>
                <a:effectLst/>
                <a:latin typeface="Calibri"/>
                <a:ea typeface="Calibri"/>
                <a:cs typeface="Calibri"/>
              </a:rPr>
              <a:t>Beneficios:</a:t>
            </a:r>
            <a:endParaRPr lang="en-US" dirty="0">
              <a:solidFill>
                <a:srgbClr val="000000"/>
              </a:solidFill>
            </a:endParaRPr>
          </a:p>
          <a:p>
            <a:pPr lvl="1">
              <a:lnSpc>
                <a:spcPct val="110000"/>
              </a:lnSpc>
            </a:pPr>
            <a:endParaRPr lang="en-US" sz="1600" dirty="0">
              <a:solidFill>
                <a:srgbClr val="000000"/>
              </a:solidFill>
            </a:endParaRPr>
          </a:p>
        </p:txBody>
      </p:sp>
      <p:sp>
        <p:nvSpPr>
          <p:cNvPr id="9" name="Slide Number Placeholder 5">
            <a:extLst>
              <a:ext uri="{FF2B5EF4-FFF2-40B4-BE49-F238E27FC236}">
                <a16:creationId xmlns:a16="http://schemas.microsoft.com/office/drawing/2014/main" id="{F0C6B642-3C2E-46F6-9119-09410E45F8A1}"/>
              </a:ext>
            </a:extLst>
          </p:cNvPr>
          <p:cNvSpPr txBox="1"/>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11</a:t>
            </a:fld>
            <a:endParaRPr lang="en-US"/>
          </a:p>
        </p:txBody>
      </p:sp>
      <p:sp>
        <p:nvSpPr>
          <p:cNvPr id="10" name="Oval 9">
            <a:extLst>
              <a:ext uri="{FF2B5EF4-FFF2-40B4-BE49-F238E27FC236}">
                <a16:creationId xmlns:a16="http://schemas.microsoft.com/office/drawing/2014/main" id="{ACA0EF9C-8C05-4092-88A6-6C51B16F4768}"/>
              </a:ext>
            </a:extLst>
          </p:cNvPr>
          <p:cNvSpPr/>
          <p:nvPr/>
        </p:nvSpPr>
        <p:spPr>
          <a:xfrm>
            <a:off x="9757355" y="3719681"/>
            <a:ext cx="1225002" cy="122500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a:p>
        </p:txBody>
      </p:sp>
      <p:sp>
        <p:nvSpPr>
          <p:cNvPr id="11" name="Oval 10">
            <a:extLst>
              <a:ext uri="{FF2B5EF4-FFF2-40B4-BE49-F238E27FC236}">
                <a16:creationId xmlns:a16="http://schemas.microsoft.com/office/drawing/2014/main" id="{C854BB6F-C7B9-42CD-BE86-27AD0CE07DA4}"/>
              </a:ext>
            </a:extLst>
          </p:cNvPr>
          <p:cNvSpPr/>
          <p:nvPr/>
        </p:nvSpPr>
        <p:spPr>
          <a:xfrm>
            <a:off x="1321281" y="3664052"/>
            <a:ext cx="1225002" cy="122500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a:p>
        </p:txBody>
      </p:sp>
      <p:sp>
        <p:nvSpPr>
          <p:cNvPr id="12" name="Oval 11">
            <a:extLst>
              <a:ext uri="{FF2B5EF4-FFF2-40B4-BE49-F238E27FC236}">
                <a16:creationId xmlns:a16="http://schemas.microsoft.com/office/drawing/2014/main" id="{F44682E6-3634-47E0-A74F-3E814480E9E9}"/>
              </a:ext>
            </a:extLst>
          </p:cNvPr>
          <p:cNvSpPr/>
          <p:nvPr/>
        </p:nvSpPr>
        <p:spPr>
          <a:xfrm>
            <a:off x="3430300" y="3664052"/>
            <a:ext cx="1225002" cy="122500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a:p>
        </p:txBody>
      </p:sp>
      <p:sp>
        <p:nvSpPr>
          <p:cNvPr id="13" name="Oval 12">
            <a:extLst>
              <a:ext uri="{FF2B5EF4-FFF2-40B4-BE49-F238E27FC236}">
                <a16:creationId xmlns:a16="http://schemas.microsoft.com/office/drawing/2014/main" id="{DE3AD42E-F412-4460-B98F-97FD41C6F0E3}"/>
              </a:ext>
            </a:extLst>
          </p:cNvPr>
          <p:cNvSpPr/>
          <p:nvPr/>
        </p:nvSpPr>
        <p:spPr>
          <a:xfrm>
            <a:off x="5539319" y="3664052"/>
            <a:ext cx="1225002" cy="122500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a:p>
        </p:txBody>
      </p:sp>
      <p:sp>
        <p:nvSpPr>
          <p:cNvPr id="14" name="Oval 13">
            <a:extLst>
              <a:ext uri="{FF2B5EF4-FFF2-40B4-BE49-F238E27FC236}">
                <a16:creationId xmlns:a16="http://schemas.microsoft.com/office/drawing/2014/main" id="{DF2D016B-C520-4D62-8164-2E45FD4D720D}"/>
              </a:ext>
            </a:extLst>
          </p:cNvPr>
          <p:cNvSpPr/>
          <p:nvPr/>
        </p:nvSpPr>
        <p:spPr>
          <a:xfrm>
            <a:off x="7648338" y="3685663"/>
            <a:ext cx="1225002" cy="122500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a:p>
        </p:txBody>
      </p:sp>
      <p:pic>
        <p:nvPicPr>
          <p:cNvPr id="15" name="Graphic 14" descr="Suburban scene">
            <a:extLst>
              <a:ext uri="{FF2B5EF4-FFF2-40B4-BE49-F238E27FC236}">
                <a16:creationId xmlns:a16="http://schemas.microsoft.com/office/drawing/2014/main" id="{0CFB2119-4582-4110-B148-72BD2C793B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0432" y="3812249"/>
            <a:ext cx="926701" cy="926701"/>
          </a:xfrm>
          <a:prstGeom prst="rect">
            <a:avLst/>
          </a:prstGeom>
        </p:spPr>
      </p:pic>
      <p:sp>
        <p:nvSpPr>
          <p:cNvPr id="16" name="TextBox 15">
            <a:extLst>
              <a:ext uri="{FF2B5EF4-FFF2-40B4-BE49-F238E27FC236}">
                <a16:creationId xmlns:a16="http://schemas.microsoft.com/office/drawing/2014/main" id="{C1269142-FFD1-4A17-AC93-A4C4856CB266}"/>
              </a:ext>
            </a:extLst>
          </p:cNvPr>
          <p:cNvSpPr txBox="1"/>
          <p:nvPr/>
        </p:nvSpPr>
        <p:spPr>
          <a:xfrm>
            <a:off x="1084696" y="4944683"/>
            <a:ext cx="1698171" cy="1310640"/>
          </a:xfrm>
          <a:prstGeom prst="rect">
            <a:avLst/>
          </a:prstGeom>
          <a:noFill/>
        </p:spPr>
        <p:txBody>
          <a:bodyPr wrap="square" rtlCol="0">
            <a:spAutoFit/>
          </a:bodyPr>
          <a:lstStyle/>
          <a:p>
            <a:pPr algn="ctr"/>
            <a:r>
              <a:rPr lang="es-MX" sz="1600" b="0" i="0" strike="noStrike" cap="none" spc="0" baseline="0">
                <a:solidFill>
                  <a:srgbClr val="000000"/>
                </a:solidFill>
                <a:effectLst/>
                <a:latin typeface="Calibri"/>
                <a:ea typeface="Calibri"/>
                <a:cs typeface="Calibri"/>
              </a:rPr>
              <a:t>Mejorar las condiciones de vivienda para los residentes existentes</a:t>
            </a:r>
          </a:p>
        </p:txBody>
      </p:sp>
      <p:pic>
        <p:nvPicPr>
          <p:cNvPr id="20" name="Graphic 19" descr="City">
            <a:extLst>
              <a:ext uri="{FF2B5EF4-FFF2-40B4-BE49-F238E27FC236}">
                <a16:creationId xmlns:a16="http://schemas.microsoft.com/office/drawing/2014/main" id="{1A732620-8C1B-4D13-A18B-C688645B4E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55456" y="3771065"/>
            <a:ext cx="976350" cy="976350"/>
          </a:xfrm>
          <a:prstGeom prst="rect">
            <a:avLst/>
          </a:prstGeom>
        </p:spPr>
      </p:pic>
      <p:sp>
        <p:nvSpPr>
          <p:cNvPr id="27" name="TextBox 26">
            <a:extLst>
              <a:ext uri="{FF2B5EF4-FFF2-40B4-BE49-F238E27FC236}">
                <a16:creationId xmlns:a16="http://schemas.microsoft.com/office/drawing/2014/main" id="{65D58379-3C48-40A1-8023-63AC7B1469E3}"/>
              </a:ext>
            </a:extLst>
          </p:cNvPr>
          <p:cNvSpPr txBox="1"/>
          <p:nvPr/>
        </p:nvSpPr>
        <p:spPr>
          <a:xfrm>
            <a:off x="3090264" y="4944681"/>
            <a:ext cx="1940219" cy="1310640"/>
          </a:xfrm>
          <a:prstGeom prst="rect">
            <a:avLst/>
          </a:prstGeom>
          <a:noFill/>
        </p:spPr>
        <p:txBody>
          <a:bodyPr wrap="square" rtlCol="0">
            <a:spAutoFit/>
          </a:bodyPr>
          <a:lstStyle/>
          <a:p>
            <a:pPr algn="ctr"/>
            <a:r>
              <a:rPr lang="es-MX" sz="1600" b="0" i="0" strike="noStrike" cap="none" spc="0" baseline="0">
                <a:solidFill>
                  <a:srgbClr val="000000"/>
                </a:solidFill>
                <a:effectLst/>
                <a:latin typeface="Calibri"/>
                <a:ea typeface="Calibri"/>
                <a:cs typeface="Calibri"/>
              </a:rPr>
              <a:t>Aumentar la disponibilidad de viviendas asequibles y para personas mayores</a:t>
            </a:r>
          </a:p>
        </p:txBody>
      </p:sp>
      <p:sp>
        <p:nvSpPr>
          <p:cNvPr id="28" name="TextBox 27">
            <a:extLst>
              <a:ext uri="{FF2B5EF4-FFF2-40B4-BE49-F238E27FC236}">
                <a16:creationId xmlns:a16="http://schemas.microsoft.com/office/drawing/2014/main" id="{463FE42C-B9C1-4948-87F0-73791FF369D1}"/>
              </a:ext>
            </a:extLst>
          </p:cNvPr>
          <p:cNvSpPr txBox="1"/>
          <p:nvPr/>
        </p:nvSpPr>
        <p:spPr>
          <a:xfrm>
            <a:off x="5251662" y="4944682"/>
            <a:ext cx="2017478" cy="1310640"/>
          </a:xfrm>
          <a:prstGeom prst="rect">
            <a:avLst/>
          </a:prstGeom>
          <a:noFill/>
        </p:spPr>
        <p:txBody>
          <a:bodyPr wrap="square" rtlCol="0">
            <a:spAutoFit/>
          </a:bodyPr>
          <a:lstStyle/>
          <a:p>
            <a:pPr algn="ctr"/>
            <a:r>
              <a:rPr lang="es-MX" sz="1600" b="0" i="0" strike="noStrike" cap="none" spc="0" baseline="0">
                <a:solidFill>
                  <a:srgbClr val="000000"/>
                </a:solidFill>
                <a:effectLst/>
                <a:latin typeface="Calibri"/>
                <a:ea typeface="Calibri"/>
                <a:cs typeface="Calibri"/>
              </a:rPr>
              <a:t>Ampliar las comodidades y servicios de la comunidad y el espacio abierto</a:t>
            </a:r>
          </a:p>
        </p:txBody>
      </p:sp>
      <p:sp>
        <p:nvSpPr>
          <p:cNvPr id="29" name="TextBox 28">
            <a:extLst>
              <a:ext uri="{FF2B5EF4-FFF2-40B4-BE49-F238E27FC236}">
                <a16:creationId xmlns:a16="http://schemas.microsoft.com/office/drawing/2014/main" id="{2BCCB89C-EC87-452C-82FD-E8E3FA0F021C}"/>
              </a:ext>
            </a:extLst>
          </p:cNvPr>
          <p:cNvSpPr txBox="1"/>
          <p:nvPr/>
        </p:nvSpPr>
        <p:spPr>
          <a:xfrm>
            <a:off x="7518698" y="4944680"/>
            <a:ext cx="1642298" cy="1066800"/>
          </a:xfrm>
          <a:prstGeom prst="rect">
            <a:avLst/>
          </a:prstGeom>
          <a:noFill/>
        </p:spPr>
        <p:txBody>
          <a:bodyPr wrap="square" rtlCol="0">
            <a:spAutoFit/>
          </a:bodyPr>
          <a:lstStyle/>
          <a:p>
            <a:pPr algn="ctr"/>
            <a:r>
              <a:rPr lang="es-MX" sz="1600" b="0" i="0" strike="noStrike" cap="none" spc="0" baseline="0">
                <a:solidFill>
                  <a:srgbClr val="000000"/>
                </a:solidFill>
                <a:effectLst/>
                <a:latin typeface="Calibri"/>
                <a:ea typeface="Calibri"/>
                <a:cs typeface="Calibri"/>
              </a:rPr>
              <a:t>Mejorar las instalaciones de movilidad multimodal</a:t>
            </a:r>
          </a:p>
        </p:txBody>
      </p:sp>
      <p:sp>
        <p:nvSpPr>
          <p:cNvPr id="30" name="TextBox 29">
            <a:extLst>
              <a:ext uri="{FF2B5EF4-FFF2-40B4-BE49-F238E27FC236}">
                <a16:creationId xmlns:a16="http://schemas.microsoft.com/office/drawing/2014/main" id="{AF2EBF10-14D9-40A9-9525-183B251D18C2}"/>
              </a:ext>
            </a:extLst>
          </p:cNvPr>
          <p:cNvSpPr txBox="1"/>
          <p:nvPr/>
        </p:nvSpPr>
        <p:spPr>
          <a:xfrm>
            <a:off x="9548707" y="4944680"/>
            <a:ext cx="1642298" cy="1066800"/>
          </a:xfrm>
          <a:prstGeom prst="rect">
            <a:avLst/>
          </a:prstGeom>
          <a:noFill/>
        </p:spPr>
        <p:txBody>
          <a:bodyPr wrap="square" rtlCol="0">
            <a:spAutoFit/>
          </a:bodyPr>
          <a:lstStyle/>
          <a:p>
            <a:pPr algn="ctr"/>
            <a:r>
              <a:rPr lang="es-MX" sz="1600" b="0" i="0" strike="noStrike" cap="none" spc="0" baseline="0">
                <a:solidFill>
                  <a:srgbClr val="000000"/>
                </a:solidFill>
                <a:effectLst/>
                <a:latin typeface="Calibri"/>
                <a:ea typeface="Calibri"/>
                <a:cs typeface="Calibri"/>
              </a:rPr>
              <a:t>Crear una comunidad vibrante de usos mixtos</a:t>
            </a:r>
          </a:p>
        </p:txBody>
      </p:sp>
      <p:pic>
        <p:nvPicPr>
          <p:cNvPr id="24" name="Graphic 23" descr="Park scene">
            <a:extLst>
              <a:ext uri="{FF2B5EF4-FFF2-40B4-BE49-F238E27FC236}">
                <a16:creationId xmlns:a16="http://schemas.microsoft.com/office/drawing/2014/main" id="{92279770-F4C4-42B3-A7D0-DEE9D06134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94620" y="3771065"/>
            <a:ext cx="914400" cy="914400"/>
          </a:xfrm>
          <a:prstGeom prst="rect">
            <a:avLst/>
          </a:prstGeom>
        </p:spPr>
      </p:pic>
      <p:pic>
        <p:nvPicPr>
          <p:cNvPr id="1026" name="Picture 2" descr="Multi-Modal Icons - Download Free Vector Icons | Noun Project">
            <a:extLst>
              <a:ext uri="{FF2B5EF4-FFF2-40B4-BE49-F238E27FC236}">
                <a16:creationId xmlns:a16="http://schemas.microsoft.com/office/drawing/2014/main" id="{4A252254-73AF-4E70-BA36-DF3803F6144D}"/>
              </a:ext>
            </a:extLst>
          </p:cNvPr>
          <p:cNvPicPr>
            <a:picLocks noChangeAspect="1" noChangeArrowheads="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7845068" y="3911548"/>
            <a:ext cx="831541" cy="8315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own Icons - Download Free Vector Icons | Noun Project">
            <a:extLst>
              <a:ext uri="{FF2B5EF4-FFF2-40B4-BE49-F238E27FC236}">
                <a16:creationId xmlns:a16="http://schemas.microsoft.com/office/drawing/2014/main" id="{E2FB48E2-1F06-4B3C-9D2A-A7FAE7D3E76B}"/>
              </a:ext>
            </a:extLst>
          </p:cNvPr>
          <p:cNvPicPr>
            <a:picLocks noChangeAspect="1" noChangeArrowheads="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857350" y="3797682"/>
            <a:ext cx="1046841" cy="104684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6">
            <a:extLst>
              <a:ext uri="{FF2B5EF4-FFF2-40B4-BE49-F238E27FC236}">
                <a16:creationId xmlns:a16="http://schemas.microsoft.com/office/drawing/2014/main" id="{C021B95D-0F82-52F9-990A-1C7F518DF290}"/>
              </a:ext>
            </a:extLst>
          </p:cNvPr>
          <p:cNvSpPr txBox="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Pública del Borrador del EIR/EIS de One San Pedro</a:t>
            </a:r>
          </a:p>
        </p:txBody>
      </p:sp>
      <p:sp>
        <p:nvSpPr>
          <p:cNvPr id="3" name="Date Placeholder 4">
            <a:extLst>
              <a:ext uri="{FF2B5EF4-FFF2-40B4-BE49-F238E27FC236}">
                <a16:creationId xmlns:a16="http://schemas.microsoft.com/office/drawing/2014/main" id="{0C25BF8C-695A-419D-5C61-8ED168CEC1D1}"/>
              </a:ext>
            </a:extLst>
          </p:cNvPr>
          <p:cNvSpPr txBox="1"/>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6/28/2023</a:t>
            </a:r>
          </a:p>
        </p:txBody>
      </p:sp>
    </p:spTree>
    <p:extLst>
      <p:ext uri="{BB962C8B-B14F-4D97-AF65-F5344CB8AC3E}">
        <p14:creationId xmlns:p14="http://schemas.microsoft.com/office/powerpoint/2010/main" val="114640165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s-MX" sz="32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Componentes del Proyecto</a:t>
            </a:r>
          </a:p>
        </p:txBody>
      </p:sp>
      <p:sp>
        <p:nvSpPr>
          <p:cNvPr id="6" name="Content Placeholder 5">
            <a:extLst>
              <a:ext uri="{FF2B5EF4-FFF2-40B4-BE49-F238E27FC236}">
                <a16:creationId xmlns:a16="http://schemas.microsoft.com/office/drawing/2014/main" id="{09A21C42-5C30-422A-A05D-F7DD3E882BF1}"/>
              </a:ext>
            </a:extLst>
          </p:cNvPr>
          <p:cNvSpPr>
            <a:spLocks noGrp="1"/>
          </p:cNvSpPr>
          <p:nvPr>
            <p:ph idx="1"/>
          </p:nvPr>
        </p:nvSpPr>
        <p:spPr>
          <a:xfrm>
            <a:off x="0" y="1259665"/>
            <a:ext cx="11142481" cy="953392"/>
          </a:xfrm>
        </p:spPr>
        <p:txBody>
          <a:bodyPr>
            <a:noAutofit/>
          </a:bodyPr>
          <a:lstStyle/>
          <a:p>
            <a:pPr lvl="1">
              <a:lnSpc>
                <a:spcPct val="110000"/>
              </a:lnSpc>
            </a:pPr>
            <a:r>
              <a:rPr lang="es-MX" sz="2400" b="0" i="0" strike="noStrike" cap="none" spc="0" baseline="0" dirty="0">
                <a:solidFill>
                  <a:srgbClr val="000000"/>
                </a:solidFill>
                <a:effectLst/>
                <a:latin typeface="Calibri"/>
                <a:ea typeface="Calibri"/>
                <a:cs typeface="Calibri"/>
              </a:rPr>
              <a:t>Demolición por fases de Rancho San Pedro y reemplazo con nuevas viviendas, usos comerciales al servicio de los residentes locales, y servicios y comodidades.</a:t>
            </a:r>
          </a:p>
        </p:txBody>
      </p:sp>
      <p:sp>
        <p:nvSpPr>
          <p:cNvPr id="9" name="Slide Number Placeholder 5">
            <a:extLst>
              <a:ext uri="{FF2B5EF4-FFF2-40B4-BE49-F238E27FC236}">
                <a16:creationId xmlns:a16="http://schemas.microsoft.com/office/drawing/2014/main" id="{F0C6B642-3C2E-46F6-9119-09410E45F8A1}"/>
              </a:ext>
            </a:extLst>
          </p:cNvPr>
          <p:cNvSpPr txBox="1"/>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12</a:t>
            </a:fld>
            <a:endParaRPr lang="en-US"/>
          </a:p>
        </p:txBody>
      </p:sp>
      <p:pic>
        <p:nvPicPr>
          <p:cNvPr id="2" name="Picture 1">
            <a:extLst>
              <a:ext uri="{FF2B5EF4-FFF2-40B4-BE49-F238E27FC236}">
                <a16:creationId xmlns:a16="http://schemas.microsoft.com/office/drawing/2014/main" id="{345845B6-36A2-4CFE-8D12-E0CBF0FAA4A3}"/>
              </a:ext>
            </a:extLst>
          </p:cNvPr>
          <p:cNvPicPr>
            <a:picLocks noChangeAspect="1"/>
          </p:cNvPicPr>
          <p:nvPr/>
        </p:nvPicPr>
        <p:blipFill>
          <a:blip r:embed="rId3"/>
          <a:srcRect l="1859"/>
          <a:stretch>
            <a:fillRect/>
          </a:stretch>
        </p:blipFill>
        <p:spPr>
          <a:xfrm>
            <a:off x="6496594" y="3164170"/>
            <a:ext cx="5118465" cy="2631517"/>
          </a:xfrm>
          <a:prstGeom prst="rect">
            <a:avLst/>
          </a:prstGeom>
        </p:spPr>
      </p:pic>
      <p:sp>
        <p:nvSpPr>
          <p:cNvPr id="3" name="TextBox 2">
            <a:extLst>
              <a:ext uri="{FF2B5EF4-FFF2-40B4-BE49-F238E27FC236}">
                <a16:creationId xmlns:a16="http://schemas.microsoft.com/office/drawing/2014/main" id="{5592CEEC-16E4-4F71-BCCC-406880A6B83C}"/>
              </a:ext>
            </a:extLst>
          </p:cNvPr>
          <p:cNvSpPr txBox="1"/>
          <p:nvPr/>
        </p:nvSpPr>
        <p:spPr>
          <a:xfrm>
            <a:off x="0" y="2065033"/>
            <a:ext cx="6191250" cy="1038426"/>
          </a:xfrm>
          <a:prstGeom prst="rect">
            <a:avLst/>
          </a:prstGeom>
          <a:noFill/>
        </p:spPr>
        <p:txBody>
          <a:bodyPr wrap="square" rtlCol="0">
            <a:spAutoFit/>
          </a:bodyPr>
          <a:lstStyle/>
          <a:p>
            <a:pPr marL="515938" lvl="1" indent="-225425" defTabSz="914377">
              <a:lnSpc>
                <a:spcPct val="110000"/>
              </a:lnSpc>
              <a:spcBef>
                <a:spcPts val="600"/>
              </a:spcBef>
              <a:spcAft>
                <a:spcPts val="600"/>
              </a:spcAft>
              <a:buClr>
                <a:schemeClr val="accent3"/>
              </a:buClr>
              <a:buSzPct val="80000"/>
              <a:buFont typeface="Wingdings" panose="05000000000000000000" pitchFamily="2" charset="2"/>
              <a:buChar char="§"/>
            </a:pPr>
            <a:r>
              <a:rPr lang="es-MX" sz="2400" b="0" i="0" strike="noStrike" cap="none" spc="0" baseline="0" dirty="0">
                <a:solidFill>
                  <a:srgbClr val="000000"/>
                </a:solidFill>
                <a:effectLst/>
                <a:highlight>
                  <a:srgbClr val="FFFF00"/>
                </a:highlight>
                <a:latin typeface="Calibri"/>
                <a:ea typeface="Calibri"/>
                <a:cs typeface="Calibri"/>
              </a:rPr>
              <a:t>Nuevas viviendas en el Sitio 327 Harbor.</a:t>
            </a:r>
          </a:p>
          <a:p>
            <a:pPr marL="515938" lvl="1" indent="-225425" defTabSz="914377">
              <a:lnSpc>
                <a:spcPct val="110000"/>
              </a:lnSpc>
              <a:spcBef>
                <a:spcPts val="600"/>
              </a:spcBef>
              <a:spcAft>
                <a:spcPts val="600"/>
              </a:spcAft>
              <a:buClr>
                <a:schemeClr val="accent3"/>
              </a:buClr>
              <a:buSzPct val="80000"/>
              <a:buFont typeface="Wingdings" panose="05000000000000000000" pitchFamily="2" charset="2"/>
              <a:buChar char="§"/>
            </a:pPr>
            <a:r>
              <a:rPr lang="es-MX" sz="2400" dirty="0">
                <a:solidFill>
                  <a:srgbClr val="000000"/>
                </a:solidFill>
                <a:highlight>
                  <a:srgbClr val="FFFF00"/>
                </a:highlight>
                <a:latin typeface="Calibri"/>
                <a:ea typeface="Calibri"/>
                <a:cs typeface="Calibri"/>
              </a:rPr>
              <a:t>Table de resumen del proyecto:</a:t>
            </a:r>
            <a:endParaRPr lang="es-MX" sz="2400" b="0" i="0" strike="noStrike" cap="none" spc="0" baseline="0" dirty="0">
              <a:solidFill>
                <a:srgbClr val="000000"/>
              </a:solidFill>
              <a:effectLst/>
              <a:highlight>
                <a:srgbClr val="FFFF00"/>
              </a:highlight>
              <a:latin typeface="Calibri"/>
              <a:ea typeface="Calibri"/>
              <a:cs typeface="Calibri"/>
            </a:endParaRPr>
          </a:p>
        </p:txBody>
      </p:sp>
      <p:sp>
        <p:nvSpPr>
          <p:cNvPr id="4" name="TextBox 3">
            <a:extLst>
              <a:ext uri="{FF2B5EF4-FFF2-40B4-BE49-F238E27FC236}">
                <a16:creationId xmlns:a16="http://schemas.microsoft.com/office/drawing/2014/main" id="{CDD00E9F-ECC8-4470-BA98-D190DF82F5F1}"/>
              </a:ext>
            </a:extLst>
          </p:cNvPr>
          <p:cNvSpPr txBox="1"/>
          <p:nvPr/>
        </p:nvSpPr>
        <p:spPr>
          <a:xfrm>
            <a:off x="6496594" y="5771600"/>
            <a:ext cx="5227342" cy="523220"/>
          </a:xfrm>
          <a:prstGeom prst="rect">
            <a:avLst/>
          </a:prstGeom>
          <a:noFill/>
        </p:spPr>
        <p:txBody>
          <a:bodyPr wrap="square" rtlCol="0">
            <a:spAutoFit/>
          </a:bodyPr>
          <a:lstStyle/>
          <a:p>
            <a:r>
              <a:rPr lang="es-MX" sz="1400" b="0" i="1" strike="noStrike" cap="none" spc="0" baseline="0" dirty="0">
                <a:solidFill>
                  <a:srgbClr val="58595B"/>
                </a:solidFill>
                <a:effectLst/>
                <a:latin typeface="Calibri"/>
                <a:ea typeface="Calibri"/>
                <a:cs typeface="Calibri"/>
              </a:rPr>
              <a:t>Arriba: Foto histórica de Rancho San Pedro después de su construcción en 1942.</a:t>
            </a:r>
          </a:p>
        </p:txBody>
      </p:sp>
      <p:sp>
        <p:nvSpPr>
          <p:cNvPr id="10" name="Footer Placeholder 6">
            <a:extLst>
              <a:ext uri="{FF2B5EF4-FFF2-40B4-BE49-F238E27FC236}">
                <a16:creationId xmlns:a16="http://schemas.microsoft.com/office/drawing/2014/main" id="{FA1547D8-158B-3FB9-141D-C9FD029EA203}"/>
              </a:ext>
            </a:extLst>
          </p:cNvPr>
          <p:cNvSpPr txBox="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Pública del Borrador del EIR/EIS de One San Pedro</a:t>
            </a:r>
          </a:p>
        </p:txBody>
      </p:sp>
      <p:sp>
        <p:nvSpPr>
          <p:cNvPr id="11" name="Date Placeholder 4">
            <a:extLst>
              <a:ext uri="{FF2B5EF4-FFF2-40B4-BE49-F238E27FC236}">
                <a16:creationId xmlns:a16="http://schemas.microsoft.com/office/drawing/2014/main" id="{8A536E05-CA9E-9171-97A5-747313ECAD9B}"/>
              </a:ext>
            </a:extLst>
          </p:cNvPr>
          <p:cNvSpPr txBox="1"/>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6/28/2023</a:t>
            </a:r>
          </a:p>
        </p:txBody>
      </p:sp>
      <p:graphicFrame>
        <p:nvGraphicFramePr>
          <p:cNvPr id="7" name="Table 7">
            <a:extLst>
              <a:ext uri="{FF2B5EF4-FFF2-40B4-BE49-F238E27FC236}">
                <a16:creationId xmlns:a16="http://schemas.microsoft.com/office/drawing/2014/main" id="{4E2273F6-99B8-F2D4-C602-980E1D8AC342}"/>
              </a:ext>
            </a:extLst>
          </p:cNvPr>
          <p:cNvGraphicFramePr>
            <a:graphicFrameLocks noGrp="1"/>
          </p:cNvGraphicFramePr>
          <p:nvPr>
            <p:extLst>
              <p:ext uri="{D42A27DB-BD31-4B8C-83A1-F6EECF244321}">
                <p14:modId xmlns:p14="http://schemas.microsoft.com/office/powerpoint/2010/main" val="1661848194"/>
              </p:ext>
            </p:extLst>
          </p:nvPr>
        </p:nvGraphicFramePr>
        <p:xfrm>
          <a:off x="391341" y="3224880"/>
          <a:ext cx="5576445" cy="2656840"/>
        </p:xfrm>
        <a:graphic>
          <a:graphicData uri="http://schemas.openxmlformats.org/drawingml/2006/table">
            <a:tbl>
              <a:tblPr firstRow="1" bandRow="1">
                <a:tableStyleId>{5C22544A-7EE6-4342-B048-85BDC9FD1C3A}</a:tableStyleId>
              </a:tblPr>
              <a:tblGrid>
                <a:gridCol w="2171735">
                  <a:extLst>
                    <a:ext uri="{9D8B030D-6E8A-4147-A177-3AD203B41FA5}">
                      <a16:colId xmlns:a16="http://schemas.microsoft.com/office/drawing/2014/main" val="1295056500"/>
                    </a:ext>
                  </a:extLst>
                </a:gridCol>
                <a:gridCol w="1661929">
                  <a:extLst>
                    <a:ext uri="{9D8B030D-6E8A-4147-A177-3AD203B41FA5}">
                      <a16:colId xmlns:a16="http://schemas.microsoft.com/office/drawing/2014/main" val="1534962920"/>
                    </a:ext>
                  </a:extLst>
                </a:gridCol>
                <a:gridCol w="1742781">
                  <a:extLst>
                    <a:ext uri="{9D8B030D-6E8A-4147-A177-3AD203B41FA5}">
                      <a16:colId xmlns:a16="http://schemas.microsoft.com/office/drawing/2014/main" val="675654993"/>
                    </a:ext>
                  </a:extLst>
                </a:gridCol>
              </a:tblGrid>
              <a:tr h="0">
                <a:tc>
                  <a:txBody>
                    <a:bodyPr/>
                    <a:lstStyle/>
                    <a:p>
                      <a:r>
                        <a:rPr lang="en-US"/>
                        <a:t>Usos</a:t>
                      </a:r>
                      <a:endParaRPr lang="en-US" dirty="0"/>
                    </a:p>
                  </a:txBody>
                  <a:tcPr/>
                </a:tc>
                <a:tc>
                  <a:txBody>
                    <a:bodyPr/>
                    <a:lstStyle/>
                    <a:p>
                      <a:r>
                        <a:rPr lang="en-US" dirty="0"/>
                        <a:t>Sitio OSP</a:t>
                      </a:r>
                    </a:p>
                  </a:txBody>
                  <a:tcPr/>
                </a:tc>
                <a:tc>
                  <a:txBody>
                    <a:bodyPr/>
                    <a:lstStyle/>
                    <a:p>
                      <a:r>
                        <a:rPr lang="en-US" dirty="0"/>
                        <a:t>Sitio 327 Harbor</a:t>
                      </a:r>
                    </a:p>
                  </a:txBody>
                  <a:tcPr/>
                </a:tc>
                <a:extLst>
                  <a:ext uri="{0D108BD9-81ED-4DB2-BD59-A6C34878D82A}">
                    <a16:rowId xmlns:a16="http://schemas.microsoft.com/office/drawing/2014/main" val="377502827"/>
                  </a:ext>
                </a:extLst>
              </a:tr>
              <a:tr h="370840">
                <a:tc>
                  <a:txBody>
                    <a:bodyPr/>
                    <a:lstStyle/>
                    <a:p>
                      <a:r>
                        <a:rPr lang="en-US" dirty="0" err="1">
                          <a:solidFill>
                            <a:srgbClr val="000000"/>
                          </a:solidFill>
                        </a:rPr>
                        <a:t>Residenciales</a:t>
                      </a:r>
                      <a:r>
                        <a:rPr lang="en-US" dirty="0">
                          <a:solidFill>
                            <a:srgbClr val="000000"/>
                          </a:solidFill>
                        </a:rPr>
                        <a:t> (</a:t>
                      </a:r>
                      <a:r>
                        <a:rPr lang="en-US" dirty="0" err="1">
                          <a:solidFill>
                            <a:srgbClr val="000000"/>
                          </a:solidFill>
                        </a:rPr>
                        <a:t>unidades</a:t>
                      </a:r>
                      <a:r>
                        <a:rPr lang="en-US" dirty="0">
                          <a:solidFill>
                            <a:srgbClr val="000000"/>
                          </a:solidFill>
                        </a:rPr>
                        <a:t>)</a:t>
                      </a:r>
                    </a:p>
                  </a:txBody>
                  <a:tcPr/>
                </a:tc>
                <a:tc>
                  <a:txBody>
                    <a:bodyPr/>
                    <a:lstStyle/>
                    <a:p>
                      <a:r>
                        <a:rPr lang="en-US" dirty="0">
                          <a:solidFill>
                            <a:srgbClr val="000000"/>
                          </a:solidFill>
                        </a:rPr>
                        <a:t>1,553</a:t>
                      </a:r>
                    </a:p>
                  </a:txBody>
                  <a:tcPr/>
                </a:tc>
                <a:tc>
                  <a:txBody>
                    <a:bodyPr/>
                    <a:lstStyle/>
                    <a:p>
                      <a:r>
                        <a:rPr lang="en-US" dirty="0">
                          <a:solidFill>
                            <a:srgbClr val="000000"/>
                          </a:solidFill>
                        </a:rPr>
                        <a:t>47</a:t>
                      </a:r>
                    </a:p>
                  </a:txBody>
                  <a:tcPr/>
                </a:tc>
                <a:extLst>
                  <a:ext uri="{0D108BD9-81ED-4DB2-BD59-A6C34878D82A}">
                    <a16:rowId xmlns:a16="http://schemas.microsoft.com/office/drawing/2014/main" val="1443241814"/>
                  </a:ext>
                </a:extLst>
              </a:tr>
              <a:tr h="370840">
                <a:tc>
                  <a:txBody>
                    <a:bodyPr/>
                    <a:lstStyle/>
                    <a:p>
                      <a:r>
                        <a:rPr lang="en-US" dirty="0" err="1">
                          <a:solidFill>
                            <a:srgbClr val="000000"/>
                          </a:solidFill>
                        </a:rPr>
                        <a:t>Comerciales</a:t>
                      </a:r>
                      <a:r>
                        <a:rPr lang="en-US" dirty="0">
                          <a:solidFill>
                            <a:srgbClr val="000000"/>
                          </a:solidFill>
                        </a:rPr>
                        <a:t>/</a:t>
                      </a:r>
                      <a:r>
                        <a:rPr lang="en-US" dirty="0" err="1">
                          <a:solidFill>
                            <a:srgbClr val="000000"/>
                          </a:solidFill>
                        </a:rPr>
                        <a:t>Venta</a:t>
                      </a:r>
                      <a:r>
                        <a:rPr lang="en-US" dirty="0">
                          <a:solidFill>
                            <a:srgbClr val="000000"/>
                          </a:solidFill>
                        </a:rPr>
                        <a:t> </a:t>
                      </a:r>
                      <a:r>
                        <a:rPr lang="en-US" dirty="0" err="1">
                          <a:solidFill>
                            <a:srgbClr val="000000"/>
                          </a:solidFill>
                        </a:rPr>
                        <a:t>Minorista</a:t>
                      </a:r>
                      <a:r>
                        <a:rPr lang="en-US" dirty="0">
                          <a:solidFill>
                            <a:srgbClr val="000000"/>
                          </a:solidFill>
                        </a:rPr>
                        <a:t> (ft</a:t>
                      </a:r>
                      <a:r>
                        <a:rPr lang="en-US" baseline="30000" dirty="0">
                          <a:solidFill>
                            <a:srgbClr val="000000"/>
                          </a:solidFill>
                        </a:rPr>
                        <a:t>2</a:t>
                      </a:r>
                      <a:r>
                        <a:rPr lang="en-US" dirty="0">
                          <a:solidFill>
                            <a:srgbClr val="000000"/>
                          </a:solidFill>
                        </a:rPr>
                        <a:t>)</a:t>
                      </a:r>
                    </a:p>
                  </a:txBody>
                  <a:tcPr/>
                </a:tc>
                <a:tc>
                  <a:txBody>
                    <a:bodyPr/>
                    <a:lstStyle/>
                    <a:p>
                      <a:r>
                        <a:rPr lang="en-US" dirty="0">
                          <a:solidFill>
                            <a:srgbClr val="000000"/>
                          </a:solidFill>
                        </a:rPr>
                        <a:t>45,000</a:t>
                      </a:r>
                    </a:p>
                  </a:txBody>
                  <a:tcPr/>
                </a:tc>
                <a:tc>
                  <a:txBody>
                    <a:bodyPr/>
                    <a:lstStyle/>
                    <a:p>
                      <a:r>
                        <a:rPr lang="en-US" dirty="0">
                          <a:solidFill>
                            <a:srgbClr val="000000"/>
                          </a:solidFill>
                        </a:rPr>
                        <a:t>0</a:t>
                      </a:r>
                    </a:p>
                  </a:txBody>
                  <a:tcPr/>
                </a:tc>
                <a:extLst>
                  <a:ext uri="{0D108BD9-81ED-4DB2-BD59-A6C34878D82A}">
                    <a16:rowId xmlns:a16="http://schemas.microsoft.com/office/drawing/2014/main" val="584608613"/>
                  </a:ext>
                </a:extLst>
              </a:tr>
              <a:tr h="370840">
                <a:tc>
                  <a:txBody>
                    <a:bodyPr/>
                    <a:lstStyle/>
                    <a:p>
                      <a:r>
                        <a:rPr lang="en-US" dirty="0" err="1">
                          <a:solidFill>
                            <a:srgbClr val="000000"/>
                          </a:solidFill>
                        </a:rPr>
                        <a:t>Usos</a:t>
                      </a:r>
                      <a:r>
                        <a:rPr lang="en-US" dirty="0">
                          <a:solidFill>
                            <a:srgbClr val="000000"/>
                          </a:solidFill>
                        </a:rPr>
                        <a:t> de </a:t>
                      </a:r>
                      <a:r>
                        <a:rPr lang="en-US" dirty="0" err="1">
                          <a:solidFill>
                            <a:srgbClr val="000000"/>
                          </a:solidFill>
                        </a:rPr>
                        <a:t>Servicio</a:t>
                      </a:r>
                      <a:r>
                        <a:rPr lang="en-US" dirty="0">
                          <a:solidFill>
                            <a:srgbClr val="000000"/>
                          </a:solidFill>
                        </a:rPr>
                        <a:t> </a:t>
                      </a:r>
                      <a:r>
                        <a:rPr lang="en-US" dirty="0" err="1">
                          <a:solidFill>
                            <a:srgbClr val="000000"/>
                          </a:solidFill>
                        </a:rPr>
                        <a:t>Vecinal</a:t>
                      </a:r>
                      <a:r>
                        <a:rPr lang="en-US" dirty="0">
                          <a:solidFill>
                            <a:srgbClr val="000000"/>
                          </a:solidFill>
                        </a:rPr>
                        <a:t> (ft</a:t>
                      </a:r>
                      <a:r>
                        <a:rPr lang="en-US" baseline="30000" dirty="0">
                          <a:solidFill>
                            <a:srgbClr val="000000"/>
                          </a:solidFill>
                        </a:rPr>
                        <a:t>2</a:t>
                      </a:r>
                      <a:r>
                        <a:rPr lang="en-US" dirty="0">
                          <a:solidFill>
                            <a:srgbClr val="000000"/>
                          </a:solidFill>
                        </a:rPr>
                        <a:t>)</a:t>
                      </a:r>
                    </a:p>
                  </a:txBody>
                  <a:tcPr/>
                </a:tc>
                <a:tc>
                  <a:txBody>
                    <a:bodyPr/>
                    <a:lstStyle/>
                    <a:p>
                      <a:r>
                        <a:rPr lang="en-US" dirty="0">
                          <a:solidFill>
                            <a:srgbClr val="000000"/>
                          </a:solidFill>
                        </a:rPr>
                        <a:t>85,000</a:t>
                      </a:r>
                    </a:p>
                  </a:txBody>
                  <a:tcPr/>
                </a:tc>
                <a:tc>
                  <a:txBody>
                    <a:bodyPr/>
                    <a:lstStyle/>
                    <a:p>
                      <a:r>
                        <a:rPr lang="en-US" dirty="0">
                          <a:solidFill>
                            <a:srgbClr val="000000"/>
                          </a:solidFill>
                        </a:rPr>
                        <a:t>0</a:t>
                      </a:r>
                    </a:p>
                  </a:txBody>
                  <a:tcPr/>
                </a:tc>
                <a:extLst>
                  <a:ext uri="{0D108BD9-81ED-4DB2-BD59-A6C34878D82A}">
                    <a16:rowId xmlns:a16="http://schemas.microsoft.com/office/drawing/2014/main" val="2584840968"/>
                  </a:ext>
                </a:extLst>
              </a:tr>
              <a:tr h="370840">
                <a:tc>
                  <a:txBody>
                    <a:bodyPr/>
                    <a:lstStyle/>
                    <a:p>
                      <a:r>
                        <a:rPr lang="en-US" dirty="0" err="1">
                          <a:solidFill>
                            <a:srgbClr val="000000"/>
                          </a:solidFill>
                        </a:rPr>
                        <a:t>Espacios</a:t>
                      </a:r>
                      <a:r>
                        <a:rPr lang="en-US" dirty="0">
                          <a:solidFill>
                            <a:srgbClr val="000000"/>
                          </a:solidFill>
                        </a:rPr>
                        <a:t> </a:t>
                      </a:r>
                      <a:r>
                        <a:rPr lang="en-US" dirty="0" err="1">
                          <a:solidFill>
                            <a:srgbClr val="000000"/>
                          </a:solidFill>
                        </a:rPr>
                        <a:t>Abiertos</a:t>
                      </a:r>
                      <a:r>
                        <a:rPr lang="en-US" dirty="0">
                          <a:solidFill>
                            <a:srgbClr val="000000"/>
                          </a:solidFill>
                        </a:rPr>
                        <a:t> </a:t>
                      </a:r>
                    </a:p>
                  </a:txBody>
                  <a:tcPr/>
                </a:tc>
                <a:tc>
                  <a:txBody>
                    <a:bodyPr/>
                    <a:lstStyle/>
                    <a:p>
                      <a:r>
                        <a:rPr lang="en-US" dirty="0">
                          <a:solidFill>
                            <a:srgbClr val="000000"/>
                          </a:solidFill>
                        </a:rPr>
                        <a:t>10.3 acres</a:t>
                      </a:r>
                    </a:p>
                  </a:txBody>
                  <a:tcPr/>
                </a:tc>
                <a:tc>
                  <a:txBody>
                    <a:bodyPr/>
                    <a:lstStyle/>
                    <a:p>
                      <a:r>
                        <a:rPr lang="en-US" dirty="0">
                          <a:solidFill>
                            <a:srgbClr val="000000"/>
                          </a:solidFill>
                        </a:rPr>
                        <a:t>7,006 ft</a:t>
                      </a:r>
                      <a:r>
                        <a:rPr lang="en-US" baseline="30000" dirty="0">
                          <a:solidFill>
                            <a:srgbClr val="000000"/>
                          </a:solidFill>
                        </a:rPr>
                        <a:t>2</a:t>
                      </a:r>
                      <a:endParaRPr lang="en-US" dirty="0">
                        <a:solidFill>
                          <a:srgbClr val="000000"/>
                        </a:solidFill>
                      </a:endParaRPr>
                    </a:p>
                  </a:txBody>
                  <a:tcPr/>
                </a:tc>
                <a:extLst>
                  <a:ext uri="{0D108BD9-81ED-4DB2-BD59-A6C34878D82A}">
                    <a16:rowId xmlns:a16="http://schemas.microsoft.com/office/drawing/2014/main" val="240536933"/>
                  </a:ext>
                </a:extLst>
              </a:tr>
            </a:tbl>
          </a:graphicData>
        </a:graphic>
      </p:graphicFrame>
    </p:spTree>
    <p:extLst>
      <p:ext uri="{BB962C8B-B14F-4D97-AF65-F5344CB8AC3E}">
        <p14:creationId xmlns:p14="http://schemas.microsoft.com/office/powerpoint/2010/main" val="221792719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757131-F52F-4376-AE96-7C7D095831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509017" y="2888742"/>
            <a:ext cx="6972300" cy="1194816"/>
          </a:xfrm>
          <a:prstGeom prst="rect">
            <a:avLst/>
          </a:prstGeom>
        </p:spPr>
      </p:pic>
      <p:sp>
        <p:nvSpPr>
          <p:cNvPr id="14" name="Footer Placeholder 6">
            <a:extLst>
              <a:ext uri="{FF2B5EF4-FFF2-40B4-BE49-F238E27FC236}">
                <a16:creationId xmlns:a16="http://schemas.microsoft.com/office/drawing/2014/main" id="{7F510839-E5B7-4990-810C-FCCC69946EA3}"/>
              </a:ext>
            </a:extLst>
          </p:cNvPr>
          <p:cNvSpPr>
            <a:spLocks noGrp="1"/>
          </p:cNvSpPr>
          <p:nvPr>
            <p:ph type="ftr" sz="quarter" idx="11"/>
          </p:nvPr>
        </p:nvSpPr>
        <p:spPr>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de Alcance del EIR/EIS del Plan Específico de One San Pedro</a:t>
            </a:r>
            <a:endParaRPr lang="en-US"/>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12"/>
          </p:nvPr>
        </p:nvSpPr>
        <p:spPr>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13</a:t>
            </a:fld>
            <a:endParaRPr lang="en-US"/>
          </a:p>
        </p:txBody>
      </p:sp>
      <p:sp>
        <p:nvSpPr>
          <p:cNvPr id="13" name="Title 4">
            <a:extLst>
              <a:ext uri="{FF2B5EF4-FFF2-40B4-BE49-F238E27FC236}">
                <a16:creationId xmlns:a16="http://schemas.microsoft.com/office/drawing/2014/main" id="{DC85164C-3EBC-467E-82A6-B037DEDA18ED}"/>
              </a:ext>
            </a:extLst>
          </p:cNvPr>
          <p:cNvSpPr txBox="1"/>
          <p:nvPr/>
        </p:nvSpPr>
        <p:spPr>
          <a:xfrm rot="5400000">
            <a:off x="-2858031" y="4453312"/>
            <a:ext cx="7217766" cy="698739"/>
          </a:xfrm>
          <a:prstGeom prst="rect">
            <a:avLst/>
          </a:prstGeom>
        </p:spPr>
        <p:txBody>
          <a:bodyPr/>
          <a:lst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s-MX" sz="32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Plano Conceptual del Sitio </a:t>
            </a:r>
          </a:p>
        </p:txBody>
      </p:sp>
      <p:pic>
        <p:nvPicPr>
          <p:cNvPr id="3" name="Picture 2" descr="OSP Specific Plan Site – Conceptual Site Plan">
            <a:extLst>
              <a:ext uri="{FF2B5EF4-FFF2-40B4-BE49-F238E27FC236}">
                <a16:creationId xmlns:a16="http://schemas.microsoft.com/office/drawing/2014/main" id="{FAAC7D68-4631-257A-553E-8DB55480A07E}"/>
              </a:ext>
            </a:extLst>
          </p:cNvPr>
          <p:cNvPicPr>
            <a:picLocks noChangeAspect="1"/>
          </p:cNvPicPr>
          <p:nvPr/>
        </p:nvPicPr>
        <p:blipFill>
          <a:blip r:embed="rId4"/>
          <a:stretch>
            <a:fillRect/>
          </a:stretch>
        </p:blipFill>
        <p:spPr>
          <a:xfrm>
            <a:off x="1377894" y="62479"/>
            <a:ext cx="8434600" cy="6733041"/>
          </a:xfrm>
          <a:prstGeom prst="rect">
            <a:avLst/>
          </a:prstGeom>
        </p:spPr>
      </p:pic>
      <p:pic>
        <p:nvPicPr>
          <p:cNvPr id="4" name="Picture 3" descr="Diagram&#10;&#10;Description automatically generated with medium confidence">
            <a:extLst>
              <a:ext uri="{FF2B5EF4-FFF2-40B4-BE49-F238E27FC236}">
                <a16:creationId xmlns:a16="http://schemas.microsoft.com/office/drawing/2014/main" id="{A9602711-D85F-C6B4-2B55-0BE5914A410A}"/>
              </a:ext>
            </a:extLst>
          </p:cNvPr>
          <p:cNvPicPr>
            <a:picLocks noChangeAspect="1"/>
          </p:cNvPicPr>
          <p:nvPr/>
        </p:nvPicPr>
        <p:blipFill>
          <a:blip r:embed="rId5"/>
          <a:stretch>
            <a:fillRect/>
          </a:stretch>
        </p:blipFill>
        <p:spPr>
          <a:xfrm>
            <a:off x="9884920" y="62479"/>
            <a:ext cx="2132840" cy="5622377"/>
          </a:xfrm>
          <a:prstGeom prst="rect">
            <a:avLst/>
          </a:prstGeom>
        </p:spPr>
      </p:pic>
    </p:spTree>
    <p:extLst>
      <p:ext uri="{BB962C8B-B14F-4D97-AF65-F5344CB8AC3E}">
        <p14:creationId xmlns:p14="http://schemas.microsoft.com/office/powerpoint/2010/main" val="4695498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757131-F52F-4376-AE96-7C7D095831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509017" y="2888742"/>
            <a:ext cx="6972300" cy="1194816"/>
          </a:xfrm>
          <a:prstGeom prst="rect">
            <a:avLst/>
          </a:prstGeom>
        </p:spPr>
      </p:pic>
      <p:sp>
        <p:nvSpPr>
          <p:cNvPr id="14" name="Footer Placeholder 6">
            <a:extLst>
              <a:ext uri="{FF2B5EF4-FFF2-40B4-BE49-F238E27FC236}">
                <a16:creationId xmlns:a16="http://schemas.microsoft.com/office/drawing/2014/main" id="{7F510839-E5B7-4990-810C-FCCC69946EA3}"/>
              </a:ext>
            </a:extLst>
          </p:cNvPr>
          <p:cNvSpPr>
            <a:spLocks noGrp="1"/>
          </p:cNvSpPr>
          <p:nvPr>
            <p:ph type="ftr" sz="quarter" idx="11"/>
          </p:nvPr>
        </p:nvSpPr>
        <p:spPr>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de Alcance del EIR/EIS del Plan Específico de One San Pedro</a:t>
            </a:r>
            <a:endParaRPr lang="en-US"/>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12"/>
          </p:nvPr>
        </p:nvSpPr>
        <p:spPr>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14</a:t>
            </a:fld>
            <a:endParaRPr lang="en-US"/>
          </a:p>
        </p:txBody>
      </p:sp>
      <p:sp>
        <p:nvSpPr>
          <p:cNvPr id="13" name="Title 4">
            <a:extLst>
              <a:ext uri="{FF2B5EF4-FFF2-40B4-BE49-F238E27FC236}">
                <a16:creationId xmlns:a16="http://schemas.microsoft.com/office/drawing/2014/main" id="{DC85164C-3EBC-467E-82A6-B037DEDA18ED}"/>
              </a:ext>
            </a:extLst>
          </p:cNvPr>
          <p:cNvSpPr txBox="1"/>
          <p:nvPr/>
        </p:nvSpPr>
        <p:spPr>
          <a:xfrm rot="5400000">
            <a:off x="-2858031" y="4453312"/>
            <a:ext cx="7217766" cy="698739"/>
          </a:xfrm>
          <a:prstGeom prst="rect">
            <a:avLst/>
          </a:prstGeom>
        </p:spPr>
        <p:txBody>
          <a:bodyPr/>
          <a:lst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s-MX" sz="2400" b="1" i="0" strike="noStrike" cap="none" spc="0" baseline="0" dirty="0">
                <a:solidFill>
                  <a:srgbClr val="FFFFFF"/>
                </a:solidFill>
                <a:effectLst>
                  <a:outerShdw blurRad="38100" dist="38100" dir="2700000" algn="tl">
                    <a:srgbClr val="000000">
                      <a:alpha val="43137"/>
                    </a:srgbClr>
                  </a:outerShdw>
                </a:effectLst>
                <a:latin typeface="DIN 2014 Bold"/>
                <a:ea typeface="DIN 2014 Bold"/>
                <a:cs typeface="DIN 2014 Bold"/>
              </a:rPr>
              <a:t>Representaciones del Espacio Abierto</a:t>
            </a:r>
          </a:p>
        </p:txBody>
      </p:sp>
      <p:pic>
        <p:nvPicPr>
          <p:cNvPr id="5" name="Picture 4" descr="A picture containing grass&#10;&#10;Description automatically generated">
            <a:extLst>
              <a:ext uri="{FF2B5EF4-FFF2-40B4-BE49-F238E27FC236}">
                <a16:creationId xmlns:a16="http://schemas.microsoft.com/office/drawing/2014/main" id="{F0B52F1C-8D26-4CC2-A445-BEAD66E3109E}"/>
              </a:ext>
            </a:extLst>
          </p:cNvPr>
          <p:cNvPicPr>
            <a:picLocks noChangeAspect="1"/>
          </p:cNvPicPr>
          <p:nvPr/>
        </p:nvPicPr>
        <p:blipFill>
          <a:blip r:embed="rId4">
            <a:extLst>
              <a:ext uri="{28A0092B-C50C-407E-A947-70E740481C1C}">
                <a14:useLocalDpi xmlns:a14="http://schemas.microsoft.com/office/drawing/2010/main" val="0"/>
              </a:ext>
            </a:extLst>
          </a:blip>
          <a:srcRect t="7375" b="6343"/>
          <a:stretch>
            <a:fillRect/>
          </a:stretch>
        </p:blipFill>
        <p:spPr>
          <a:xfrm>
            <a:off x="5828985" y="3385235"/>
            <a:ext cx="6179749" cy="3472765"/>
          </a:xfrm>
          <a:prstGeom prst="rect">
            <a:avLst/>
          </a:prstGeom>
        </p:spPr>
      </p:pic>
      <p:pic>
        <p:nvPicPr>
          <p:cNvPr id="3" name="Picture 2">
            <a:extLst>
              <a:ext uri="{FF2B5EF4-FFF2-40B4-BE49-F238E27FC236}">
                <a16:creationId xmlns:a16="http://schemas.microsoft.com/office/drawing/2014/main" id="{AE8627F4-39F2-49B6-B0FE-43771751CA4D}"/>
              </a:ext>
            </a:extLst>
          </p:cNvPr>
          <p:cNvPicPr>
            <a:picLocks noChangeAspect="1"/>
          </p:cNvPicPr>
          <p:nvPr/>
        </p:nvPicPr>
        <p:blipFill>
          <a:blip r:embed="rId5">
            <a:extLst>
              <a:ext uri="{28A0092B-C50C-407E-A947-70E740481C1C}">
                <a14:useLocalDpi xmlns:a14="http://schemas.microsoft.com/office/drawing/2010/main" val="0"/>
              </a:ext>
            </a:extLst>
          </a:blip>
          <a:srcRect t="6687" b="6687"/>
          <a:stretch>
            <a:fillRect/>
          </a:stretch>
        </p:blipFill>
        <p:spPr>
          <a:xfrm>
            <a:off x="1369819" y="0"/>
            <a:ext cx="6530325" cy="3686907"/>
          </a:xfrm>
          <a:prstGeom prst="rect">
            <a:avLst/>
          </a:prstGeom>
        </p:spPr>
      </p:pic>
    </p:spTree>
    <p:extLst>
      <p:ext uri="{BB962C8B-B14F-4D97-AF65-F5344CB8AC3E}">
        <p14:creationId xmlns:p14="http://schemas.microsoft.com/office/powerpoint/2010/main" val="88499975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757131-F52F-4376-AE96-7C7D095831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509017" y="2888742"/>
            <a:ext cx="6972300" cy="1194816"/>
          </a:xfrm>
          <a:prstGeom prst="rect">
            <a:avLst/>
          </a:prstGeom>
        </p:spPr>
      </p:pic>
      <p:sp>
        <p:nvSpPr>
          <p:cNvPr id="14" name="Footer Placeholder 6">
            <a:extLst>
              <a:ext uri="{FF2B5EF4-FFF2-40B4-BE49-F238E27FC236}">
                <a16:creationId xmlns:a16="http://schemas.microsoft.com/office/drawing/2014/main" id="{7F510839-E5B7-4990-810C-FCCC69946EA3}"/>
              </a:ext>
            </a:extLst>
          </p:cNvPr>
          <p:cNvSpPr>
            <a:spLocks noGrp="1"/>
          </p:cNvSpPr>
          <p:nvPr>
            <p:ph type="ftr" sz="quarter" idx="11"/>
          </p:nvPr>
        </p:nvSpPr>
        <p:spPr>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de Alcance del EIR/EIS del Plan Específico de One San Pedro</a:t>
            </a:r>
            <a:endParaRPr lang="en-US"/>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12"/>
          </p:nvPr>
        </p:nvSpPr>
        <p:spPr>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15</a:t>
            </a:fld>
            <a:endParaRPr lang="en-US"/>
          </a:p>
        </p:txBody>
      </p:sp>
      <p:sp>
        <p:nvSpPr>
          <p:cNvPr id="13" name="Title 4">
            <a:extLst>
              <a:ext uri="{FF2B5EF4-FFF2-40B4-BE49-F238E27FC236}">
                <a16:creationId xmlns:a16="http://schemas.microsoft.com/office/drawing/2014/main" id="{DC85164C-3EBC-467E-82A6-B037DEDA18ED}"/>
              </a:ext>
            </a:extLst>
          </p:cNvPr>
          <p:cNvSpPr txBox="1"/>
          <p:nvPr/>
        </p:nvSpPr>
        <p:spPr>
          <a:xfrm rot="5400000">
            <a:off x="-2858031" y="4453312"/>
            <a:ext cx="7217766" cy="698739"/>
          </a:xfrm>
          <a:prstGeom prst="rect">
            <a:avLst/>
          </a:prstGeom>
        </p:spPr>
        <p:txBody>
          <a:bodyPr/>
          <a:lst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s-MX" sz="2400" b="1" i="0" strike="noStrike" cap="none" spc="0" baseline="0" dirty="0">
                <a:solidFill>
                  <a:srgbClr val="FFFFFF"/>
                </a:solidFill>
                <a:effectLst>
                  <a:outerShdw blurRad="38100" dist="38100" dir="2700000" algn="tl">
                    <a:srgbClr val="000000">
                      <a:alpha val="43137"/>
                    </a:srgbClr>
                  </a:outerShdw>
                </a:effectLst>
                <a:latin typeface="DIN 2014 Bold"/>
                <a:ea typeface="DIN 2014 Bold"/>
                <a:cs typeface="DIN 2014 Bold"/>
              </a:rPr>
              <a:t>Representaciones de la Movilidad</a:t>
            </a:r>
          </a:p>
        </p:txBody>
      </p:sp>
      <p:pic>
        <p:nvPicPr>
          <p:cNvPr id="9" name="Picture 8" descr="A picture containing ground, outdoor&#10;&#10;Description automatically generated">
            <a:extLst>
              <a:ext uri="{FF2B5EF4-FFF2-40B4-BE49-F238E27FC236}">
                <a16:creationId xmlns:a16="http://schemas.microsoft.com/office/drawing/2014/main" id="{FC06A83E-465B-4379-B69B-B5183A745F99}"/>
              </a:ext>
            </a:extLst>
          </p:cNvPr>
          <p:cNvPicPr>
            <a:picLocks noChangeAspect="1"/>
          </p:cNvPicPr>
          <p:nvPr/>
        </p:nvPicPr>
        <p:blipFill>
          <a:blip r:embed="rId4">
            <a:extLst>
              <a:ext uri="{28A0092B-C50C-407E-A947-70E740481C1C}">
                <a14:useLocalDpi xmlns:a14="http://schemas.microsoft.com/office/drawing/2010/main" val="0"/>
              </a:ext>
            </a:extLst>
          </a:blip>
          <a:srcRect t="6591" b="6521"/>
          <a:stretch>
            <a:fillRect/>
          </a:stretch>
        </p:blipFill>
        <p:spPr>
          <a:xfrm>
            <a:off x="5731094" y="3223545"/>
            <a:ext cx="6402025" cy="3622876"/>
          </a:xfrm>
          <a:prstGeom prst="rect">
            <a:avLst/>
          </a:prstGeom>
        </p:spPr>
      </p:pic>
      <p:pic>
        <p:nvPicPr>
          <p:cNvPr id="4" name="Picture 3">
            <a:extLst>
              <a:ext uri="{FF2B5EF4-FFF2-40B4-BE49-F238E27FC236}">
                <a16:creationId xmlns:a16="http://schemas.microsoft.com/office/drawing/2014/main" id="{5918F316-6D91-46C6-96D5-FB53ED926F44}"/>
              </a:ext>
            </a:extLst>
          </p:cNvPr>
          <p:cNvPicPr>
            <a:picLocks noChangeAspect="1"/>
          </p:cNvPicPr>
          <p:nvPr/>
        </p:nvPicPr>
        <p:blipFill>
          <a:blip r:embed="rId5">
            <a:extLst>
              <a:ext uri="{28A0092B-C50C-407E-A947-70E740481C1C}">
                <a14:useLocalDpi xmlns:a14="http://schemas.microsoft.com/office/drawing/2010/main" val="0"/>
              </a:ext>
            </a:extLst>
          </a:blip>
          <a:srcRect t="6873" b="6873"/>
          <a:stretch>
            <a:fillRect/>
          </a:stretch>
        </p:blipFill>
        <p:spPr>
          <a:xfrm>
            <a:off x="1233194" y="0"/>
            <a:ext cx="6145666" cy="3452954"/>
          </a:xfrm>
          <a:prstGeom prst="rect">
            <a:avLst/>
          </a:prstGeom>
        </p:spPr>
      </p:pic>
    </p:spTree>
    <p:extLst>
      <p:ext uri="{BB962C8B-B14F-4D97-AF65-F5344CB8AC3E}">
        <p14:creationId xmlns:p14="http://schemas.microsoft.com/office/powerpoint/2010/main" val="283903322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757131-F52F-4376-AE96-7C7D095831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509017" y="2888742"/>
            <a:ext cx="6972300" cy="1194816"/>
          </a:xfrm>
          <a:prstGeom prst="rect">
            <a:avLst/>
          </a:prstGeom>
        </p:spPr>
      </p:pic>
      <p:sp>
        <p:nvSpPr>
          <p:cNvPr id="14" name="Footer Placeholder 6">
            <a:extLst>
              <a:ext uri="{FF2B5EF4-FFF2-40B4-BE49-F238E27FC236}">
                <a16:creationId xmlns:a16="http://schemas.microsoft.com/office/drawing/2014/main" id="{7F510839-E5B7-4990-810C-FCCC69946EA3}"/>
              </a:ext>
            </a:extLst>
          </p:cNvPr>
          <p:cNvSpPr>
            <a:spLocks noGrp="1"/>
          </p:cNvSpPr>
          <p:nvPr>
            <p:ph type="ftr" sz="quarter" idx="11"/>
          </p:nvPr>
        </p:nvSpPr>
        <p:spPr>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de Alcance del EIR/EIS del Plan Específico de One San Pedro</a:t>
            </a:r>
            <a:endParaRPr lang="en-US"/>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12"/>
          </p:nvPr>
        </p:nvSpPr>
        <p:spPr>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16</a:t>
            </a:fld>
            <a:endParaRPr lang="en-US"/>
          </a:p>
        </p:txBody>
      </p:sp>
      <p:sp>
        <p:nvSpPr>
          <p:cNvPr id="13" name="Title 4">
            <a:extLst>
              <a:ext uri="{FF2B5EF4-FFF2-40B4-BE49-F238E27FC236}">
                <a16:creationId xmlns:a16="http://schemas.microsoft.com/office/drawing/2014/main" id="{DC85164C-3EBC-467E-82A6-B037DEDA18ED}"/>
              </a:ext>
            </a:extLst>
          </p:cNvPr>
          <p:cNvSpPr txBox="1"/>
          <p:nvPr/>
        </p:nvSpPr>
        <p:spPr>
          <a:xfrm rot="5400000">
            <a:off x="-2858031" y="4453312"/>
            <a:ext cx="7217766" cy="698739"/>
          </a:xfrm>
          <a:prstGeom prst="rect">
            <a:avLst/>
          </a:prstGeom>
        </p:spPr>
        <p:txBody>
          <a:bodyPr/>
          <a:lst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s-MX" sz="2200" b="1" i="0" strike="noStrike" cap="none" spc="0" baseline="0" dirty="0">
                <a:solidFill>
                  <a:srgbClr val="FFFFFF"/>
                </a:solidFill>
                <a:effectLst>
                  <a:outerShdw blurRad="38100" dist="38100" dir="2700000" algn="tl">
                    <a:srgbClr val="000000">
                      <a:alpha val="43137"/>
                    </a:srgbClr>
                  </a:outerShdw>
                </a:effectLst>
                <a:latin typeface="DIN 2014 Bold"/>
                <a:ea typeface="DIN 2014 Bold"/>
                <a:cs typeface="DIN 2014 Bold"/>
              </a:rPr>
              <a:t>Representación del Sitio Harbor 327</a:t>
            </a:r>
          </a:p>
        </p:txBody>
      </p:sp>
      <p:pic>
        <p:nvPicPr>
          <p:cNvPr id="2" name="Picture 1" descr="Visual Simulation of the 327 Harbor Site from the Corner of Harbor Boulevard and O’Farrell Street Looking Southwest">
            <a:extLst>
              <a:ext uri="{FF2B5EF4-FFF2-40B4-BE49-F238E27FC236}">
                <a16:creationId xmlns:a16="http://schemas.microsoft.com/office/drawing/2014/main" id="{236B7ACD-3A40-F833-428D-4AB2D7569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258" y="598964"/>
            <a:ext cx="10438954" cy="5660072"/>
          </a:xfrm>
          <a:prstGeom prst="rect">
            <a:avLst/>
          </a:prstGeom>
        </p:spPr>
      </p:pic>
    </p:spTree>
    <p:extLst>
      <p:ext uri="{BB962C8B-B14F-4D97-AF65-F5344CB8AC3E}">
        <p14:creationId xmlns:p14="http://schemas.microsoft.com/office/powerpoint/2010/main" val="102753056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8F34B8-FA9B-442A-BF60-7BC23AED29A5}"/>
              </a:ext>
            </a:extLst>
          </p:cNvPr>
          <p:cNvPicPr>
            <a:picLocks noChangeAspect="1"/>
          </p:cNvPicPr>
          <p:nvPr/>
        </p:nvPicPr>
        <p:blipFill>
          <a:blip r:embed="rId3"/>
          <a:srcRect r="1833"/>
          <a:stretch>
            <a:fillRect/>
          </a:stretch>
        </p:blipFill>
        <p:spPr>
          <a:xfrm>
            <a:off x="4438274" y="-69243"/>
            <a:ext cx="8876545" cy="6996486"/>
          </a:xfrm>
          <a:prstGeom prst="rect">
            <a:avLst/>
          </a:prstGeom>
        </p:spPr>
      </p:pic>
      <p:sp>
        <p:nvSpPr>
          <p:cNvPr id="2" name="Date Placeholder 1">
            <a:extLst>
              <a:ext uri="{FF2B5EF4-FFF2-40B4-BE49-F238E27FC236}">
                <a16:creationId xmlns:a16="http://schemas.microsoft.com/office/drawing/2014/main" id="{96475338-3263-4148-B11D-FED64230C187}"/>
              </a:ext>
            </a:extLst>
          </p:cNvPr>
          <p:cNvSpPr>
            <a:spLocks noGrp="1"/>
          </p:cNvSpPr>
          <p:nvPr>
            <p:ph type="dt" sz="half" idx="10"/>
          </p:nvPr>
        </p:nvSpPr>
        <p:spPr/>
        <p:txBody>
          <a:bodyPr/>
          <a:lstStyle/>
          <a:p>
            <a:fld id="{D6701ADA-48F8-4C21-B8C3-7EB5B4F9C9A4}" type="datetime1">
              <a:rPr lang="en-US" smtClean="0"/>
              <a:t>7/6/2023</a:t>
            </a:fld>
            <a:endParaRPr lang="en-US"/>
          </a:p>
        </p:txBody>
      </p:sp>
      <p:sp>
        <p:nvSpPr>
          <p:cNvPr id="6" name="Rectangle 20">
            <a:extLst>
              <a:ext uri="{FF2B5EF4-FFF2-40B4-BE49-F238E27FC236}">
                <a16:creationId xmlns:a16="http://schemas.microsoft.com/office/drawing/2014/main" id="{B3381177-1958-40D5-A7EC-F46BEC046F02}"/>
              </a:ext>
            </a:extLst>
          </p:cNvPr>
          <p:cNvSpPr/>
          <p:nvPr/>
        </p:nvSpPr>
        <p:spPr>
          <a:xfrm>
            <a:off x="-7672" y="-8011"/>
            <a:ext cx="9299559" cy="6899012"/>
          </a:xfrm>
          <a:custGeom>
            <a:avLst/>
            <a:gdLst>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effectLst>
                <a:outerShdw blurRad="38100" dist="50800" dir="2220000" algn="ctr" rotWithShape="0">
                  <a:srgbClr val="000000">
                    <a:alpha val="43137"/>
                  </a:srgbClr>
                </a:outerShdw>
              </a:effectLst>
            </a:endParaRPr>
          </a:p>
        </p:txBody>
      </p:sp>
      <p:pic>
        <p:nvPicPr>
          <p:cNvPr id="12" name="Picture 11">
            <a:extLst>
              <a:ext uri="{FF2B5EF4-FFF2-40B4-BE49-F238E27FC236}">
                <a16:creationId xmlns:a16="http://schemas.microsoft.com/office/drawing/2014/main" id="{5AC10248-B90C-4EA3-B53C-639C083A49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36242"/>
            <a:ext cx="8876545" cy="3615241"/>
          </a:xfrm>
          <a:prstGeom prst="rect">
            <a:avLst/>
          </a:prstGeom>
        </p:spPr>
      </p:pic>
      <p:sp>
        <p:nvSpPr>
          <p:cNvPr id="8" name="Title 1">
            <a:extLst>
              <a:ext uri="{FF2B5EF4-FFF2-40B4-BE49-F238E27FC236}">
                <a16:creationId xmlns:a16="http://schemas.microsoft.com/office/drawing/2014/main" id="{07718566-5EDB-4455-8514-0734C31875B2}"/>
              </a:ext>
            </a:extLst>
          </p:cNvPr>
          <p:cNvSpPr txBox="1"/>
          <p:nvPr/>
        </p:nvSpPr>
        <p:spPr>
          <a:xfrm>
            <a:off x="491614" y="630199"/>
            <a:ext cx="6602522" cy="2501335"/>
          </a:xfrm>
          <a:prstGeom prst="rect">
            <a:avLst/>
          </a:prstGeom>
        </p:spPr>
        <p:txBody>
          <a:bodyPr anchor="ctr" anchorCtr="0"/>
          <a:lstStyle>
            <a:lvl1pPr algn="l" defTabSz="914377" rtl="0" eaLnBrk="1" latinLnBrk="0" hangingPunct="1">
              <a:lnSpc>
                <a:spcPct val="90000"/>
              </a:lnSpc>
              <a:spcBef>
                <a:spcPct val="0"/>
              </a:spcBef>
              <a:buNone/>
              <a:defRPr lang="en-US" sz="40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s-MX" sz="40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Resultados del Borrador del EIR/EIS</a:t>
            </a:r>
          </a:p>
        </p:txBody>
      </p:sp>
      <p:pic>
        <p:nvPicPr>
          <p:cNvPr id="10" name="Google Shape;192;p24">
            <a:extLst>
              <a:ext uri="{FF2B5EF4-FFF2-40B4-BE49-F238E27FC236}">
                <a16:creationId xmlns:a16="http://schemas.microsoft.com/office/drawing/2014/main" id="{6441A2C2-101F-434F-B419-E4C4E9278A89}"/>
              </a:ext>
            </a:extLst>
          </p:cNvPr>
          <p:cNvPicPr/>
          <p:nvPr/>
        </p:nvPicPr>
        <p:blipFill>
          <a:blip r:embed="rId5">
            <a:alphaModFix/>
          </a:blip>
          <a:stretch>
            <a:fillRect/>
          </a:stretch>
        </p:blipFill>
        <p:spPr>
          <a:xfrm>
            <a:off x="138771" y="6023806"/>
            <a:ext cx="1941237" cy="707851"/>
          </a:xfrm>
          <a:prstGeom prst="rect">
            <a:avLst/>
          </a:prstGeom>
          <a:noFill/>
          <a:ln>
            <a:noFill/>
          </a:ln>
        </p:spPr>
      </p:pic>
      <p:pic>
        <p:nvPicPr>
          <p:cNvPr id="4" name="Picture 2">
            <a:extLst>
              <a:ext uri="{FF2B5EF4-FFF2-40B4-BE49-F238E27FC236}">
                <a16:creationId xmlns:a16="http://schemas.microsoft.com/office/drawing/2014/main" id="{FD16BF5B-E679-6234-DD6C-B113AC83593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294700" y="6183987"/>
            <a:ext cx="1381794" cy="361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07581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487156" y="344826"/>
            <a:ext cx="8249697" cy="698739"/>
          </a:xfrm>
        </p:spPr>
        <p:txBody>
          <a:bodyPr/>
          <a:lstStyle/>
          <a:p>
            <a:r>
              <a:rPr lang="es-MX" sz="28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Temas Ambientales Analizados en el EIR/EIS</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1185305557"/>
              </p:ext>
            </p:extLst>
          </p:nvPr>
        </p:nvGraphicFramePr>
        <p:xfrm>
          <a:off x="3857625" y="1522462"/>
          <a:ext cx="3663816" cy="4572000"/>
        </p:xfrm>
        <a:graphic>
          <a:graphicData uri="http://schemas.openxmlformats.org/drawingml/2006/table">
            <a:tbl>
              <a:tblPr firstRow="1" firstCol="1" bandRow="1"/>
              <a:tblGrid>
                <a:gridCol w="3663816">
                  <a:extLst>
                    <a:ext uri="{9D8B030D-6E8A-4147-A177-3AD203B41FA5}">
                      <a16:colId xmlns:a16="http://schemas.microsoft.com/office/drawing/2014/main" val="20000"/>
                    </a:ext>
                  </a:extLst>
                </a:gridCol>
              </a:tblGrid>
              <a:tr h="3010445">
                <a:tc>
                  <a:txBody>
                    <a:bodyPr/>
                    <a:lstStyle/>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0" i="0" strike="noStrike" cap="none" spc="0" baseline="0">
                          <a:solidFill>
                            <a:srgbClr val="F7941D"/>
                          </a:solidFill>
                          <a:effectLst/>
                          <a:latin typeface="Calibri"/>
                          <a:ea typeface="Calibri"/>
                          <a:cs typeface="Calibri"/>
                        </a:rPr>
                        <a:t>Estética</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0" i="0" strike="noStrike" cap="none" spc="0" baseline="0">
                          <a:solidFill>
                            <a:srgbClr val="000000"/>
                          </a:solidFill>
                          <a:effectLst/>
                          <a:latin typeface="Calibri"/>
                          <a:ea typeface="Calibri"/>
                          <a:cs typeface="Calibri"/>
                        </a:rPr>
                        <a:t>Agricultura/Silvicultura</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0" i="0" strike="noStrike" cap="none" spc="0" baseline="0">
                          <a:solidFill>
                            <a:srgbClr val="F7941D"/>
                          </a:solidFill>
                          <a:effectLst/>
                          <a:latin typeface="Calibri"/>
                          <a:ea typeface="Calibri"/>
                          <a:cs typeface="Calibri"/>
                        </a:rPr>
                        <a:t>Calidad del Aire </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0" i="0" strike="noStrike" cap="none" spc="0" baseline="0">
                          <a:solidFill>
                            <a:srgbClr val="000000"/>
                          </a:solidFill>
                          <a:effectLst/>
                          <a:latin typeface="Calibri"/>
                          <a:ea typeface="Calibri"/>
                          <a:cs typeface="Calibri"/>
                        </a:rPr>
                        <a:t>Recursos Biológicos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0" i="0" strike="noStrike" cap="none" spc="0" baseline="0">
                          <a:solidFill>
                            <a:srgbClr val="FF0000"/>
                          </a:solidFill>
                          <a:effectLst/>
                          <a:latin typeface="Calibri"/>
                          <a:ea typeface="Calibri"/>
                          <a:cs typeface="Calibri"/>
                        </a:rPr>
                        <a:t>Recursos Culturales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0" i="0" strike="noStrike" cap="none" spc="0" baseline="0">
                          <a:solidFill>
                            <a:srgbClr val="000000"/>
                          </a:solidFill>
                          <a:effectLst/>
                          <a:latin typeface="Calibri"/>
                          <a:ea typeface="Calibri"/>
                          <a:cs typeface="Calibri"/>
                        </a:rPr>
                        <a:t>Energía</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0" i="0" strike="noStrike" cap="none" spc="0" baseline="0">
                          <a:solidFill>
                            <a:srgbClr val="000000"/>
                          </a:solidFill>
                          <a:effectLst/>
                          <a:latin typeface="Calibri"/>
                          <a:ea typeface="Calibri"/>
                          <a:cs typeface="Calibri"/>
                        </a:rPr>
                        <a:t>Justicia Ambiental y Socioeconomía</a:t>
                      </a: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s-MX" sz="2000" b="0" i="0" strike="noStrike" cap="none" spc="0" baseline="0">
                          <a:solidFill>
                            <a:srgbClr val="F7941D"/>
                          </a:solidFill>
                          <a:effectLst/>
                          <a:latin typeface="Calibri"/>
                          <a:ea typeface="Calibri"/>
                          <a:cs typeface="Calibri"/>
                        </a:rPr>
                        <a:t>Geología/Suelos</a:t>
                      </a: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s-MX" sz="2000" b="0" i="0" strike="noStrike" cap="none" spc="0" baseline="0">
                          <a:solidFill>
                            <a:srgbClr val="000000"/>
                          </a:solidFill>
                          <a:effectLst/>
                          <a:latin typeface="Calibri"/>
                          <a:ea typeface="Calibri"/>
                          <a:cs typeface="Calibri"/>
                        </a:rPr>
                        <a:t>Emisiones de Gases de Efecto Invernadero/Cambio Climático</a:t>
                      </a: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10" name="Table 9">
            <a:extLst>
              <a:ext uri="{FF2B5EF4-FFF2-40B4-BE49-F238E27FC236}">
                <a16:creationId xmlns:a16="http://schemas.microsoft.com/office/drawing/2014/main" id="{11F5AEFA-6DA9-4EA0-8AED-BD664A35A0BF}"/>
              </a:ext>
            </a:extLst>
          </p:cNvPr>
          <p:cNvGraphicFramePr>
            <a:graphicFrameLocks noGrp="1"/>
          </p:cNvGraphicFramePr>
          <p:nvPr>
            <p:extLst>
              <p:ext uri="{D42A27DB-BD31-4B8C-83A1-F6EECF244321}">
                <p14:modId xmlns:p14="http://schemas.microsoft.com/office/powerpoint/2010/main" val="177464448"/>
              </p:ext>
            </p:extLst>
          </p:nvPr>
        </p:nvGraphicFramePr>
        <p:xfrm>
          <a:off x="7657343" y="1578879"/>
          <a:ext cx="4675367" cy="4635518"/>
        </p:xfrm>
        <a:graphic>
          <a:graphicData uri="http://schemas.openxmlformats.org/drawingml/2006/table">
            <a:tbl>
              <a:tblPr firstRow="1" firstCol="1" bandRow="1"/>
              <a:tblGrid>
                <a:gridCol w="4675367">
                  <a:extLst>
                    <a:ext uri="{9D8B030D-6E8A-4147-A177-3AD203B41FA5}">
                      <a16:colId xmlns:a16="http://schemas.microsoft.com/office/drawing/2014/main" val="20000"/>
                    </a:ext>
                  </a:extLst>
                </a:gridCol>
              </a:tblGrid>
              <a:tr h="4635518">
                <a:tc>
                  <a:txBody>
                    <a:bodyPr/>
                    <a:lstStyle/>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s-MX" sz="2000" b="0" i="0" strike="noStrike" cap="none" spc="0" baseline="0">
                          <a:solidFill>
                            <a:srgbClr val="F7941D"/>
                          </a:solidFill>
                          <a:effectLst/>
                          <a:latin typeface="Calibri"/>
                          <a:ea typeface="Calibri"/>
                          <a:cs typeface="Calibri"/>
                        </a:rPr>
                        <a:t>Peligros/Materiales Peligrosos</a:t>
                      </a:r>
                      <a:endParaRPr lang="en-US" sz="2800" b="0">
                        <a:solidFill>
                          <a:schemeClr val="accent6"/>
                        </a:solidFill>
                        <a:effectLst/>
                        <a:latin typeface="Calibri" panose="020F0502020204030204" pitchFamily="34" charset="0"/>
                        <a:ea typeface="Times New Roman"/>
                      </a:endParaRP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s-MX" sz="2000" b="0" i="0" strike="noStrike" cap="none" spc="0" baseline="0">
                          <a:solidFill>
                            <a:srgbClr val="000000"/>
                          </a:solidFill>
                          <a:effectLst/>
                          <a:latin typeface="Calibri"/>
                          <a:ea typeface="Calibri"/>
                          <a:cs typeface="Calibri"/>
                        </a:rPr>
                        <a:t>Hidrología/Calidad del Agua</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0" i="0" strike="noStrike" cap="none" spc="0" baseline="0">
                          <a:solidFill>
                            <a:srgbClr val="000000"/>
                          </a:solidFill>
                          <a:effectLst/>
                          <a:latin typeface="Calibri"/>
                          <a:ea typeface="Calibri"/>
                          <a:cs typeface="Calibri"/>
                        </a:rPr>
                        <a:t>Uso del Suelo/Planeación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0" i="0" strike="noStrike" cap="none" spc="0" baseline="0">
                          <a:solidFill>
                            <a:srgbClr val="FF0000"/>
                          </a:solidFill>
                          <a:effectLst/>
                          <a:latin typeface="Calibri"/>
                          <a:ea typeface="Calibri"/>
                          <a:cs typeface="Calibri"/>
                        </a:rPr>
                        <a:t>Ruido</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0" i="0" strike="noStrike" cap="none" spc="0" baseline="0">
                          <a:solidFill>
                            <a:srgbClr val="000000"/>
                          </a:solidFill>
                          <a:effectLst/>
                          <a:latin typeface="Calibri"/>
                          <a:ea typeface="Calibri"/>
                          <a:cs typeface="Calibri"/>
                        </a:rPr>
                        <a:t>Población/Vivienda</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0" i="0" strike="noStrike" cap="none" spc="0" baseline="0">
                          <a:solidFill>
                            <a:srgbClr val="000000"/>
                          </a:solidFill>
                          <a:effectLst/>
                          <a:latin typeface="Calibri"/>
                          <a:ea typeface="Calibri"/>
                          <a:cs typeface="Calibri"/>
                        </a:rPr>
                        <a:t>Servicios Públicos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0" i="0" strike="noStrike" cap="none" spc="0" baseline="0">
                          <a:solidFill>
                            <a:srgbClr val="000000"/>
                          </a:solidFill>
                          <a:effectLst/>
                          <a:latin typeface="Calibri"/>
                          <a:ea typeface="Calibri"/>
                          <a:cs typeface="Calibri"/>
                        </a:rPr>
                        <a:t>Recreación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0" i="0" strike="noStrike" cap="none" spc="0" baseline="0">
                          <a:solidFill>
                            <a:srgbClr val="F7941D"/>
                          </a:solidFill>
                          <a:effectLst/>
                          <a:latin typeface="Calibri"/>
                          <a:ea typeface="Calibri"/>
                          <a:cs typeface="Calibri"/>
                        </a:rPr>
                        <a:t>Transporte</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0" i="0" strike="noStrike" cap="none" spc="0" baseline="0">
                          <a:solidFill>
                            <a:srgbClr val="F7941D"/>
                          </a:solidFill>
                          <a:effectLst/>
                          <a:latin typeface="Calibri"/>
                          <a:ea typeface="Calibri"/>
                          <a:cs typeface="Calibri"/>
                        </a:rPr>
                        <a:t>Recursos Culturales Tribales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0" i="0" strike="noStrike" cap="none" spc="0" baseline="0">
                          <a:solidFill>
                            <a:srgbClr val="000000"/>
                          </a:solidFill>
                          <a:effectLst/>
                          <a:latin typeface="Calibri"/>
                          <a:ea typeface="Calibri"/>
                          <a:cs typeface="Calibri"/>
                        </a:rPr>
                        <a:t>Servicios Públicos/Sistemas de Servicio</a:t>
                      </a: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18</a:t>
            </a:fld>
            <a:endParaRPr lang="en-US"/>
          </a:p>
        </p:txBody>
      </p:sp>
      <p:sp>
        <p:nvSpPr>
          <p:cNvPr id="2" name="Footer Placeholder 6">
            <a:extLst>
              <a:ext uri="{FF2B5EF4-FFF2-40B4-BE49-F238E27FC236}">
                <a16:creationId xmlns:a16="http://schemas.microsoft.com/office/drawing/2014/main" id="{DF796DFC-3FFF-0725-E1A4-CF31B3FF8736}"/>
              </a:ext>
            </a:extLst>
          </p:cNvPr>
          <p:cNvSpPr txBox="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Pública del Borrador del EIR/EIS de One San Pedro</a:t>
            </a:r>
          </a:p>
        </p:txBody>
      </p:sp>
      <p:sp>
        <p:nvSpPr>
          <p:cNvPr id="4" name="Date Placeholder 4">
            <a:extLst>
              <a:ext uri="{FF2B5EF4-FFF2-40B4-BE49-F238E27FC236}">
                <a16:creationId xmlns:a16="http://schemas.microsoft.com/office/drawing/2014/main" id="{56BB392C-4A2A-B2A9-887D-EC7CC30952F0}"/>
              </a:ext>
            </a:extLst>
          </p:cNvPr>
          <p:cNvSpPr txBox="1"/>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6/28/2023</a:t>
            </a:r>
          </a:p>
        </p:txBody>
      </p:sp>
      <p:sp>
        <p:nvSpPr>
          <p:cNvPr id="18" name="TextBox 17">
            <a:extLst>
              <a:ext uri="{FF2B5EF4-FFF2-40B4-BE49-F238E27FC236}">
                <a16:creationId xmlns:a16="http://schemas.microsoft.com/office/drawing/2014/main" id="{8CB9731A-8AC1-617D-B092-8E19C5701621}"/>
              </a:ext>
            </a:extLst>
          </p:cNvPr>
          <p:cNvSpPr txBox="1"/>
          <p:nvPr/>
        </p:nvSpPr>
        <p:spPr>
          <a:xfrm>
            <a:off x="661521" y="1584040"/>
            <a:ext cx="2836519" cy="4023361"/>
          </a:xfrm>
          <a:prstGeom prst="rect">
            <a:avLst/>
          </a:prstGeom>
          <a:noFill/>
        </p:spPr>
        <p:txBody>
          <a:bodyPr wrap="square">
            <a:spAutoFit/>
          </a:bodyPr>
          <a:lstStyle/>
          <a:p>
            <a:pPr marR="0" lvl="0" algn="l" defTabSz="914377" rtl="0" eaLnBrk="1" latinLnBrk="0" hangingPunct="1">
              <a:lnSpc>
                <a:spcPct val="100000"/>
              </a:lnSpc>
              <a:spcBef>
                <a:spcPts val="600"/>
              </a:spcBef>
              <a:spcAft>
                <a:spcPts val="600"/>
              </a:spcAft>
              <a:buClr>
                <a:schemeClr val="tx2"/>
              </a:buClr>
              <a:tabLst>
                <a:tab pos="0" algn="l"/>
              </a:tabLst>
            </a:pPr>
            <a:r>
              <a:rPr lang="es-MX" sz="1800" b="1" i="0" u="sng" strike="noStrike" cap="none" spc="0" baseline="0">
                <a:solidFill>
                  <a:srgbClr val="000000"/>
                </a:solidFill>
                <a:effectLst/>
                <a:uFill>
                  <a:solidFill>
                    <a:srgbClr val="000000"/>
                  </a:solidFill>
                </a:uFill>
                <a:latin typeface="Calibri"/>
                <a:ea typeface="Calibri"/>
                <a:cs typeface="Calibri"/>
              </a:rPr>
              <a:t>Clave de Color</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endParaRPr lang="en-US" sz="1800" b="0" kern="1200">
              <a:solidFill>
                <a:srgbClr val="000000"/>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1800" b="0" i="0" strike="noStrike" cap="none" spc="0" baseline="0">
                <a:solidFill>
                  <a:srgbClr val="000000"/>
                </a:solidFill>
                <a:effectLst/>
                <a:latin typeface="Calibri"/>
                <a:ea typeface="Calibri"/>
                <a:cs typeface="Calibri"/>
              </a:rPr>
              <a:t>Sin impacto/impacto menos que significativo</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endParaRPr lang="en-US" sz="1800" b="0" kern="1200">
              <a:solidFill>
                <a:srgbClr val="000000"/>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1800" b="0" i="0" strike="noStrike" cap="none" spc="0" baseline="0">
                <a:solidFill>
                  <a:srgbClr val="F7941D"/>
                </a:solidFill>
                <a:effectLst/>
                <a:latin typeface="Calibri"/>
                <a:ea typeface="Calibri"/>
                <a:cs typeface="Calibri"/>
              </a:rPr>
              <a:t>Las medidas de mitigación reducen el impacto </a:t>
            </a:r>
          </a:p>
          <a:p>
            <a:pPr marR="0" lvl="0" algn="l" defTabSz="914377" rtl="0" eaLnBrk="1" latinLnBrk="0" hangingPunct="1">
              <a:lnSpc>
                <a:spcPct val="100000"/>
              </a:lnSpc>
              <a:spcBef>
                <a:spcPts val="600"/>
              </a:spcBef>
              <a:spcAft>
                <a:spcPts val="600"/>
              </a:spcAft>
              <a:buClr>
                <a:schemeClr val="tx2"/>
              </a:buClr>
              <a:tabLst>
                <a:tab pos="0" algn="l"/>
              </a:tabLst>
            </a:pPr>
            <a:endParaRPr lang="en-US">
              <a:solidFill>
                <a:schemeClr val="accent6"/>
              </a:solidFill>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1800" b="0" i="0" strike="noStrike" cap="none" spc="0" baseline="0">
                <a:solidFill>
                  <a:srgbClr val="FF0000"/>
                </a:solidFill>
                <a:effectLst/>
                <a:latin typeface="Calibri"/>
                <a:ea typeface="Calibri"/>
                <a:cs typeface="Calibri"/>
              </a:rPr>
              <a:t>Impacto significativo e inevitable</a:t>
            </a:r>
          </a:p>
        </p:txBody>
      </p:sp>
      <p:sp>
        <p:nvSpPr>
          <p:cNvPr id="3" name="Arrow: Down 2">
            <a:extLst>
              <a:ext uri="{FF2B5EF4-FFF2-40B4-BE49-F238E27FC236}">
                <a16:creationId xmlns:a16="http://schemas.microsoft.com/office/drawing/2014/main" id="{461D0C5E-E583-8F00-F8F1-6E0DABF18EC5}"/>
              </a:ext>
            </a:extLst>
          </p:cNvPr>
          <p:cNvSpPr/>
          <p:nvPr/>
        </p:nvSpPr>
        <p:spPr>
          <a:xfrm>
            <a:off x="701546" y="2538010"/>
            <a:ext cx="261257" cy="2831682"/>
          </a:xfrm>
          <a:prstGeom prst="downArrow">
            <a:avLst/>
          </a:prstGeom>
          <a:gradFill>
            <a:gsLst>
              <a:gs pos="33000">
                <a:schemeClr val="accent6"/>
              </a:gs>
              <a:gs pos="19000">
                <a:srgbClr val="000000"/>
              </a:gs>
              <a:gs pos="66000">
                <a:schemeClr val="accent6"/>
              </a:gs>
              <a:gs pos="86000">
                <a:srgbClr val="FF0000"/>
              </a:gs>
              <a:gs pos="100000">
                <a:srgbClr val="FF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8DD8050-175F-0C35-2EDC-56E8682B9E23}"/>
              </a:ext>
            </a:extLst>
          </p:cNvPr>
          <p:cNvSpPr txBox="1"/>
          <p:nvPr/>
        </p:nvSpPr>
        <p:spPr>
          <a:xfrm>
            <a:off x="110093" y="2473056"/>
            <a:ext cx="636835" cy="461772"/>
          </a:xfrm>
          <a:prstGeom prst="rect">
            <a:avLst/>
          </a:prstGeom>
          <a:noFill/>
        </p:spPr>
        <p:txBody>
          <a:bodyPr wrap="none" rtlCol="0">
            <a:spAutoFit/>
          </a:bodyPr>
          <a:lstStyle/>
          <a:p>
            <a:r>
              <a:rPr lang="es-MX" sz="1200" b="1" i="0" strike="noStrike" cap="none" spc="0" baseline="0">
                <a:solidFill>
                  <a:srgbClr val="000000"/>
                </a:solidFill>
                <a:effectLst/>
                <a:latin typeface="Calibri"/>
                <a:ea typeface="Calibri"/>
                <a:cs typeface="Calibri"/>
              </a:rPr>
              <a:t>Lowest</a:t>
            </a:r>
          </a:p>
          <a:p>
            <a:r>
              <a:rPr lang="es-MX" sz="1200" b="1" i="0" strike="noStrike" cap="none" spc="0" baseline="0">
                <a:solidFill>
                  <a:srgbClr val="000000"/>
                </a:solidFill>
                <a:effectLst/>
                <a:latin typeface="Calibri"/>
                <a:ea typeface="Calibri"/>
                <a:cs typeface="Calibri"/>
              </a:rPr>
              <a:t>impact</a:t>
            </a:r>
          </a:p>
        </p:txBody>
      </p:sp>
      <p:sp>
        <p:nvSpPr>
          <p:cNvPr id="7" name="TextBox 6">
            <a:extLst>
              <a:ext uri="{FF2B5EF4-FFF2-40B4-BE49-F238E27FC236}">
                <a16:creationId xmlns:a16="http://schemas.microsoft.com/office/drawing/2014/main" id="{2CD9E5EF-3FF0-A0B0-15CD-B230575A301D}"/>
              </a:ext>
            </a:extLst>
          </p:cNvPr>
          <p:cNvSpPr txBox="1"/>
          <p:nvPr/>
        </p:nvSpPr>
        <p:spPr>
          <a:xfrm>
            <a:off x="65336" y="4972981"/>
            <a:ext cx="726161" cy="457200"/>
          </a:xfrm>
          <a:prstGeom prst="rect">
            <a:avLst/>
          </a:prstGeom>
          <a:noFill/>
        </p:spPr>
        <p:txBody>
          <a:bodyPr wrap="square" rtlCol="0">
            <a:spAutoFit/>
          </a:bodyPr>
          <a:lstStyle/>
          <a:p>
            <a:r>
              <a:rPr lang="es-MX" sz="1200" b="1" i="0" strike="noStrike" cap="none" spc="0" baseline="0">
                <a:solidFill>
                  <a:srgbClr val="000000"/>
                </a:solidFill>
                <a:effectLst/>
                <a:latin typeface="Calibri"/>
                <a:ea typeface="Calibri"/>
                <a:cs typeface="Calibri"/>
              </a:rPr>
              <a:t>Greatest</a:t>
            </a:r>
          </a:p>
          <a:p>
            <a:r>
              <a:rPr lang="es-MX" sz="1200" b="1" i="0" strike="noStrike" cap="none" spc="0" baseline="0">
                <a:solidFill>
                  <a:srgbClr val="000000"/>
                </a:solidFill>
                <a:effectLst/>
                <a:latin typeface="Calibri"/>
                <a:ea typeface="Calibri"/>
                <a:cs typeface="Calibri"/>
              </a:rPr>
              <a:t>impact</a:t>
            </a:r>
          </a:p>
        </p:txBody>
      </p:sp>
    </p:spTree>
    <p:extLst>
      <p:ext uri="{BB962C8B-B14F-4D97-AF65-F5344CB8AC3E}">
        <p14:creationId xmlns:p14="http://schemas.microsoft.com/office/powerpoint/2010/main" val="61881019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758462" y="344826"/>
            <a:ext cx="7978391" cy="698739"/>
          </a:xfrm>
        </p:spPr>
        <p:txBody>
          <a:bodyPr/>
          <a:lstStyle/>
          <a:p>
            <a:r>
              <a:rPr lang="es-MX" sz="28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Sección 4.1 — Estética</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2902597310"/>
              </p:ext>
            </p:extLst>
          </p:nvPr>
        </p:nvGraphicFramePr>
        <p:xfrm>
          <a:off x="228598" y="1612059"/>
          <a:ext cx="7574281" cy="4267200"/>
        </p:xfrm>
        <a:graphic>
          <a:graphicData uri="http://schemas.openxmlformats.org/drawingml/2006/table">
            <a:tbl>
              <a:tblPr firstRow="1" firstCol="1" bandRow="1"/>
              <a:tblGrid>
                <a:gridCol w="7574281">
                  <a:extLst>
                    <a:ext uri="{9D8B030D-6E8A-4147-A177-3AD203B41FA5}">
                      <a16:colId xmlns:a16="http://schemas.microsoft.com/office/drawing/2014/main" val="20000"/>
                    </a:ext>
                  </a:extLst>
                </a:gridCol>
              </a:tblGrid>
              <a:tr h="4205937">
                <a:tc>
                  <a:txBody>
                    <a:bodyPr/>
                    <a:lstStyle/>
                    <a:p>
                      <a:pPr marL="0" marR="0" lvl="0" indent="0" algn="l" defTabSz="914377" rtl="0" eaLnBrk="1" latinLnBrk="0" hangingPunct="1">
                        <a:lnSpc>
                          <a:spcPct val="100000"/>
                        </a:lnSpc>
                        <a:spcBef>
                          <a:spcPts val="600"/>
                        </a:spcBef>
                        <a:spcAft>
                          <a:spcPts val="600"/>
                        </a:spcAft>
                        <a:buClr>
                          <a:schemeClr val="tx2"/>
                        </a:buClr>
                        <a:buFont typeface="Wingdings" panose="05000000000000000000" pitchFamily="2" charset="2"/>
                        <a:buNone/>
                        <a:tabLst>
                          <a:tab pos="0" algn="l"/>
                        </a:tabLst>
                      </a:pPr>
                      <a:r>
                        <a:rPr lang="es-ES" sz="2000" b="0" i="0" strike="noStrike" cap="none" spc="0" baseline="0" dirty="0">
                          <a:solidFill>
                            <a:srgbClr val="000000"/>
                          </a:solidFill>
                          <a:effectLst/>
                          <a:latin typeface="Calibri"/>
                          <a:ea typeface="Calibri"/>
                          <a:cs typeface="Calibri"/>
                        </a:rPr>
                        <a:t>Los posibles impactos de </a:t>
                      </a:r>
                      <a:r>
                        <a:rPr lang="es-ES" sz="2000" b="0" i="0" strike="noStrike" cap="none" spc="0" baseline="0" dirty="0" err="1">
                          <a:solidFill>
                            <a:srgbClr val="000000"/>
                          </a:solidFill>
                          <a:effectLst/>
                          <a:latin typeface="Calibri"/>
                          <a:ea typeface="Calibri"/>
                          <a:cs typeface="Calibri"/>
                        </a:rPr>
                        <a:t>CEQA</a:t>
                      </a:r>
                      <a:r>
                        <a:rPr lang="es-MX" sz="2000" b="0" i="0" strike="noStrike" cap="none" spc="0" baseline="0" dirty="0">
                          <a:solidFill>
                            <a:srgbClr val="000000"/>
                          </a:solidFill>
                          <a:effectLst/>
                          <a:latin typeface="Calibri"/>
                          <a:ea typeface="Calibri"/>
                          <a:cs typeface="Calibri"/>
                        </a:rPr>
                        <a:t> y </a:t>
                      </a:r>
                      <a:r>
                        <a:rPr lang="es-MX" sz="2000" b="0" i="0" strike="noStrike" cap="none" spc="0" baseline="0" dirty="0" err="1">
                          <a:solidFill>
                            <a:srgbClr val="000000"/>
                          </a:solidFill>
                          <a:effectLst/>
                          <a:latin typeface="Calibri"/>
                          <a:ea typeface="Calibri"/>
                          <a:cs typeface="Calibri"/>
                        </a:rPr>
                        <a:t>NEPA</a:t>
                      </a:r>
                      <a:r>
                        <a:rPr lang="es-MX" sz="2000" b="0" i="0" strike="noStrike" cap="none" spc="0" baseline="0" dirty="0">
                          <a:solidFill>
                            <a:srgbClr val="000000"/>
                          </a:solidFill>
                          <a:effectLst/>
                          <a:latin typeface="Calibri"/>
                          <a:ea typeface="Calibri"/>
                          <a:cs typeface="Calibri"/>
                        </a:rPr>
                        <a:t> a la </a:t>
                      </a:r>
                      <a:r>
                        <a:rPr lang="es-MX" sz="2000" b="1" i="0" strike="noStrike" cap="none" spc="0" baseline="0" dirty="0">
                          <a:solidFill>
                            <a:srgbClr val="000000"/>
                          </a:solidFill>
                          <a:effectLst/>
                          <a:latin typeface="Calibri"/>
                          <a:ea typeface="Calibri"/>
                          <a:cs typeface="Calibri"/>
                        </a:rPr>
                        <a:t>calidad visual </a:t>
                      </a:r>
                      <a:r>
                        <a:rPr lang="es-MX" sz="2000" b="0" i="0" strike="noStrike" cap="none" spc="0" baseline="0" dirty="0">
                          <a:solidFill>
                            <a:srgbClr val="000000"/>
                          </a:solidFill>
                          <a:effectLst/>
                          <a:latin typeface="Calibri"/>
                          <a:ea typeface="Calibri"/>
                          <a:cs typeface="Calibri"/>
                        </a:rPr>
                        <a:t>y </a:t>
                      </a:r>
                      <a:r>
                        <a:rPr lang="es-MX" sz="2000" b="1" i="0" strike="noStrike" cap="none" spc="0" baseline="0" dirty="0">
                          <a:solidFill>
                            <a:srgbClr val="000000"/>
                          </a:solidFill>
                          <a:effectLst/>
                          <a:latin typeface="Calibri"/>
                          <a:ea typeface="Calibri"/>
                          <a:cs typeface="Calibri"/>
                        </a:rPr>
                        <a:t>luz y resplandor </a:t>
                      </a:r>
                      <a:r>
                        <a:rPr lang="es-MX" sz="2000" b="0" i="0" strike="noStrike" cap="none" spc="0" baseline="0" dirty="0">
                          <a:solidFill>
                            <a:srgbClr val="000000"/>
                          </a:solidFill>
                          <a:effectLst/>
                          <a:latin typeface="Calibri"/>
                          <a:ea typeface="Calibri"/>
                          <a:cs typeface="Calibri"/>
                        </a:rPr>
                        <a:t>durante la construcción se reducen a un nivel de </a:t>
                      </a:r>
                      <a:r>
                        <a:rPr lang="es-MX" sz="2000" b="1" i="0" strike="noStrike" cap="none" spc="0" baseline="0" dirty="0">
                          <a:solidFill>
                            <a:srgbClr val="F7941D"/>
                          </a:solidFill>
                          <a:effectLst/>
                          <a:latin typeface="Calibri"/>
                          <a:ea typeface="Calibri"/>
                          <a:cs typeface="Calibri"/>
                        </a:rPr>
                        <a:t>menos que significativo </a:t>
                      </a:r>
                      <a:r>
                        <a:rPr lang="es-MX" sz="2000" b="0" i="0" strike="noStrike" cap="none" spc="0" baseline="0" dirty="0">
                          <a:solidFill>
                            <a:srgbClr val="000000"/>
                          </a:solidFill>
                          <a:effectLst/>
                          <a:latin typeface="Calibri"/>
                          <a:ea typeface="Calibri"/>
                          <a:cs typeface="Calibri"/>
                        </a:rPr>
                        <a:t>con Medidas de Mitigación: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1" i="0" strike="noStrike" cap="none" spc="0" baseline="0" dirty="0">
                          <a:solidFill>
                            <a:srgbClr val="000000"/>
                          </a:solidFill>
                          <a:effectLst/>
                          <a:latin typeface="Calibri"/>
                          <a:ea typeface="Calibri"/>
                          <a:cs typeface="Calibri"/>
                        </a:rPr>
                        <a:t>AES-1 Protección de la Construcción</a:t>
                      </a:r>
                      <a:r>
                        <a:rPr lang="es-MX" sz="2000" b="0" i="0" strike="noStrike" cap="none" spc="0" baseline="0" dirty="0">
                          <a:solidFill>
                            <a:srgbClr val="000000"/>
                          </a:solidFill>
                          <a:effectLst/>
                          <a:latin typeface="Calibri"/>
                          <a:ea typeface="Calibri"/>
                          <a:cs typeface="Calibri"/>
                        </a:rPr>
                        <a:t>: </a:t>
                      </a:r>
                      <a:r>
                        <a:rPr lang="es-MX" sz="2000" kern="1200" dirty="0">
                          <a:solidFill>
                            <a:schemeClr val="bg2">
                              <a:lumMod val="10000"/>
                            </a:schemeClr>
                          </a:solidFill>
                          <a:effectLst/>
                          <a:latin typeface="+mn-lt"/>
                          <a:ea typeface="+mn-ea"/>
                          <a:cs typeface="+mn-cs"/>
                        </a:rPr>
                        <a:t>Se colocarán cercas temporales para la construcción a lo largo de la periferia de las zonas activas de almacenamiento y de la obra de construcción para tapar de la vista las actividades de construcción al nivel de la calle</a:t>
                      </a:r>
                      <a:r>
                        <a:rPr lang="es-MX" sz="2000" b="0" i="0" strike="noStrike" cap="none" spc="0" baseline="0" dirty="0">
                          <a:solidFill>
                            <a:schemeClr val="bg2">
                              <a:lumMod val="10000"/>
                            </a:schemeClr>
                          </a:solidFill>
                          <a:effectLst/>
                          <a:latin typeface="+mn-lt"/>
                          <a:ea typeface="Calibri"/>
                          <a:cs typeface="Calibri"/>
                        </a:rPr>
                        <a:t>.</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1" i="0" strike="noStrike" cap="none" spc="0" baseline="0" dirty="0">
                          <a:solidFill>
                            <a:srgbClr val="000000"/>
                          </a:solidFill>
                          <a:effectLst/>
                          <a:latin typeface="Calibri"/>
                          <a:ea typeface="Calibri"/>
                          <a:cs typeface="Calibri"/>
                        </a:rPr>
                        <a:t>AES-2 Iluminación de la Construcción</a:t>
                      </a:r>
                      <a:r>
                        <a:rPr lang="es-MX" sz="2000" b="0" i="0" strike="noStrike" cap="none" spc="0" baseline="0" dirty="0">
                          <a:solidFill>
                            <a:srgbClr val="000000"/>
                          </a:solidFill>
                          <a:effectLst/>
                          <a:latin typeface="Calibri"/>
                          <a:ea typeface="Calibri"/>
                          <a:cs typeface="Calibri"/>
                        </a:rPr>
                        <a:t>: </a:t>
                      </a:r>
                      <a:r>
                        <a:rPr lang="es-MX" sz="2000" kern="1200" dirty="0">
                          <a:solidFill>
                            <a:schemeClr val="bg2">
                              <a:lumMod val="10000"/>
                            </a:schemeClr>
                          </a:solidFill>
                          <a:effectLst/>
                          <a:latin typeface="+mn-lt"/>
                          <a:ea typeface="+mn-ea"/>
                          <a:cs typeface="+mn-cs"/>
                        </a:rPr>
                        <a:t>La iluminación exterior utilizada durante la construcción debe estar protegida y/o dirigida de tal manera que la fuente de luz no se pueda ver desde las propiedades residenciales adyacentes y el derecho de paso público. Sin embargo, la iluminación de la construcción deberá ser suficiente para proteger la seguridad de los trabajadores de la construcción.</a:t>
                      </a:r>
                      <a:endParaRPr lang="es-MX" sz="2000" b="0" i="0" strike="noStrike" cap="none" spc="0" baseline="0" dirty="0">
                        <a:solidFill>
                          <a:schemeClr val="bg2">
                            <a:lumMod val="10000"/>
                          </a:schemeClr>
                        </a:solidFill>
                        <a:effectLst/>
                        <a:latin typeface="Calibri"/>
                        <a:ea typeface="Calibri"/>
                        <a:cs typeface="Calibri"/>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19</a:t>
            </a:fld>
            <a:endParaRPr lang="en-US"/>
          </a:p>
        </p:txBody>
      </p:sp>
      <p:sp>
        <p:nvSpPr>
          <p:cNvPr id="2" name="Footer Placeholder 6">
            <a:extLst>
              <a:ext uri="{FF2B5EF4-FFF2-40B4-BE49-F238E27FC236}">
                <a16:creationId xmlns:a16="http://schemas.microsoft.com/office/drawing/2014/main" id="{DF796DFC-3FFF-0725-E1A4-CF31B3FF8736}"/>
              </a:ext>
            </a:extLst>
          </p:cNvPr>
          <p:cNvSpPr txBox="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Pública del Borrador del EIR/EIS de One San Pedro</a:t>
            </a:r>
          </a:p>
        </p:txBody>
      </p:sp>
      <p:sp>
        <p:nvSpPr>
          <p:cNvPr id="4" name="Date Placeholder 4">
            <a:extLst>
              <a:ext uri="{FF2B5EF4-FFF2-40B4-BE49-F238E27FC236}">
                <a16:creationId xmlns:a16="http://schemas.microsoft.com/office/drawing/2014/main" id="{56BB392C-4A2A-B2A9-887D-EC7CC30952F0}"/>
              </a:ext>
            </a:extLst>
          </p:cNvPr>
          <p:cNvSpPr txBox="1"/>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6/28/2023</a:t>
            </a:r>
          </a:p>
        </p:txBody>
      </p:sp>
      <p:pic>
        <p:nvPicPr>
          <p:cNvPr id="13" name="Picture 12" descr="Sunset silhouette of scaffolding in construction site">
            <a:extLst>
              <a:ext uri="{FF2B5EF4-FFF2-40B4-BE49-F238E27FC236}">
                <a16:creationId xmlns:a16="http://schemas.microsoft.com/office/drawing/2014/main" id="{52614354-84B0-2F7F-F3B9-FA28C0B66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5547" y="1702494"/>
            <a:ext cx="3672489" cy="2451496"/>
          </a:xfrm>
          <a:prstGeom prst="rect">
            <a:avLst/>
          </a:prstGeom>
        </p:spPr>
      </p:pic>
    </p:spTree>
    <p:extLst>
      <p:ext uri="{BB962C8B-B14F-4D97-AF65-F5344CB8AC3E}">
        <p14:creationId xmlns:p14="http://schemas.microsoft.com/office/powerpoint/2010/main" val="354513285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s-MX" sz="32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Agenda de la Reunión</a:t>
            </a:r>
          </a:p>
        </p:txBody>
      </p:sp>
      <p:sp>
        <p:nvSpPr>
          <p:cNvPr id="6" name="Content Placeholder 5">
            <a:extLst>
              <a:ext uri="{FF2B5EF4-FFF2-40B4-BE49-F238E27FC236}">
                <a16:creationId xmlns:a16="http://schemas.microsoft.com/office/drawing/2014/main" id="{09A21C42-5C30-422A-A05D-F7DD3E882BF1}"/>
              </a:ext>
            </a:extLst>
          </p:cNvPr>
          <p:cNvSpPr>
            <a:spLocks noGrp="1"/>
          </p:cNvSpPr>
          <p:nvPr>
            <p:ph idx="1"/>
          </p:nvPr>
        </p:nvSpPr>
        <p:spPr>
          <a:xfrm>
            <a:off x="673240" y="1395151"/>
            <a:ext cx="6357041" cy="3518494"/>
          </a:xfrm>
        </p:spPr>
        <p:txBody>
          <a:bodyPr>
            <a:noAutofit/>
          </a:bodyPr>
          <a:lstStyle/>
          <a:p>
            <a:pPr>
              <a:lnSpc>
                <a:spcPct val="100000"/>
              </a:lnSpc>
            </a:pPr>
            <a:r>
              <a:rPr lang="es-MX" sz="2200" b="1" i="0" strike="noStrike" cap="none" spc="0" baseline="0">
                <a:solidFill>
                  <a:srgbClr val="000000"/>
                </a:solidFill>
                <a:effectLst/>
                <a:latin typeface="Calibri"/>
                <a:ea typeface="Calibri"/>
                <a:cs typeface="Calibri"/>
              </a:rPr>
              <a:t>Objetivo de la Reunión Pública</a:t>
            </a:r>
          </a:p>
          <a:p>
            <a:pPr>
              <a:lnSpc>
                <a:spcPct val="100000"/>
              </a:lnSpc>
            </a:pPr>
            <a:r>
              <a:rPr lang="es-MX" sz="2200" b="1" i="0" strike="noStrike" cap="none" spc="0" baseline="0">
                <a:solidFill>
                  <a:srgbClr val="000000"/>
                </a:solidFill>
                <a:effectLst/>
                <a:latin typeface="Calibri"/>
                <a:ea typeface="Calibri"/>
                <a:cs typeface="Calibri"/>
              </a:rPr>
              <a:t>Descripción General del Proyecto</a:t>
            </a:r>
            <a:endParaRPr lang="en-US" sz="2200">
              <a:solidFill>
                <a:srgbClr val="000000"/>
              </a:solidFill>
            </a:endParaRPr>
          </a:p>
          <a:p>
            <a:pPr>
              <a:lnSpc>
                <a:spcPct val="100000"/>
              </a:lnSpc>
            </a:pPr>
            <a:r>
              <a:rPr lang="es-MX" sz="2200" b="1" i="0" strike="noStrike" cap="none" spc="0" baseline="0">
                <a:solidFill>
                  <a:srgbClr val="000000"/>
                </a:solidFill>
                <a:effectLst/>
                <a:latin typeface="Calibri"/>
                <a:ea typeface="Calibri"/>
                <a:cs typeface="Calibri"/>
              </a:rPr>
              <a:t>Proceso de Revisión Ambiental</a:t>
            </a:r>
          </a:p>
          <a:p>
            <a:pPr>
              <a:lnSpc>
                <a:spcPct val="100000"/>
              </a:lnSpc>
            </a:pPr>
            <a:r>
              <a:rPr lang="es-MX" sz="2200" b="1" i="0" strike="noStrike" cap="none" spc="0" baseline="0">
                <a:solidFill>
                  <a:srgbClr val="000000"/>
                </a:solidFill>
                <a:effectLst/>
                <a:latin typeface="Calibri"/>
                <a:ea typeface="Calibri"/>
                <a:cs typeface="Calibri"/>
              </a:rPr>
              <a:t>Resultados del Borrador del Informe de Impacto Ambiental (EIR)/Declaración de Impacto Ambiental (EIS)</a:t>
            </a:r>
          </a:p>
          <a:p>
            <a:pPr>
              <a:lnSpc>
                <a:spcPct val="100000"/>
              </a:lnSpc>
            </a:pPr>
            <a:r>
              <a:rPr lang="es-MX" sz="2200" b="1" i="0" strike="noStrike" cap="none" spc="0" baseline="0">
                <a:solidFill>
                  <a:srgbClr val="000000"/>
                </a:solidFill>
                <a:effectLst/>
                <a:latin typeface="Calibri"/>
                <a:ea typeface="Calibri"/>
                <a:cs typeface="Calibri"/>
              </a:rPr>
              <a:t>Comentarios/Aportes</a:t>
            </a:r>
          </a:p>
        </p:txBody>
      </p:sp>
      <p:sp>
        <p:nvSpPr>
          <p:cNvPr id="8" name="Footer Placeholder 6">
            <a:extLst>
              <a:ext uri="{FF2B5EF4-FFF2-40B4-BE49-F238E27FC236}">
                <a16:creationId xmlns:a16="http://schemas.microsoft.com/office/drawing/2014/main" id="{4E2DB729-96D7-477F-8F03-A6612B9B3547}"/>
              </a:ext>
            </a:extLst>
          </p:cNvPr>
          <p:cNvSpPr txBox="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Pública del Borrador del EIR/EIS de One San Pedro</a:t>
            </a:r>
          </a:p>
        </p:txBody>
      </p:sp>
      <p:sp>
        <p:nvSpPr>
          <p:cNvPr id="10" name="Slide Number Placeholder 5">
            <a:extLst>
              <a:ext uri="{FF2B5EF4-FFF2-40B4-BE49-F238E27FC236}">
                <a16:creationId xmlns:a16="http://schemas.microsoft.com/office/drawing/2014/main" id="{78F4CD00-0A2A-4490-AD3E-FCA2F7C0EB79}"/>
              </a:ext>
            </a:extLst>
          </p:cNvPr>
          <p:cNvSpPr txBox="1"/>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2</a:t>
            </a:fld>
            <a:endParaRPr lang="en-US"/>
          </a:p>
        </p:txBody>
      </p:sp>
      <p:pic>
        <p:nvPicPr>
          <p:cNvPr id="2" name="Picture 1">
            <a:extLst>
              <a:ext uri="{FF2B5EF4-FFF2-40B4-BE49-F238E27FC236}">
                <a16:creationId xmlns:a16="http://schemas.microsoft.com/office/drawing/2014/main" id="{FED6C0B6-B0B5-4789-A51E-A5E631FDD13A}"/>
              </a:ext>
            </a:extLst>
          </p:cNvPr>
          <p:cNvPicPr>
            <a:picLocks noChangeAspect="1"/>
          </p:cNvPicPr>
          <p:nvPr/>
        </p:nvPicPr>
        <p:blipFill>
          <a:blip r:embed="rId3"/>
          <a:stretch>
            <a:fillRect/>
          </a:stretch>
        </p:blipFill>
        <p:spPr>
          <a:xfrm>
            <a:off x="7249842" y="1395150"/>
            <a:ext cx="4027862" cy="2704577"/>
          </a:xfrm>
          <a:prstGeom prst="rect">
            <a:avLst/>
          </a:prstGeom>
        </p:spPr>
      </p:pic>
      <p:sp>
        <p:nvSpPr>
          <p:cNvPr id="11" name="TextBox 10">
            <a:extLst>
              <a:ext uri="{FF2B5EF4-FFF2-40B4-BE49-F238E27FC236}">
                <a16:creationId xmlns:a16="http://schemas.microsoft.com/office/drawing/2014/main" id="{F24B6686-691B-4FF2-A5D1-4A4F088921D0}"/>
              </a:ext>
            </a:extLst>
          </p:cNvPr>
          <p:cNvSpPr txBox="1"/>
          <p:nvPr/>
        </p:nvSpPr>
        <p:spPr>
          <a:xfrm>
            <a:off x="7030280" y="4099727"/>
            <a:ext cx="4466983" cy="518160"/>
          </a:xfrm>
          <a:prstGeom prst="rect">
            <a:avLst/>
          </a:prstGeom>
          <a:noFill/>
        </p:spPr>
        <p:txBody>
          <a:bodyPr wrap="square" rtlCol="0">
            <a:spAutoFit/>
          </a:bodyPr>
          <a:lstStyle/>
          <a:p>
            <a:r>
              <a:rPr lang="es-MX" sz="1400" b="0" i="1" strike="noStrike" cap="none" spc="0" baseline="0">
                <a:solidFill>
                  <a:srgbClr val="58595B"/>
                </a:solidFill>
                <a:effectLst/>
                <a:latin typeface="Calibri"/>
                <a:ea typeface="Calibri"/>
                <a:cs typeface="Calibri"/>
              </a:rPr>
              <a:t>Arriba: Escena de la gran apertura de la oficina de One San Pedro en el centro de San Pedro en junio de 2019.</a:t>
            </a:r>
          </a:p>
        </p:txBody>
      </p:sp>
      <p:sp>
        <p:nvSpPr>
          <p:cNvPr id="12" name="Date Placeholder 4">
            <a:extLst>
              <a:ext uri="{FF2B5EF4-FFF2-40B4-BE49-F238E27FC236}">
                <a16:creationId xmlns:a16="http://schemas.microsoft.com/office/drawing/2014/main" id="{1C8F2E92-F2B5-44E9-BB43-C5028A9A9F51}"/>
              </a:ext>
            </a:extLst>
          </p:cNvPr>
          <p:cNvSpPr txBox="1"/>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6/28/2023</a:t>
            </a:r>
          </a:p>
        </p:txBody>
      </p:sp>
    </p:spTree>
    <p:extLst>
      <p:ext uri="{BB962C8B-B14F-4D97-AF65-F5344CB8AC3E}">
        <p14:creationId xmlns:p14="http://schemas.microsoft.com/office/powerpoint/2010/main" val="107176753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758462" y="344826"/>
            <a:ext cx="7978391" cy="698739"/>
          </a:xfrm>
        </p:spPr>
        <p:txBody>
          <a:bodyPr/>
          <a:lstStyle/>
          <a:p>
            <a:r>
              <a:rPr lang="es-MX" sz="28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Sección 4.2 — Calidad del Aire</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22788640"/>
              </p:ext>
            </p:extLst>
          </p:nvPr>
        </p:nvGraphicFramePr>
        <p:xfrm>
          <a:off x="509118" y="1702493"/>
          <a:ext cx="6022311" cy="4267200"/>
        </p:xfrm>
        <a:graphic>
          <a:graphicData uri="http://schemas.openxmlformats.org/drawingml/2006/table">
            <a:tbl>
              <a:tblPr firstRow="1" firstCol="1" bandRow="1"/>
              <a:tblGrid>
                <a:gridCol w="6022311">
                  <a:extLst>
                    <a:ext uri="{9D8B030D-6E8A-4147-A177-3AD203B41FA5}">
                      <a16:colId xmlns:a16="http://schemas.microsoft.com/office/drawing/2014/main" val="20000"/>
                    </a:ext>
                  </a:extLst>
                </a:gridCol>
              </a:tblGrid>
              <a:tr h="4205937">
                <a:tc>
                  <a:txBody>
                    <a:bodyPr/>
                    <a:lstStyle/>
                    <a:p>
                      <a:pPr marL="0" marR="0" lvl="0" indent="0" algn="l" defTabSz="914377" rtl="0" eaLnBrk="1" latinLnBrk="0" hangingPunct="1">
                        <a:lnSpc>
                          <a:spcPct val="100000"/>
                        </a:lnSpc>
                        <a:spcBef>
                          <a:spcPts val="600"/>
                        </a:spcBef>
                        <a:spcAft>
                          <a:spcPts val="600"/>
                        </a:spcAft>
                        <a:buClr>
                          <a:schemeClr val="tx2"/>
                        </a:buClr>
                        <a:buFont typeface="Wingdings" panose="05000000000000000000" pitchFamily="2" charset="2"/>
                        <a:buNone/>
                        <a:tabLst>
                          <a:tab pos="0" algn="l"/>
                        </a:tabLst>
                      </a:pPr>
                      <a:r>
                        <a:rPr lang="es-ES" sz="2000" b="0" i="0" strike="noStrike" cap="none" spc="0" baseline="0" dirty="0">
                          <a:solidFill>
                            <a:srgbClr val="000000"/>
                          </a:solidFill>
                          <a:effectLst/>
                          <a:latin typeface="Calibri"/>
                          <a:ea typeface="Calibri"/>
                          <a:cs typeface="Calibri"/>
                        </a:rPr>
                        <a:t>Los posibles impactos de </a:t>
                      </a:r>
                      <a:r>
                        <a:rPr lang="es-ES" sz="2000" b="0" i="0" strike="noStrike" cap="none" spc="0" baseline="0" dirty="0" err="1">
                          <a:solidFill>
                            <a:srgbClr val="000000"/>
                          </a:solidFill>
                          <a:effectLst/>
                          <a:latin typeface="Calibri"/>
                          <a:ea typeface="Calibri"/>
                          <a:cs typeface="Calibri"/>
                        </a:rPr>
                        <a:t>CEQA</a:t>
                      </a:r>
                      <a:r>
                        <a:rPr lang="es-MX" sz="2000" b="0" i="0" strike="noStrike" cap="none" spc="0" baseline="0" dirty="0">
                          <a:solidFill>
                            <a:srgbClr val="000000"/>
                          </a:solidFill>
                          <a:effectLst/>
                          <a:latin typeface="Calibri"/>
                          <a:ea typeface="Calibri"/>
                          <a:cs typeface="Calibri"/>
                        </a:rPr>
                        <a:t> a la </a:t>
                      </a:r>
                      <a:r>
                        <a:rPr lang="es-MX" sz="2000" b="1" i="0" strike="noStrike" cap="none" spc="0" baseline="0" dirty="0">
                          <a:solidFill>
                            <a:srgbClr val="000000"/>
                          </a:solidFill>
                          <a:effectLst/>
                          <a:latin typeface="Calibri"/>
                          <a:ea typeface="Calibri"/>
                          <a:cs typeface="Calibri"/>
                        </a:rPr>
                        <a:t>calidad del aire </a:t>
                      </a:r>
                      <a:r>
                        <a:rPr lang="es-MX" sz="2000" b="0" i="0" strike="noStrike" cap="none" spc="0" baseline="0" dirty="0">
                          <a:solidFill>
                            <a:srgbClr val="000000"/>
                          </a:solidFill>
                          <a:effectLst/>
                          <a:latin typeface="Calibri"/>
                          <a:ea typeface="Calibri"/>
                          <a:cs typeface="Calibri"/>
                        </a:rPr>
                        <a:t>durante la construcción y operación se reducen a un nivel de </a:t>
                      </a:r>
                      <a:r>
                        <a:rPr lang="es-MX" sz="2000" b="1" i="0" strike="noStrike" cap="none" spc="0" baseline="0" dirty="0">
                          <a:solidFill>
                            <a:srgbClr val="F7941D"/>
                          </a:solidFill>
                          <a:effectLst/>
                          <a:latin typeface="Calibri"/>
                          <a:ea typeface="Calibri"/>
                          <a:cs typeface="Calibri"/>
                        </a:rPr>
                        <a:t>menos que significativo </a:t>
                      </a:r>
                      <a:r>
                        <a:rPr lang="es-MX" sz="2000" b="0" i="0" strike="noStrike" cap="none" spc="0" baseline="0" dirty="0">
                          <a:solidFill>
                            <a:srgbClr val="000000"/>
                          </a:solidFill>
                          <a:effectLst/>
                          <a:latin typeface="Calibri"/>
                          <a:ea typeface="Calibri"/>
                          <a:cs typeface="Calibri"/>
                        </a:rPr>
                        <a:t> con Medidas de Mitigación: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1" i="0" strike="noStrike" cap="none" spc="0" baseline="0" dirty="0">
                          <a:solidFill>
                            <a:srgbClr val="000000"/>
                          </a:solidFill>
                          <a:effectLst/>
                          <a:latin typeface="Calibri"/>
                          <a:ea typeface="Calibri"/>
                          <a:cs typeface="Calibri"/>
                        </a:rPr>
                        <a:t>AQ-1 Equipo de Construcción</a:t>
                      </a:r>
                      <a:r>
                        <a:rPr lang="es-MX" sz="2000" b="0" i="0" strike="noStrike" cap="none" spc="0" baseline="0" dirty="0">
                          <a:solidFill>
                            <a:srgbClr val="000000"/>
                          </a:solidFill>
                          <a:effectLst/>
                          <a:latin typeface="Calibri"/>
                          <a:ea typeface="Calibri"/>
                          <a:cs typeface="Calibri"/>
                        </a:rPr>
                        <a:t>: El equipo de construcción deberá cumplir con las normas finales del Grupo 4 de la EPA de Estados Unidos o ser eléctrico.</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1" i="0" strike="noStrike" cap="none" spc="0" baseline="0" dirty="0">
                          <a:solidFill>
                            <a:srgbClr val="000000"/>
                          </a:solidFill>
                          <a:effectLst/>
                          <a:latin typeface="Calibri"/>
                          <a:ea typeface="Calibri"/>
                          <a:cs typeface="Calibri"/>
                        </a:rPr>
                        <a:t>AQ-2 Electrificación de Equipo de Jardinería</a:t>
                      </a:r>
                      <a:r>
                        <a:rPr lang="es-MX" sz="2000" b="0" i="0" strike="noStrike" cap="none" spc="0" baseline="0" dirty="0">
                          <a:solidFill>
                            <a:srgbClr val="000000"/>
                          </a:solidFill>
                          <a:effectLst/>
                          <a:latin typeface="Calibri"/>
                          <a:ea typeface="Calibri"/>
                          <a:cs typeface="Calibri"/>
                        </a:rPr>
                        <a:t>: El proyecto deberá incluir un mínimo de 25 por ciento de uso de equipos de jardinería eléctricos en todos los contratos de servicios de jardinería que se prestarán en el sitio. </a:t>
                      </a: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20</a:t>
            </a:fld>
            <a:endParaRPr lang="en-US"/>
          </a:p>
        </p:txBody>
      </p:sp>
      <p:sp>
        <p:nvSpPr>
          <p:cNvPr id="2" name="Footer Placeholder 6">
            <a:extLst>
              <a:ext uri="{FF2B5EF4-FFF2-40B4-BE49-F238E27FC236}">
                <a16:creationId xmlns:a16="http://schemas.microsoft.com/office/drawing/2014/main" id="{DF796DFC-3FFF-0725-E1A4-CF31B3FF8736}"/>
              </a:ext>
            </a:extLst>
          </p:cNvPr>
          <p:cNvSpPr txBox="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Pública del Borrador del EIR/EIS de One San Pedro</a:t>
            </a:r>
          </a:p>
        </p:txBody>
      </p:sp>
      <p:sp>
        <p:nvSpPr>
          <p:cNvPr id="4" name="Date Placeholder 4">
            <a:extLst>
              <a:ext uri="{FF2B5EF4-FFF2-40B4-BE49-F238E27FC236}">
                <a16:creationId xmlns:a16="http://schemas.microsoft.com/office/drawing/2014/main" id="{56BB392C-4A2A-B2A9-887D-EC7CC30952F0}"/>
              </a:ext>
            </a:extLst>
          </p:cNvPr>
          <p:cNvSpPr txBox="1"/>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6/28/2023</a:t>
            </a:r>
          </a:p>
        </p:txBody>
      </p:sp>
      <p:pic>
        <p:nvPicPr>
          <p:cNvPr id="13" name="Picture 12">
            <a:extLst>
              <a:ext uri="{FF2B5EF4-FFF2-40B4-BE49-F238E27FC236}">
                <a16:creationId xmlns:a16="http://schemas.microsoft.com/office/drawing/2014/main" id="{52614354-84B0-2F7F-F3B9-FA28C0B66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265" y="1706562"/>
            <a:ext cx="4161772" cy="2769469"/>
          </a:xfrm>
          <a:prstGeom prst="rect">
            <a:avLst/>
          </a:prstGeom>
        </p:spPr>
      </p:pic>
    </p:spTree>
    <p:extLst>
      <p:ext uri="{BB962C8B-B14F-4D97-AF65-F5344CB8AC3E}">
        <p14:creationId xmlns:p14="http://schemas.microsoft.com/office/powerpoint/2010/main" val="190558561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758462" y="344826"/>
            <a:ext cx="7978391" cy="698739"/>
          </a:xfrm>
        </p:spPr>
        <p:txBody>
          <a:bodyPr/>
          <a:lstStyle/>
          <a:p>
            <a:r>
              <a:rPr lang="es-MX" sz="28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Sección 4.3 — Recursos Culturales: Históricos</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681184528"/>
              </p:ext>
            </p:extLst>
          </p:nvPr>
        </p:nvGraphicFramePr>
        <p:xfrm>
          <a:off x="509118" y="1478646"/>
          <a:ext cx="5761053" cy="4572000"/>
        </p:xfrm>
        <a:graphic>
          <a:graphicData uri="http://schemas.openxmlformats.org/drawingml/2006/table">
            <a:tbl>
              <a:tblPr firstRow="1" firstCol="1" bandRow="1"/>
              <a:tblGrid>
                <a:gridCol w="5761053">
                  <a:extLst>
                    <a:ext uri="{9D8B030D-6E8A-4147-A177-3AD203B41FA5}">
                      <a16:colId xmlns:a16="http://schemas.microsoft.com/office/drawing/2014/main" val="20000"/>
                    </a:ext>
                  </a:extLst>
                </a:gridCol>
              </a:tblGrid>
              <a:tr h="4205937">
                <a:tc>
                  <a:txBody>
                    <a:bodyPr/>
                    <a:lstStyle/>
                    <a:p>
                      <a:pPr marL="0" marR="0" lvl="0" indent="0" algn="l" defTabSz="914377" rtl="0" eaLnBrk="1" latinLnBrk="0" hangingPunct="1">
                        <a:lnSpc>
                          <a:spcPct val="100000"/>
                        </a:lnSpc>
                        <a:spcBef>
                          <a:spcPts val="600"/>
                        </a:spcBef>
                        <a:spcAft>
                          <a:spcPts val="600"/>
                        </a:spcAft>
                        <a:buClr>
                          <a:schemeClr val="tx2"/>
                        </a:buClr>
                        <a:buFont typeface="Wingdings" panose="05000000000000000000" pitchFamily="2" charset="2"/>
                        <a:buNone/>
                        <a:tabLst>
                          <a:tab pos="0" algn="l"/>
                        </a:tabLst>
                      </a:pPr>
                      <a:r>
                        <a:rPr lang="es-MX" sz="2000" b="0" i="0" strike="noStrike" cap="none" spc="0" baseline="0" dirty="0">
                          <a:solidFill>
                            <a:schemeClr val="bg2">
                              <a:lumMod val="10000"/>
                            </a:schemeClr>
                          </a:solidFill>
                          <a:effectLst/>
                          <a:latin typeface="Calibri"/>
                          <a:ea typeface="Calibri"/>
                          <a:cs typeface="Calibri"/>
                        </a:rPr>
                        <a:t>Posibles impactos de </a:t>
                      </a:r>
                      <a:r>
                        <a:rPr lang="es-MX" sz="2000" b="0" i="0" strike="noStrike" cap="none" spc="0" baseline="0" dirty="0" err="1">
                          <a:solidFill>
                            <a:schemeClr val="bg2">
                              <a:lumMod val="10000"/>
                            </a:schemeClr>
                          </a:solidFill>
                          <a:effectLst/>
                          <a:latin typeface="Calibri"/>
                          <a:ea typeface="Calibri"/>
                          <a:cs typeface="Calibri"/>
                        </a:rPr>
                        <a:t>CEQA</a:t>
                      </a:r>
                      <a:r>
                        <a:rPr lang="es-MX" sz="2000" b="0" i="0" strike="noStrike" cap="none" spc="0" baseline="0" dirty="0">
                          <a:solidFill>
                            <a:schemeClr val="bg2">
                              <a:lumMod val="10000"/>
                            </a:schemeClr>
                          </a:solidFill>
                          <a:effectLst/>
                          <a:latin typeface="Calibri"/>
                          <a:ea typeface="Calibri"/>
                          <a:cs typeface="Calibri"/>
                        </a:rPr>
                        <a:t> y </a:t>
                      </a:r>
                      <a:r>
                        <a:rPr lang="es-MX" sz="2000" b="0" i="0" strike="noStrike" cap="none" spc="0" baseline="0" dirty="0" err="1">
                          <a:solidFill>
                            <a:schemeClr val="bg2">
                              <a:lumMod val="10000"/>
                            </a:schemeClr>
                          </a:solidFill>
                          <a:effectLst/>
                          <a:latin typeface="Calibri"/>
                          <a:ea typeface="Calibri"/>
                          <a:cs typeface="Calibri"/>
                        </a:rPr>
                        <a:t>NEPA</a:t>
                      </a:r>
                      <a:r>
                        <a:rPr lang="es-MX" sz="2000" b="0" i="0" strike="noStrike" cap="none" spc="0" baseline="0" dirty="0">
                          <a:solidFill>
                            <a:schemeClr val="bg2">
                              <a:lumMod val="10000"/>
                            </a:schemeClr>
                          </a:solidFill>
                          <a:effectLst/>
                          <a:latin typeface="Calibri"/>
                          <a:ea typeface="Calibri"/>
                          <a:cs typeface="Calibri"/>
                        </a:rPr>
                        <a:t> </a:t>
                      </a:r>
                      <a:r>
                        <a:rPr lang="es-MX" sz="2000" b="1" i="0" strike="noStrike" cap="none" spc="0" baseline="0" dirty="0">
                          <a:solidFill>
                            <a:srgbClr val="FF0000"/>
                          </a:solidFill>
                          <a:effectLst/>
                          <a:latin typeface="Calibri"/>
                          <a:ea typeface="Calibri"/>
                          <a:cs typeface="Calibri"/>
                        </a:rPr>
                        <a:t>significativos e inevitables</a:t>
                      </a:r>
                      <a:r>
                        <a:rPr lang="es-MX" sz="2000" b="0" i="0" strike="noStrike" cap="none" spc="0" baseline="0" dirty="0">
                          <a:solidFill>
                            <a:srgbClr val="FF0000"/>
                          </a:solidFill>
                          <a:effectLst/>
                          <a:latin typeface="Calibri"/>
                          <a:ea typeface="Calibri"/>
                          <a:cs typeface="Calibri"/>
                        </a:rPr>
                        <a:t> </a:t>
                      </a:r>
                      <a:r>
                        <a:rPr lang="es-MX" sz="2000" b="0" i="0" strike="noStrike" cap="none" spc="0" baseline="0" dirty="0">
                          <a:solidFill>
                            <a:schemeClr val="bg2">
                              <a:lumMod val="10000"/>
                            </a:schemeClr>
                          </a:solidFill>
                          <a:effectLst/>
                          <a:latin typeface="Calibri"/>
                          <a:ea typeface="Calibri"/>
                          <a:cs typeface="Calibri"/>
                        </a:rPr>
                        <a:t>en los </a:t>
                      </a:r>
                      <a:r>
                        <a:rPr lang="es-MX" sz="2000" b="1" i="0" strike="noStrike" cap="none" spc="0" baseline="0" dirty="0">
                          <a:solidFill>
                            <a:srgbClr val="FF0000"/>
                          </a:solidFill>
                          <a:effectLst/>
                          <a:latin typeface="Calibri"/>
                          <a:ea typeface="Calibri"/>
                          <a:cs typeface="Calibri"/>
                        </a:rPr>
                        <a:t>recursos históricos </a:t>
                      </a:r>
                      <a:r>
                        <a:rPr lang="es-MX" sz="2000" b="0" i="0" strike="noStrike" cap="none" spc="0" baseline="0" dirty="0">
                          <a:solidFill>
                            <a:schemeClr val="bg2">
                              <a:lumMod val="10000"/>
                            </a:schemeClr>
                          </a:solidFill>
                          <a:effectLst/>
                          <a:latin typeface="Calibri"/>
                          <a:ea typeface="Calibri"/>
                          <a:cs typeface="Calibri"/>
                        </a:rPr>
                        <a:t>por la demolición de Rancho San Pedro, aún con la implementación de Medidas de Mitigación: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1" i="0" strike="noStrike" cap="none" spc="0" baseline="0" dirty="0">
                          <a:solidFill>
                            <a:srgbClr val="000000"/>
                          </a:solidFill>
                          <a:effectLst/>
                          <a:latin typeface="Calibri"/>
                          <a:ea typeface="Calibri"/>
                          <a:cs typeface="Calibri"/>
                        </a:rPr>
                        <a:t>CUL-1 Exhibición Interpretativa CUL-1</a:t>
                      </a:r>
                      <a:r>
                        <a:rPr lang="es-MX" sz="2000" b="0" i="0" strike="noStrike" cap="none" spc="0" baseline="0" dirty="0">
                          <a:solidFill>
                            <a:srgbClr val="000000"/>
                          </a:solidFill>
                          <a:effectLst/>
                          <a:latin typeface="Calibri"/>
                          <a:ea typeface="Calibri"/>
                          <a:cs typeface="Calibri"/>
                        </a:rPr>
                        <a:t>: Se instalará una exhibición interpretativa en el sitio que explique la historia y el significado de Rancho San Pedro y una descripción del proyecto que condujo a la demolición del recurso histórico. </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1" i="0" strike="noStrike" cap="none" spc="0" baseline="0" dirty="0">
                          <a:solidFill>
                            <a:srgbClr val="000000"/>
                          </a:solidFill>
                          <a:effectLst/>
                          <a:latin typeface="Calibri"/>
                          <a:ea typeface="Calibri"/>
                          <a:cs typeface="Calibri"/>
                        </a:rPr>
                        <a:t>CUL-2 Sitio Web Informativo</a:t>
                      </a:r>
                      <a:r>
                        <a:rPr lang="es-MX" sz="2000" b="0" i="0" strike="noStrike" cap="none" spc="0" baseline="0" dirty="0">
                          <a:solidFill>
                            <a:srgbClr val="000000"/>
                          </a:solidFill>
                          <a:effectLst/>
                          <a:latin typeface="Calibri"/>
                          <a:ea typeface="Calibri"/>
                          <a:cs typeface="Calibri"/>
                        </a:rPr>
                        <a:t>: Se desarrollará una página web dedicada a la historia de Rancho San Pedro, la importancia de la vivienda pública en la ciudad y ejemplos notables de la arquitectura de vivienda pública y planeación del sitio.</a:t>
                      </a: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21</a:t>
            </a:fld>
            <a:endParaRPr lang="en-US"/>
          </a:p>
        </p:txBody>
      </p:sp>
      <p:sp>
        <p:nvSpPr>
          <p:cNvPr id="2" name="Footer Placeholder 6">
            <a:extLst>
              <a:ext uri="{FF2B5EF4-FFF2-40B4-BE49-F238E27FC236}">
                <a16:creationId xmlns:a16="http://schemas.microsoft.com/office/drawing/2014/main" id="{DF796DFC-3FFF-0725-E1A4-CF31B3FF8736}"/>
              </a:ext>
            </a:extLst>
          </p:cNvPr>
          <p:cNvSpPr txBox="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Pública del Borrador del EIR/EIS de One San Pedro</a:t>
            </a:r>
          </a:p>
        </p:txBody>
      </p:sp>
      <p:sp>
        <p:nvSpPr>
          <p:cNvPr id="4" name="Date Placeholder 4">
            <a:extLst>
              <a:ext uri="{FF2B5EF4-FFF2-40B4-BE49-F238E27FC236}">
                <a16:creationId xmlns:a16="http://schemas.microsoft.com/office/drawing/2014/main" id="{56BB392C-4A2A-B2A9-887D-EC7CC30952F0}"/>
              </a:ext>
            </a:extLst>
          </p:cNvPr>
          <p:cNvSpPr txBox="1"/>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6/28/2023</a:t>
            </a:r>
          </a:p>
        </p:txBody>
      </p:sp>
      <p:pic>
        <p:nvPicPr>
          <p:cNvPr id="3" name="Picture 2">
            <a:extLst>
              <a:ext uri="{FF2B5EF4-FFF2-40B4-BE49-F238E27FC236}">
                <a16:creationId xmlns:a16="http://schemas.microsoft.com/office/drawing/2014/main" id="{F552793A-D2B8-AEDD-AC98-E23064A21F98}"/>
              </a:ext>
            </a:extLst>
          </p:cNvPr>
          <p:cNvPicPr>
            <a:picLocks noChangeAspect="1"/>
          </p:cNvPicPr>
          <p:nvPr/>
        </p:nvPicPr>
        <p:blipFill>
          <a:blip r:embed="rId3"/>
          <a:srcRect l="1859"/>
          <a:stretch>
            <a:fillRect/>
          </a:stretch>
        </p:blipFill>
        <p:spPr>
          <a:xfrm>
            <a:off x="6812782" y="1478646"/>
            <a:ext cx="4870100" cy="2503827"/>
          </a:xfrm>
          <a:prstGeom prst="rect">
            <a:avLst/>
          </a:prstGeom>
        </p:spPr>
      </p:pic>
      <p:sp>
        <p:nvSpPr>
          <p:cNvPr id="6" name="TextBox 5">
            <a:extLst>
              <a:ext uri="{FF2B5EF4-FFF2-40B4-BE49-F238E27FC236}">
                <a16:creationId xmlns:a16="http://schemas.microsoft.com/office/drawing/2014/main" id="{6ED99205-D785-4339-4829-CF5099C5AF02}"/>
              </a:ext>
            </a:extLst>
          </p:cNvPr>
          <p:cNvSpPr txBox="1"/>
          <p:nvPr/>
        </p:nvSpPr>
        <p:spPr>
          <a:xfrm>
            <a:off x="6812783" y="3982473"/>
            <a:ext cx="4870100" cy="518160"/>
          </a:xfrm>
          <a:prstGeom prst="rect">
            <a:avLst/>
          </a:prstGeom>
          <a:noFill/>
        </p:spPr>
        <p:txBody>
          <a:bodyPr wrap="square" rtlCol="0">
            <a:spAutoFit/>
          </a:bodyPr>
          <a:lstStyle/>
          <a:p>
            <a:r>
              <a:rPr lang="es-MX" sz="1400" b="0" i="1" strike="noStrike" cap="none" spc="0" baseline="0">
                <a:solidFill>
                  <a:srgbClr val="58595B"/>
                </a:solidFill>
                <a:effectLst/>
                <a:latin typeface="Calibri"/>
                <a:ea typeface="Calibri"/>
                <a:cs typeface="Calibri"/>
              </a:rPr>
              <a:t>Arriba: Foto histórica de Rancho San Pedro después de su construcción en 1942.</a:t>
            </a:r>
          </a:p>
        </p:txBody>
      </p:sp>
    </p:spTree>
    <p:extLst>
      <p:ext uri="{BB962C8B-B14F-4D97-AF65-F5344CB8AC3E}">
        <p14:creationId xmlns:p14="http://schemas.microsoft.com/office/powerpoint/2010/main" val="11727575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758462" y="344826"/>
            <a:ext cx="7978391" cy="698739"/>
          </a:xfrm>
        </p:spPr>
        <p:txBody>
          <a:bodyPr/>
          <a:lstStyle/>
          <a:p>
            <a:r>
              <a:rPr lang="es-MX" sz="28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Sección 4.3 — Recursos Culturales: Arqueológicos </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1691264400"/>
              </p:ext>
            </p:extLst>
          </p:nvPr>
        </p:nvGraphicFramePr>
        <p:xfrm>
          <a:off x="104905" y="1308597"/>
          <a:ext cx="7734551" cy="5730240"/>
        </p:xfrm>
        <a:graphic>
          <a:graphicData uri="http://schemas.openxmlformats.org/drawingml/2006/table">
            <a:tbl>
              <a:tblPr firstRow="1" firstCol="1" bandRow="1"/>
              <a:tblGrid>
                <a:gridCol w="7734551">
                  <a:extLst>
                    <a:ext uri="{9D8B030D-6E8A-4147-A177-3AD203B41FA5}">
                      <a16:colId xmlns:a16="http://schemas.microsoft.com/office/drawing/2014/main" val="20000"/>
                    </a:ext>
                  </a:extLst>
                </a:gridCol>
              </a:tblGrid>
              <a:tr h="4205937">
                <a:tc>
                  <a:txBody>
                    <a:bodyPr/>
                    <a:lstStyle/>
                    <a:p>
                      <a:pPr marL="0" marR="0" lvl="0" indent="0" algn="l" defTabSz="914377" rtl="0" eaLnBrk="1" latinLnBrk="0" hangingPunct="1">
                        <a:lnSpc>
                          <a:spcPct val="100000"/>
                        </a:lnSpc>
                        <a:spcBef>
                          <a:spcPts val="600"/>
                        </a:spcBef>
                        <a:spcAft>
                          <a:spcPts val="600"/>
                        </a:spcAft>
                        <a:buClr>
                          <a:schemeClr val="tx2"/>
                        </a:buClr>
                        <a:buFont typeface="Wingdings" panose="05000000000000000000" pitchFamily="2" charset="2"/>
                        <a:buNone/>
                        <a:tabLst>
                          <a:tab pos="0" algn="l"/>
                        </a:tabLst>
                      </a:pPr>
                      <a:r>
                        <a:rPr lang="es-ES" sz="1800" b="0" i="0" strike="noStrike" cap="none" spc="0" baseline="0" dirty="0">
                          <a:solidFill>
                            <a:srgbClr val="000000"/>
                          </a:solidFill>
                          <a:effectLst/>
                          <a:latin typeface="Calibri"/>
                          <a:ea typeface="Calibri"/>
                          <a:cs typeface="Calibri"/>
                        </a:rPr>
                        <a:t>Los posibles impactos de </a:t>
                      </a:r>
                      <a:r>
                        <a:rPr lang="es-ES" sz="1800" b="0" i="0" strike="noStrike" cap="none" spc="0" baseline="0" dirty="0" err="1">
                          <a:solidFill>
                            <a:srgbClr val="000000"/>
                          </a:solidFill>
                          <a:effectLst/>
                          <a:latin typeface="Calibri"/>
                          <a:ea typeface="Calibri"/>
                          <a:cs typeface="Calibri"/>
                        </a:rPr>
                        <a:t>CEQA</a:t>
                      </a:r>
                      <a:r>
                        <a:rPr lang="es-MX" sz="1800" b="0" i="0" strike="noStrike" cap="none" spc="0" baseline="0" dirty="0">
                          <a:solidFill>
                            <a:srgbClr val="000000"/>
                          </a:solidFill>
                          <a:effectLst/>
                          <a:latin typeface="Calibri"/>
                          <a:ea typeface="Calibri"/>
                          <a:cs typeface="Calibri"/>
                        </a:rPr>
                        <a:t> a </a:t>
                      </a:r>
                      <a:r>
                        <a:rPr lang="es-MX" sz="1800" b="1" i="0" strike="noStrike" cap="none" spc="0" baseline="0" dirty="0">
                          <a:solidFill>
                            <a:srgbClr val="000000"/>
                          </a:solidFill>
                          <a:effectLst/>
                          <a:latin typeface="Calibri"/>
                          <a:ea typeface="Calibri"/>
                          <a:cs typeface="Calibri"/>
                        </a:rPr>
                        <a:t>recursos arqueológicos </a:t>
                      </a:r>
                      <a:r>
                        <a:rPr lang="es-MX" sz="1800" b="0" i="0" strike="noStrike" cap="none" spc="0" baseline="0" dirty="0">
                          <a:solidFill>
                            <a:srgbClr val="000000"/>
                          </a:solidFill>
                          <a:effectLst/>
                          <a:latin typeface="Calibri"/>
                          <a:ea typeface="Calibri"/>
                          <a:cs typeface="Calibri"/>
                        </a:rPr>
                        <a:t>durante la construcción se reducen a un nivel de </a:t>
                      </a:r>
                      <a:r>
                        <a:rPr lang="es-MX" sz="1800" b="1" i="0" strike="noStrike" cap="none" spc="0" baseline="0" dirty="0">
                          <a:solidFill>
                            <a:srgbClr val="F7941D"/>
                          </a:solidFill>
                          <a:effectLst/>
                          <a:latin typeface="Calibri"/>
                          <a:ea typeface="Calibri"/>
                          <a:cs typeface="Calibri"/>
                        </a:rPr>
                        <a:t>menos que significativo </a:t>
                      </a:r>
                      <a:r>
                        <a:rPr lang="es-MX" sz="1800" b="0" i="0" strike="noStrike" cap="none" spc="0" baseline="0" dirty="0">
                          <a:solidFill>
                            <a:srgbClr val="000000"/>
                          </a:solidFill>
                          <a:effectLst/>
                          <a:latin typeface="Calibri"/>
                          <a:ea typeface="Calibri"/>
                          <a:cs typeface="Calibri"/>
                        </a:rPr>
                        <a:t>con Medidas de Mitigación: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1800" b="1" i="0" strike="noStrike" cap="none" spc="0" baseline="0" dirty="0">
                          <a:solidFill>
                            <a:srgbClr val="000000"/>
                          </a:solidFill>
                          <a:effectLst/>
                          <a:latin typeface="Calibri"/>
                          <a:ea typeface="Calibri"/>
                          <a:cs typeface="Calibri"/>
                        </a:rPr>
                        <a:t>CUL-3 Arqueólogo del Proyecto:</a:t>
                      </a:r>
                      <a:r>
                        <a:rPr lang="es-MX" sz="1800" b="0" i="0" strike="noStrike" cap="none" spc="0" baseline="0" dirty="0">
                          <a:solidFill>
                            <a:srgbClr val="000000"/>
                          </a:solidFill>
                          <a:effectLst/>
                          <a:latin typeface="Calibri"/>
                          <a:ea typeface="Calibri"/>
                          <a:cs typeface="Calibri"/>
                        </a:rPr>
                        <a:t> Se contratará a un arqueólogo profesional para capacitar a los trabajadores y supervisar la construcción.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1800" b="1" i="0" strike="noStrike" cap="none" spc="0" baseline="0" dirty="0">
                          <a:solidFill>
                            <a:srgbClr val="000000"/>
                          </a:solidFill>
                          <a:effectLst/>
                          <a:latin typeface="Calibri"/>
                          <a:ea typeface="Calibri"/>
                          <a:cs typeface="Calibri"/>
                        </a:rPr>
                        <a:t>CUL-4 Capacitación de Sensibilización Ambiental para los Trabajadores</a:t>
                      </a:r>
                      <a:r>
                        <a:rPr lang="es-MX" sz="1800" b="0" i="0" strike="noStrike" cap="none" spc="0" baseline="0" dirty="0">
                          <a:solidFill>
                            <a:srgbClr val="000000"/>
                          </a:solidFill>
                          <a:effectLst/>
                          <a:latin typeface="Calibri"/>
                          <a:ea typeface="Calibri"/>
                          <a:cs typeface="Calibri"/>
                        </a:rPr>
                        <a:t>: El arqueólogo deberá capacitar a los trabajadores de la construcción sobre la sensibilidad arqueológica.</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1800" b="1" i="0" strike="noStrike" cap="none" spc="0" baseline="0" dirty="0">
                          <a:solidFill>
                            <a:srgbClr val="000000"/>
                          </a:solidFill>
                          <a:effectLst/>
                          <a:latin typeface="Calibri"/>
                          <a:ea typeface="Calibri"/>
                          <a:cs typeface="Calibri"/>
                        </a:rPr>
                        <a:t>CUL-5 Monitoreo Arqueológico</a:t>
                      </a:r>
                      <a:r>
                        <a:rPr lang="es-MX" sz="1800" b="0" i="0" strike="noStrike" cap="none" spc="0" baseline="0" dirty="0">
                          <a:solidFill>
                            <a:srgbClr val="000000"/>
                          </a:solidFill>
                          <a:effectLst/>
                          <a:latin typeface="Calibri"/>
                          <a:ea typeface="Calibri"/>
                          <a:cs typeface="Calibri"/>
                        </a:rPr>
                        <a:t>: El arqueólogo deberá monitorear los recursos durante la construcción.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1800" b="1" i="0" strike="noStrike" cap="none" spc="0" baseline="0" dirty="0">
                          <a:solidFill>
                            <a:srgbClr val="000000"/>
                          </a:solidFill>
                          <a:effectLst/>
                          <a:latin typeface="Calibri"/>
                          <a:ea typeface="Calibri"/>
                          <a:cs typeface="Calibri"/>
                        </a:rPr>
                        <a:t>CUL-6 Descubrimiento Imprevisto de Recursos Arqueológicos: </a:t>
                      </a:r>
                      <a:r>
                        <a:rPr lang="es-MX" sz="1800" b="0" i="0" strike="noStrike" cap="none" spc="0" baseline="0" dirty="0">
                          <a:solidFill>
                            <a:srgbClr val="000000"/>
                          </a:solidFill>
                          <a:effectLst/>
                          <a:latin typeface="Calibri"/>
                          <a:ea typeface="Calibri"/>
                          <a:cs typeface="Calibri"/>
                        </a:rPr>
                        <a:t>Los procedimientos para el tratamiento serán implementados de acuerdo con las recomendaciones del Arqueólogo y del monitor Nativo Americano.</a:t>
                      </a: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s-MX" sz="1800" b="1" i="0" strike="noStrike" cap="none" spc="0" baseline="0" dirty="0">
                          <a:solidFill>
                            <a:srgbClr val="000000"/>
                          </a:solidFill>
                          <a:effectLst/>
                          <a:latin typeface="Calibri"/>
                          <a:ea typeface="Calibri"/>
                          <a:cs typeface="Calibri"/>
                        </a:rPr>
                        <a:t>CUL-7 Descubrimiento Imprevisto de Restos Humanos y Ajuar Funerario Asociado: </a:t>
                      </a:r>
                      <a:r>
                        <a:rPr lang="es-MX" sz="1800" b="0" i="0" strike="noStrike" cap="none" spc="0" baseline="0" dirty="0">
                          <a:solidFill>
                            <a:srgbClr val="000000"/>
                          </a:solidFill>
                          <a:effectLst/>
                          <a:latin typeface="Calibri"/>
                          <a:ea typeface="Calibri"/>
                          <a:cs typeface="Calibri"/>
                        </a:rPr>
                        <a:t>Se implementarán procedimientos de acuerdo con el código aplicable.</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endParaRPr lang="en-US" sz="1800" b="1" kern="1200" dirty="0">
                        <a:solidFill>
                          <a:srgbClr val="000000"/>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endParaRPr lang="en-US" sz="1800" b="0" kern="1200" dirty="0">
                        <a:solidFill>
                          <a:srgbClr val="000000"/>
                        </a:solidFill>
                        <a:latin typeface="+mn-lt"/>
                        <a:ea typeface="+mn-ea"/>
                        <a:cs typeface="+mn-cs"/>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22</a:t>
            </a:fld>
            <a:endParaRPr lang="en-US"/>
          </a:p>
        </p:txBody>
      </p:sp>
      <p:sp>
        <p:nvSpPr>
          <p:cNvPr id="2" name="Footer Placeholder 6">
            <a:extLst>
              <a:ext uri="{FF2B5EF4-FFF2-40B4-BE49-F238E27FC236}">
                <a16:creationId xmlns:a16="http://schemas.microsoft.com/office/drawing/2014/main" id="{DF796DFC-3FFF-0725-E1A4-CF31B3FF8736}"/>
              </a:ext>
            </a:extLst>
          </p:cNvPr>
          <p:cNvSpPr txBox="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Pública del Borrador del EIR/EIS de One San Pedro</a:t>
            </a:r>
          </a:p>
        </p:txBody>
      </p:sp>
      <p:sp>
        <p:nvSpPr>
          <p:cNvPr id="4" name="Date Placeholder 4">
            <a:extLst>
              <a:ext uri="{FF2B5EF4-FFF2-40B4-BE49-F238E27FC236}">
                <a16:creationId xmlns:a16="http://schemas.microsoft.com/office/drawing/2014/main" id="{56BB392C-4A2A-B2A9-887D-EC7CC30952F0}"/>
              </a:ext>
            </a:extLst>
          </p:cNvPr>
          <p:cNvSpPr txBox="1"/>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6/28/2023</a:t>
            </a:r>
          </a:p>
        </p:txBody>
      </p:sp>
      <p:pic>
        <p:nvPicPr>
          <p:cNvPr id="1028" name="Picture 4" descr="What You Need to Know When Archaeological Monitoring is Required - 106 Group">
            <a:extLst>
              <a:ext uri="{FF2B5EF4-FFF2-40B4-BE49-F238E27FC236}">
                <a16:creationId xmlns:a16="http://schemas.microsoft.com/office/drawing/2014/main" id="{217DB4E7-8E1B-CEBD-D4AE-F82F11FD28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81555" y="1413101"/>
            <a:ext cx="3467855" cy="231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00145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758462" y="344826"/>
            <a:ext cx="7978391" cy="698739"/>
          </a:xfrm>
        </p:spPr>
        <p:txBody>
          <a:bodyPr/>
          <a:lstStyle/>
          <a:p>
            <a:r>
              <a:rPr lang="es-MX" sz="28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Sección 4.4 — Geología y Suelos</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3788686965"/>
              </p:ext>
            </p:extLst>
          </p:nvPr>
        </p:nvGraphicFramePr>
        <p:xfrm>
          <a:off x="228598" y="1264754"/>
          <a:ext cx="7479322" cy="5486400"/>
        </p:xfrm>
        <a:graphic>
          <a:graphicData uri="http://schemas.openxmlformats.org/drawingml/2006/table">
            <a:tbl>
              <a:tblPr firstRow="1" firstCol="1" bandRow="1"/>
              <a:tblGrid>
                <a:gridCol w="7479322">
                  <a:extLst>
                    <a:ext uri="{9D8B030D-6E8A-4147-A177-3AD203B41FA5}">
                      <a16:colId xmlns:a16="http://schemas.microsoft.com/office/drawing/2014/main" val="20000"/>
                    </a:ext>
                  </a:extLst>
                </a:gridCol>
              </a:tblGrid>
              <a:tr h="4205937">
                <a:tc>
                  <a:txBody>
                    <a:bodyPr/>
                    <a:lstStyle/>
                    <a:p>
                      <a:pPr marL="0" marR="0" lvl="0" indent="0" algn="l" defTabSz="914377" rtl="0" eaLnBrk="1" latinLnBrk="0" hangingPunct="1">
                        <a:lnSpc>
                          <a:spcPct val="100000"/>
                        </a:lnSpc>
                        <a:spcBef>
                          <a:spcPts val="600"/>
                        </a:spcBef>
                        <a:spcAft>
                          <a:spcPts val="600"/>
                        </a:spcAft>
                        <a:buClr>
                          <a:schemeClr val="tx2"/>
                        </a:buClr>
                        <a:buFont typeface="Wingdings" panose="05000000000000000000" pitchFamily="2" charset="2"/>
                        <a:buNone/>
                        <a:tabLst>
                          <a:tab pos="0" algn="l"/>
                        </a:tabLst>
                      </a:pPr>
                      <a:r>
                        <a:rPr lang="es-MX" sz="2000" b="0" i="0" strike="noStrike" cap="none" spc="0" baseline="0" dirty="0">
                          <a:solidFill>
                            <a:srgbClr val="000000"/>
                          </a:solidFill>
                          <a:effectLst/>
                          <a:latin typeface="Calibri"/>
                          <a:ea typeface="Calibri"/>
                          <a:cs typeface="Calibri"/>
                        </a:rPr>
                        <a:t>Los posibles impactos a la </a:t>
                      </a:r>
                      <a:r>
                        <a:rPr lang="es-MX" sz="2000" b="1" i="0" strike="noStrike" cap="none" spc="0" baseline="0" dirty="0">
                          <a:solidFill>
                            <a:srgbClr val="000000"/>
                          </a:solidFill>
                          <a:effectLst/>
                          <a:latin typeface="Calibri"/>
                          <a:ea typeface="Calibri"/>
                          <a:cs typeface="Calibri"/>
                        </a:rPr>
                        <a:t>geología, suelos y recursos paleontológicos </a:t>
                      </a:r>
                      <a:r>
                        <a:rPr lang="es-MX" sz="2000" b="0" i="0" strike="noStrike" cap="none" spc="0" baseline="0" dirty="0">
                          <a:solidFill>
                            <a:srgbClr val="000000"/>
                          </a:solidFill>
                          <a:effectLst/>
                          <a:latin typeface="Calibri"/>
                          <a:ea typeface="Calibri"/>
                          <a:cs typeface="Calibri"/>
                        </a:rPr>
                        <a:t>durante la construcción y operación se reducen a un nivel de </a:t>
                      </a:r>
                      <a:r>
                        <a:rPr lang="es-MX" sz="2000" b="1" i="0" strike="noStrike" cap="none" spc="0" baseline="0" dirty="0">
                          <a:solidFill>
                            <a:srgbClr val="F7941D"/>
                          </a:solidFill>
                          <a:effectLst/>
                          <a:latin typeface="Calibri"/>
                          <a:ea typeface="Calibri"/>
                          <a:cs typeface="Calibri"/>
                        </a:rPr>
                        <a:t>menos que significativo </a:t>
                      </a:r>
                      <a:r>
                        <a:rPr lang="es-MX" sz="2000" b="0" i="0" strike="noStrike" cap="none" spc="0" baseline="0" dirty="0">
                          <a:solidFill>
                            <a:srgbClr val="000000"/>
                          </a:solidFill>
                          <a:effectLst/>
                          <a:latin typeface="Calibri"/>
                          <a:ea typeface="Calibri"/>
                          <a:cs typeface="Calibri"/>
                        </a:rPr>
                        <a:t> con Medidas de Mitigación: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1" i="0" strike="noStrike" cap="none" spc="0" baseline="0" dirty="0">
                          <a:solidFill>
                            <a:srgbClr val="000000"/>
                          </a:solidFill>
                          <a:effectLst/>
                          <a:latin typeface="Calibri"/>
                          <a:ea typeface="Calibri"/>
                          <a:cs typeface="Calibri"/>
                        </a:rPr>
                        <a:t>GEO-1 Informe Geotécnico Final</a:t>
                      </a:r>
                      <a:r>
                        <a:rPr lang="es-MX" sz="2000" b="0" i="0" strike="noStrike" cap="none" spc="0" baseline="0" dirty="0">
                          <a:solidFill>
                            <a:srgbClr val="000000"/>
                          </a:solidFill>
                          <a:effectLst/>
                          <a:latin typeface="Calibri"/>
                          <a:ea typeface="Calibri"/>
                          <a:cs typeface="Calibri"/>
                        </a:rPr>
                        <a:t>: El proyecto se construirá de acuerdo con las recomendaciones de un informe geotécnico final aprobado. </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1" i="0" strike="noStrike" cap="none" spc="0" baseline="0" dirty="0">
                          <a:solidFill>
                            <a:srgbClr val="000000"/>
                          </a:solidFill>
                          <a:effectLst/>
                          <a:latin typeface="Calibri"/>
                          <a:ea typeface="Calibri"/>
                          <a:cs typeface="Calibri"/>
                        </a:rPr>
                        <a:t>GEO-2 Observación Profesional Geotécnica</a:t>
                      </a:r>
                      <a:r>
                        <a:rPr lang="es-MX" sz="2000" b="0" i="0" strike="noStrike" cap="none" spc="0" baseline="0" dirty="0">
                          <a:solidFill>
                            <a:srgbClr val="000000"/>
                          </a:solidFill>
                          <a:effectLst/>
                          <a:latin typeface="Calibri"/>
                          <a:ea typeface="Calibri"/>
                          <a:cs typeface="Calibri"/>
                        </a:rPr>
                        <a:t>: Se contratará a un profesional geotécnico para observar y probar todas las operaciones de nivelación para cimientos poco profundos e instalación de pilotes. </a:t>
                      </a: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s-MX" sz="2000" b="1" i="0" strike="noStrike" cap="none" spc="0" baseline="0" dirty="0">
                          <a:solidFill>
                            <a:srgbClr val="000000"/>
                          </a:solidFill>
                          <a:effectLst/>
                          <a:latin typeface="Calibri"/>
                          <a:ea typeface="Calibri"/>
                          <a:cs typeface="Calibri"/>
                        </a:rPr>
                        <a:t>GEO-3 Monitoreo y Mitigación de Recursos Paleontológicos</a:t>
                      </a:r>
                      <a:r>
                        <a:rPr lang="es-MX" sz="2000" b="0" i="0" strike="noStrike" cap="none" spc="0" baseline="0" dirty="0">
                          <a:solidFill>
                            <a:srgbClr val="000000"/>
                          </a:solidFill>
                          <a:effectLst/>
                          <a:latin typeface="Calibri"/>
                          <a:ea typeface="Calibri"/>
                          <a:cs typeface="Calibri"/>
                        </a:rPr>
                        <a:t>: Se contratará a un paleontólogo calificado para monitorear los fósiles durante la construcción, brindar capacitación a los trabajadores de la construcción y supervisar el tratamiento de los fósiles, si se descubre alguno.</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endParaRPr lang="en-US" sz="2000" b="0" kern="1200" dirty="0">
                        <a:solidFill>
                          <a:srgbClr val="000000"/>
                        </a:solidFill>
                        <a:latin typeface="+mn-lt"/>
                        <a:ea typeface="+mn-ea"/>
                        <a:cs typeface="+mn-cs"/>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23</a:t>
            </a:fld>
            <a:endParaRPr lang="en-US"/>
          </a:p>
        </p:txBody>
      </p:sp>
      <p:sp>
        <p:nvSpPr>
          <p:cNvPr id="2" name="Footer Placeholder 6">
            <a:extLst>
              <a:ext uri="{FF2B5EF4-FFF2-40B4-BE49-F238E27FC236}">
                <a16:creationId xmlns:a16="http://schemas.microsoft.com/office/drawing/2014/main" id="{DF796DFC-3FFF-0725-E1A4-CF31B3FF8736}"/>
              </a:ext>
            </a:extLst>
          </p:cNvPr>
          <p:cNvSpPr txBox="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Pública del Borrador del EIR/EIS de One San Pedro</a:t>
            </a:r>
          </a:p>
        </p:txBody>
      </p:sp>
      <p:sp>
        <p:nvSpPr>
          <p:cNvPr id="4" name="Date Placeholder 4">
            <a:extLst>
              <a:ext uri="{FF2B5EF4-FFF2-40B4-BE49-F238E27FC236}">
                <a16:creationId xmlns:a16="http://schemas.microsoft.com/office/drawing/2014/main" id="{56BB392C-4A2A-B2A9-887D-EC7CC30952F0}"/>
              </a:ext>
            </a:extLst>
          </p:cNvPr>
          <p:cNvSpPr txBox="1"/>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6/28/2023</a:t>
            </a:r>
          </a:p>
        </p:txBody>
      </p:sp>
      <p:pic>
        <p:nvPicPr>
          <p:cNvPr id="2050" name="Picture 2">
            <a:extLst>
              <a:ext uri="{FF2B5EF4-FFF2-40B4-BE49-F238E27FC236}">
                <a16:creationId xmlns:a16="http://schemas.microsoft.com/office/drawing/2014/main" id="{AFE8EC6B-7826-F3C3-6DD9-70D04A672F4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20178" y="1765294"/>
            <a:ext cx="3650550" cy="2434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6227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758462" y="344826"/>
            <a:ext cx="7978391" cy="698739"/>
          </a:xfrm>
        </p:spPr>
        <p:txBody>
          <a:bodyPr/>
          <a:lstStyle/>
          <a:p>
            <a:r>
              <a:rPr lang="es-MX" sz="28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Sección 4.6 — Peligros y Materiales Peligrosos</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2566756265"/>
              </p:ext>
            </p:extLst>
          </p:nvPr>
        </p:nvGraphicFramePr>
        <p:xfrm>
          <a:off x="160950" y="1332981"/>
          <a:ext cx="7978391" cy="6156960"/>
        </p:xfrm>
        <a:graphic>
          <a:graphicData uri="http://schemas.openxmlformats.org/drawingml/2006/table">
            <a:tbl>
              <a:tblPr firstRow="1" firstCol="1" bandRow="1"/>
              <a:tblGrid>
                <a:gridCol w="7978391">
                  <a:extLst>
                    <a:ext uri="{9D8B030D-6E8A-4147-A177-3AD203B41FA5}">
                      <a16:colId xmlns:a16="http://schemas.microsoft.com/office/drawing/2014/main" val="20000"/>
                    </a:ext>
                  </a:extLst>
                </a:gridCol>
              </a:tblGrid>
              <a:tr h="4205937">
                <a:tc>
                  <a:txBody>
                    <a:bodyPr/>
                    <a:lstStyle/>
                    <a:p>
                      <a:pPr marL="0" marR="0" lvl="0" indent="0" algn="l" defTabSz="914377" rtl="0" eaLnBrk="1" latinLnBrk="0" hangingPunct="1">
                        <a:lnSpc>
                          <a:spcPct val="100000"/>
                        </a:lnSpc>
                        <a:spcBef>
                          <a:spcPts val="600"/>
                        </a:spcBef>
                        <a:spcAft>
                          <a:spcPts val="600"/>
                        </a:spcAft>
                        <a:buClr>
                          <a:schemeClr val="tx2"/>
                        </a:buClr>
                        <a:buFont typeface="Wingdings" panose="05000000000000000000" pitchFamily="2" charset="2"/>
                        <a:buNone/>
                        <a:tabLst>
                          <a:tab pos="0" algn="l"/>
                        </a:tabLst>
                      </a:pPr>
                      <a:r>
                        <a:rPr lang="es-MX" sz="1800" b="0" i="0" strike="noStrike" cap="none" spc="0" baseline="0" dirty="0">
                          <a:solidFill>
                            <a:srgbClr val="000000"/>
                          </a:solidFill>
                          <a:effectLst/>
                          <a:latin typeface="Calibri"/>
                          <a:ea typeface="Calibri"/>
                          <a:cs typeface="Calibri"/>
                        </a:rPr>
                        <a:t>Los posibles impactos relacionados con </a:t>
                      </a:r>
                      <a:r>
                        <a:rPr lang="es-MX" sz="1800" b="1" i="0" strike="noStrike" cap="none" spc="0" baseline="0" dirty="0">
                          <a:solidFill>
                            <a:srgbClr val="000000"/>
                          </a:solidFill>
                          <a:effectLst/>
                          <a:latin typeface="Calibri"/>
                          <a:ea typeface="Calibri"/>
                          <a:cs typeface="Calibri"/>
                        </a:rPr>
                        <a:t>suelos contaminados </a:t>
                      </a:r>
                      <a:r>
                        <a:rPr lang="es-MX" sz="1800" b="0" i="0" strike="noStrike" cap="none" spc="0" baseline="0" dirty="0">
                          <a:solidFill>
                            <a:srgbClr val="000000"/>
                          </a:solidFill>
                          <a:effectLst/>
                          <a:latin typeface="Calibri"/>
                          <a:ea typeface="Calibri"/>
                          <a:cs typeface="Calibri"/>
                        </a:rPr>
                        <a:t>durante la construcción y operación se reducen a un nivel de </a:t>
                      </a:r>
                      <a:r>
                        <a:rPr lang="es-MX" sz="1800" b="1" i="0" strike="noStrike" cap="none" spc="0" baseline="0" dirty="0">
                          <a:solidFill>
                            <a:srgbClr val="F7941D"/>
                          </a:solidFill>
                          <a:effectLst/>
                          <a:latin typeface="Calibri"/>
                          <a:ea typeface="Calibri"/>
                          <a:cs typeface="Calibri"/>
                        </a:rPr>
                        <a:t>menos que significativo </a:t>
                      </a:r>
                      <a:r>
                        <a:rPr lang="es-MX" sz="1800" b="0" i="0" strike="noStrike" cap="none" spc="0" baseline="0" dirty="0">
                          <a:solidFill>
                            <a:srgbClr val="000000"/>
                          </a:solidFill>
                          <a:effectLst/>
                          <a:latin typeface="Calibri"/>
                          <a:ea typeface="Calibri"/>
                          <a:cs typeface="Calibri"/>
                        </a:rPr>
                        <a:t> con Medidas de Mitigación: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1800" b="1" i="0" strike="noStrike" cap="none" spc="0" baseline="0" dirty="0">
                          <a:solidFill>
                            <a:srgbClr val="000000"/>
                          </a:solidFill>
                          <a:effectLst/>
                          <a:latin typeface="Calibri"/>
                          <a:ea typeface="Calibri"/>
                          <a:cs typeface="Calibri"/>
                        </a:rPr>
                        <a:t>HAZ-1 Acuerdo de Supervisión Voluntaria con la Unidad de Mitigación de Incendios de Sitios del Condado de Los </a:t>
                      </a:r>
                      <a:r>
                        <a:rPr lang="es-MX" sz="1800" b="1" i="0" strike="noStrike" cap="none" spc="0" baseline="0" dirty="0" err="1">
                          <a:solidFill>
                            <a:srgbClr val="000000"/>
                          </a:solidFill>
                          <a:effectLst/>
                          <a:latin typeface="Calibri"/>
                          <a:ea typeface="Calibri"/>
                          <a:cs typeface="Calibri"/>
                        </a:rPr>
                        <a:t>Angeles</a:t>
                      </a:r>
                      <a:r>
                        <a:rPr lang="es-MX" sz="1800" b="0" i="0" strike="noStrike" cap="none" spc="0" baseline="0" dirty="0">
                          <a:solidFill>
                            <a:srgbClr val="000000"/>
                          </a:solidFill>
                          <a:effectLst/>
                          <a:latin typeface="Calibri"/>
                          <a:ea typeface="Calibri"/>
                          <a:cs typeface="Calibri"/>
                        </a:rPr>
                        <a:t>: Las actividades de remediación en el sitio se llevarán a cabo bajo la supervisión del Departamento de Bomberos.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1800" b="1" i="0" strike="noStrike" cap="none" spc="0" baseline="0" dirty="0">
                          <a:solidFill>
                            <a:srgbClr val="000000"/>
                          </a:solidFill>
                          <a:effectLst/>
                          <a:latin typeface="Calibri"/>
                          <a:ea typeface="Calibri"/>
                          <a:cs typeface="Calibri"/>
                        </a:rPr>
                        <a:t>HAZ-2 Plan de Administración del Suelo</a:t>
                      </a:r>
                      <a:r>
                        <a:rPr lang="es-MX" sz="1800" b="0" i="0" strike="noStrike" cap="none" spc="0" baseline="0" dirty="0">
                          <a:solidFill>
                            <a:srgbClr val="000000"/>
                          </a:solidFill>
                          <a:effectLst/>
                          <a:latin typeface="Calibri"/>
                          <a:ea typeface="Calibri"/>
                          <a:cs typeface="Calibri"/>
                        </a:rPr>
                        <a:t>: El plan de administración del suelo aprobado se implementará durante la construcción.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1800" b="1" i="0" strike="noStrike" cap="none" spc="0" baseline="0" dirty="0">
                          <a:solidFill>
                            <a:srgbClr val="000000"/>
                          </a:solidFill>
                          <a:effectLst/>
                          <a:latin typeface="Calibri"/>
                          <a:ea typeface="Calibri"/>
                          <a:cs typeface="Calibri"/>
                        </a:rPr>
                        <a:t>HAZ-3 Remediación del Suelo</a:t>
                      </a:r>
                      <a:r>
                        <a:rPr lang="es-MX" sz="1800" b="0" i="0" strike="noStrike" cap="none" spc="0" baseline="0" dirty="0">
                          <a:solidFill>
                            <a:srgbClr val="000000"/>
                          </a:solidFill>
                          <a:effectLst/>
                          <a:latin typeface="Calibri"/>
                          <a:ea typeface="Calibri"/>
                          <a:cs typeface="Calibri"/>
                        </a:rPr>
                        <a:t>: Los suelos contaminados deberán ser debidamente remediados y eliminados.</a:t>
                      </a: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s-MX" sz="1800" b="1" i="0" strike="noStrike" cap="none" spc="0" baseline="0" dirty="0">
                          <a:solidFill>
                            <a:srgbClr val="000000"/>
                          </a:solidFill>
                          <a:effectLst/>
                          <a:latin typeface="Calibri"/>
                          <a:ea typeface="Calibri"/>
                          <a:cs typeface="Calibri"/>
                        </a:rPr>
                        <a:t>HAZ-4 Plan de Monitoreo de Vapores de la Construcción: </a:t>
                      </a:r>
                      <a:r>
                        <a:rPr lang="es-MX" sz="1800" b="0" i="0" strike="noStrike" cap="none" spc="0" baseline="0" dirty="0">
                          <a:solidFill>
                            <a:srgbClr val="000000"/>
                          </a:solidFill>
                          <a:effectLst/>
                          <a:latin typeface="Calibri"/>
                          <a:ea typeface="Calibri"/>
                          <a:cs typeface="Calibri"/>
                        </a:rPr>
                        <a:t>El Plan de Monitoreo de Vapores aprobado se implementará durante la construcción.</a:t>
                      </a: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s-MX" sz="1800" b="1" i="0" strike="noStrike" cap="none" spc="0" baseline="0" dirty="0">
                          <a:solidFill>
                            <a:srgbClr val="000000"/>
                          </a:solidFill>
                          <a:effectLst/>
                          <a:latin typeface="Calibri"/>
                          <a:ea typeface="Calibri"/>
                          <a:cs typeface="Calibri"/>
                        </a:rPr>
                        <a:t>HAZ-5 Sistema de Mitigación de Vapor: </a:t>
                      </a:r>
                      <a:r>
                        <a:rPr lang="es-MX" sz="1800" b="0" i="0" strike="noStrike" cap="none" spc="0" baseline="0" dirty="0">
                          <a:solidFill>
                            <a:srgbClr val="000000"/>
                          </a:solidFill>
                          <a:effectLst/>
                          <a:latin typeface="Calibri"/>
                          <a:ea typeface="Calibri"/>
                          <a:cs typeface="Calibri"/>
                        </a:rPr>
                        <a:t>Si la contaminación excede los límites, se implementará un sistema de mitigación de vapor aprobado debajo de los edificios del proyecto.</a:t>
                      </a: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endParaRPr lang="en-US" sz="1800" b="0" kern="1200" dirty="0">
                        <a:solidFill>
                          <a:srgbClr val="000000"/>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endParaRPr lang="en-US" sz="1800" b="1" kern="1200" dirty="0">
                        <a:solidFill>
                          <a:srgbClr val="000000"/>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endParaRPr lang="en-US" sz="1800" b="0" kern="1200" dirty="0">
                        <a:solidFill>
                          <a:srgbClr val="000000"/>
                        </a:solidFill>
                        <a:latin typeface="+mn-lt"/>
                        <a:ea typeface="+mn-ea"/>
                        <a:cs typeface="+mn-cs"/>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24</a:t>
            </a:fld>
            <a:endParaRPr lang="en-US"/>
          </a:p>
        </p:txBody>
      </p:sp>
      <p:sp>
        <p:nvSpPr>
          <p:cNvPr id="2" name="Footer Placeholder 6">
            <a:extLst>
              <a:ext uri="{FF2B5EF4-FFF2-40B4-BE49-F238E27FC236}">
                <a16:creationId xmlns:a16="http://schemas.microsoft.com/office/drawing/2014/main" id="{DF796DFC-3FFF-0725-E1A4-CF31B3FF8736}"/>
              </a:ext>
            </a:extLst>
          </p:cNvPr>
          <p:cNvSpPr txBox="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Pública del Borrador del EIR/EIS de One San Pedro</a:t>
            </a:r>
          </a:p>
        </p:txBody>
      </p:sp>
      <p:sp>
        <p:nvSpPr>
          <p:cNvPr id="4" name="Date Placeholder 4">
            <a:extLst>
              <a:ext uri="{FF2B5EF4-FFF2-40B4-BE49-F238E27FC236}">
                <a16:creationId xmlns:a16="http://schemas.microsoft.com/office/drawing/2014/main" id="{56BB392C-4A2A-B2A9-887D-EC7CC30952F0}"/>
              </a:ext>
            </a:extLst>
          </p:cNvPr>
          <p:cNvSpPr txBox="1"/>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6/28/2023</a:t>
            </a:r>
          </a:p>
        </p:txBody>
      </p:sp>
      <p:pic>
        <p:nvPicPr>
          <p:cNvPr id="1028" name="Picture 4">
            <a:extLst>
              <a:ext uri="{FF2B5EF4-FFF2-40B4-BE49-F238E27FC236}">
                <a16:creationId xmlns:a16="http://schemas.microsoft.com/office/drawing/2014/main" id="{217DB4E7-8E1B-CEBD-D4AE-F82F11FD28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04057" y="1491478"/>
            <a:ext cx="3322061" cy="2488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02508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758462" y="344826"/>
            <a:ext cx="7978391" cy="698739"/>
          </a:xfrm>
        </p:spPr>
        <p:txBody>
          <a:bodyPr/>
          <a:lstStyle/>
          <a:p>
            <a:r>
              <a:rPr lang="es-MX" sz="28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Sección 4.9 — Ruido y Vibración</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3913179142"/>
              </p:ext>
            </p:extLst>
          </p:nvPr>
        </p:nvGraphicFramePr>
        <p:xfrm>
          <a:off x="228599" y="1329806"/>
          <a:ext cx="9081446" cy="5072040"/>
        </p:xfrm>
        <a:graphic>
          <a:graphicData uri="http://schemas.openxmlformats.org/drawingml/2006/table">
            <a:tbl>
              <a:tblPr firstRow="1" firstCol="1" bandRow="1"/>
              <a:tblGrid>
                <a:gridCol w="9081446">
                  <a:extLst>
                    <a:ext uri="{9D8B030D-6E8A-4147-A177-3AD203B41FA5}">
                      <a16:colId xmlns:a16="http://schemas.microsoft.com/office/drawing/2014/main" val="20000"/>
                    </a:ext>
                  </a:extLst>
                </a:gridCol>
              </a:tblGrid>
              <a:tr h="5072040">
                <a:tc>
                  <a:txBody>
                    <a:bodyPr/>
                    <a:lstStyle/>
                    <a:p>
                      <a:pPr marL="0" marR="0" lvl="0" indent="0" algn="l" defTabSz="914377" rtl="0" eaLnBrk="1" latinLnBrk="0" hangingPunct="1">
                        <a:lnSpc>
                          <a:spcPct val="100000"/>
                        </a:lnSpc>
                        <a:spcBef>
                          <a:spcPts val="600"/>
                        </a:spcBef>
                        <a:spcAft>
                          <a:spcPts val="600"/>
                        </a:spcAft>
                        <a:buClr>
                          <a:schemeClr val="tx2"/>
                        </a:buClr>
                        <a:buFont typeface="Wingdings" panose="05000000000000000000" pitchFamily="2" charset="2"/>
                        <a:buNone/>
                        <a:tabLst>
                          <a:tab pos="0" algn="l"/>
                        </a:tabLst>
                      </a:pPr>
                      <a:r>
                        <a:rPr lang="es-MX" sz="1900" b="0" i="0" strike="noStrike" cap="none" spc="0" baseline="0" dirty="0">
                          <a:solidFill>
                            <a:schemeClr val="bg2">
                              <a:lumMod val="10000"/>
                            </a:schemeClr>
                          </a:solidFill>
                          <a:effectLst/>
                          <a:latin typeface="Calibri"/>
                          <a:ea typeface="Calibri"/>
                          <a:cs typeface="Calibri"/>
                        </a:rPr>
                        <a:t>Impactos de </a:t>
                      </a:r>
                      <a:r>
                        <a:rPr lang="es-MX" sz="1900" b="0" i="0" strike="noStrike" cap="none" spc="0" baseline="0" dirty="0" err="1">
                          <a:solidFill>
                            <a:schemeClr val="bg2">
                              <a:lumMod val="10000"/>
                            </a:schemeClr>
                          </a:solidFill>
                          <a:effectLst/>
                          <a:latin typeface="Calibri"/>
                          <a:ea typeface="Calibri"/>
                          <a:cs typeface="Calibri"/>
                        </a:rPr>
                        <a:t>CEQA</a:t>
                      </a:r>
                      <a:r>
                        <a:rPr lang="es-MX" sz="1900" b="0" i="0" strike="noStrike" cap="none" spc="0" baseline="0" dirty="0">
                          <a:solidFill>
                            <a:schemeClr val="bg2">
                              <a:lumMod val="10000"/>
                            </a:schemeClr>
                          </a:solidFill>
                          <a:effectLst/>
                          <a:latin typeface="Calibri"/>
                          <a:ea typeface="Calibri"/>
                          <a:cs typeface="Calibri"/>
                        </a:rPr>
                        <a:t> y </a:t>
                      </a:r>
                      <a:r>
                        <a:rPr lang="es-MX" sz="1900" b="0" i="0" strike="noStrike" cap="none" spc="0" baseline="0" dirty="0" err="1">
                          <a:solidFill>
                            <a:schemeClr val="bg2">
                              <a:lumMod val="10000"/>
                            </a:schemeClr>
                          </a:solidFill>
                          <a:effectLst/>
                          <a:latin typeface="Calibri"/>
                          <a:ea typeface="Calibri"/>
                          <a:cs typeface="Calibri"/>
                        </a:rPr>
                        <a:t>NEPA</a:t>
                      </a:r>
                      <a:r>
                        <a:rPr lang="es-MX" sz="1900" b="0" i="0" strike="noStrike" cap="none" spc="0" baseline="0" dirty="0">
                          <a:solidFill>
                            <a:schemeClr val="bg2">
                              <a:lumMod val="10000"/>
                            </a:schemeClr>
                          </a:solidFill>
                          <a:effectLst/>
                          <a:latin typeface="Calibri"/>
                          <a:ea typeface="Calibri"/>
                          <a:cs typeface="Calibri"/>
                        </a:rPr>
                        <a:t> </a:t>
                      </a:r>
                      <a:r>
                        <a:rPr lang="es-MX" sz="1900" b="1" i="0" strike="noStrike" cap="none" spc="0" baseline="0" dirty="0">
                          <a:solidFill>
                            <a:srgbClr val="FF0000"/>
                          </a:solidFill>
                          <a:effectLst/>
                          <a:latin typeface="Calibri"/>
                          <a:ea typeface="Calibri"/>
                          <a:cs typeface="Calibri"/>
                        </a:rPr>
                        <a:t>significativos e inevitables</a:t>
                      </a:r>
                      <a:r>
                        <a:rPr lang="es-MX" sz="1900" b="0" i="0" strike="noStrike" cap="none" spc="0" baseline="0" dirty="0">
                          <a:solidFill>
                            <a:srgbClr val="FF0000"/>
                          </a:solidFill>
                          <a:effectLst/>
                          <a:latin typeface="Calibri"/>
                          <a:ea typeface="Calibri"/>
                          <a:cs typeface="Calibri"/>
                        </a:rPr>
                        <a:t> </a:t>
                      </a:r>
                      <a:r>
                        <a:rPr lang="es-MX" sz="1900" b="0" i="0" strike="noStrike" cap="none" spc="0" baseline="0" dirty="0">
                          <a:solidFill>
                            <a:schemeClr val="bg2">
                              <a:lumMod val="10000"/>
                            </a:schemeClr>
                          </a:solidFill>
                          <a:effectLst/>
                          <a:latin typeface="Calibri"/>
                          <a:ea typeface="Calibri"/>
                          <a:cs typeface="Calibri"/>
                        </a:rPr>
                        <a:t>relacionados con el </a:t>
                      </a:r>
                      <a:r>
                        <a:rPr lang="es-MX" sz="1900" b="1" i="0" strike="noStrike" cap="none" spc="0" baseline="0" dirty="0">
                          <a:solidFill>
                            <a:srgbClr val="FF0000"/>
                          </a:solidFill>
                          <a:effectLst/>
                          <a:latin typeface="Calibri"/>
                          <a:ea typeface="Calibri"/>
                          <a:cs typeface="Calibri"/>
                        </a:rPr>
                        <a:t>ruido y vibración </a:t>
                      </a:r>
                      <a:r>
                        <a:rPr lang="es-MX" sz="1900" b="0" i="0" strike="noStrike" cap="none" spc="0" baseline="0" dirty="0">
                          <a:solidFill>
                            <a:schemeClr val="bg2">
                              <a:lumMod val="10000"/>
                            </a:schemeClr>
                          </a:solidFill>
                          <a:effectLst/>
                          <a:latin typeface="Calibri"/>
                          <a:ea typeface="Calibri"/>
                          <a:cs typeface="Calibri"/>
                        </a:rPr>
                        <a:t>de la construcción y </a:t>
                      </a:r>
                      <a:r>
                        <a:rPr lang="es-MX" sz="1900" b="1" i="0" strike="noStrike" cap="none" spc="0" baseline="0" dirty="0">
                          <a:solidFill>
                            <a:srgbClr val="FF0000"/>
                          </a:solidFill>
                          <a:effectLst/>
                          <a:latin typeface="Calibri"/>
                          <a:ea typeface="Calibri"/>
                          <a:cs typeface="Calibri"/>
                        </a:rPr>
                        <a:t>ruido </a:t>
                      </a:r>
                      <a:r>
                        <a:rPr lang="es-MX" sz="1900" b="0" i="0" strike="noStrike" cap="none" spc="0" baseline="0" dirty="0">
                          <a:solidFill>
                            <a:schemeClr val="bg2">
                              <a:lumMod val="10000"/>
                            </a:schemeClr>
                          </a:solidFill>
                          <a:effectLst/>
                          <a:latin typeface="Calibri"/>
                          <a:ea typeface="Calibri"/>
                          <a:cs typeface="Calibri"/>
                        </a:rPr>
                        <a:t>operativo, aún con la implementación de Medidas de Mitigación: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1900" b="1" i="0" strike="noStrike" cap="none" spc="0" baseline="0" dirty="0">
                          <a:solidFill>
                            <a:srgbClr val="000000"/>
                          </a:solidFill>
                          <a:effectLst/>
                          <a:latin typeface="Calibri"/>
                          <a:ea typeface="Calibri"/>
                          <a:cs typeface="Calibri"/>
                        </a:rPr>
                        <a:t>NOI-1 Medidas de Reducción del Ruido de la Construcción</a:t>
                      </a:r>
                      <a:r>
                        <a:rPr lang="es-MX" sz="1900" b="0" i="0" strike="noStrike" cap="none" spc="0" baseline="0" dirty="0">
                          <a:solidFill>
                            <a:srgbClr val="000000"/>
                          </a:solidFill>
                          <a:effectLst/>
                          <a:latin typeface="Calibri"/>
                          <a:ea typeface="Calibri"/>
                          <a:cs typeface="Calibri"/>
                        </a:rPr>
                        <a:t>: Se implementarán medidas tales como silenciadores de equipos y barreras de ruido.</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1900" b="1" i="0" strike="noStrike" cap="none" spc="0" baseline="0" dirty="0">
                          <a:solidFill>
                            <a:srgbClr val="000000"/>
                          </a:solidFill>
                          <a:effectLst/>
                          <a:latin typeface="Calibri"/>
                          <a:ea typeface="Calibri"/>
                          <a:cs typeface="Calibri"/>
                        </a:rPr>
                        <a:t>NOI-2 Medidas de Reducción de Ruido Recreativo Estacionario</a:t>
                      </a:r>
                      <a:r>
                        <a:rPr lang="es-MX" sz="1900" b="0" i="0" strike="noStrike" cap="none" spc="0" baseline="0" dirty="0">
                          <a:solidFill>
                            <a:srgbClr val="000000"/>
                          </a:solidFill>
                          <a:effectLst/>
                          <a:latin typeface="Calibri"/>
                          <a:ea typeface="Calibri"/>
                          <a:cs typeface="Calibri"/>
                        </a:rPr>
                        <a:t>: Se implementará un plan de diseño de sistema de megafonía para reducir el ruido amplificado. Se implementarán medidas adicionales como barreras de ruido en las áreas recreativas al aire libre.</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1900" b="1" i="0" strike="noStrike" cap="none" spc="0" baseline="0" dirty="0">
                          <a:solidFill>
                            <a:srgbClr val="000000"/>
                          </a:solidFill>
                          <a:effectLst/>
                          <a:latin typeface="Calibri"/>
                          <a:ea typeface="Calibri"/>
                          <a:cs typeface="Calibri"/>
                        </a:rPr>
                        <a:t>NOI-3 Medidas de Reducción de Vibraciones de la Construcción:</a:t>
                      </a:r>
                      <a:r>
                        <a:rPr lang="es-MX" sz="1900" b="0" i="0" strike="noStrike" cap="none" spc="0" baseline="0" dirty="0">
                          <a:solidFill>
                            <a:srgbClr val="000000"/>
                          </a:solidFill>
                          <a:effectLst/>
                          <a:latin typeface="Calibri"/>
                          <a:ea typeface="Calibri"/>
                          <a:cs typeface="Calibri"/>
                        </a:rPr>
                        <a:t> Se utilizará equipo alternativo para las actividades de construcción que se lleven a cabo dentro de 25 pies de los edificios fuera del sitio.</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1900" b="1" i="0" strike="noStrike" cap="none" spc="0" baseline="0" dirty="0">
                          <a:solidFill>
                            <a:srgbClr val="000000"/>
                          </a:solidFill>
                          <a:effectLst/>
                          <a:latin typeface="Calibri"/>
                          <a:ea typeface="Calibri"/>
                          <a:cs typeface="Calibri"/>
                        </a:rPr>
                        <a:t>NOI-4 Medidas de Reducción del Ruido Interior: </a:t>
                      </a:r>
                      <a:r>
                        <a:rPr lang="es-MX" sz="1900" b="0" i="0" strike="noStrike" cap="none" spc="0" baseline="0" dirty="0">
                          <a:solidFill>
                            <a:srgbClr val="000000"/>
                          </a:solidFill>
                          <a:effectLst/>
                          <a:latin typeface="Calibri"/>
                          <a:ea typeface="Calibri"/>
                          <a:cs typeface="Calibri"/>
                        </a:rPr>
                        <a:t>Se llevará a cabo un estudio acústico de los planos del sitio a nivel de diseño para el Sitio del Plan Específico de </a:t>
                      </a:r>
                      <a:r>
                        <a:rPr lang="es-MX" sz="1900" b="0" i="0" strike="noStrike" cap="none" spc="0" baseline="0" dirty="0" err="1">
                          <a:solidFill>
                            <a:srgbClr val="000000"/>
                          </a:solidFill>
                          <a:effectLst/>
                          <a:latin typeface="Calibri"/>
                          <a:ea typeface="Calibri"/>
                          <a:cs typeface="Calibri"/>
                        </a:rPr>
                        <a:t>OSP</a:t>
                      </a:r>
                      <a:r>
                        <a:rPr lang="es-MX" sz="1900" b="0" i="0" strike="noStrike" cap="none" spc="0" baseline="0" dirty="0">
                          <a:solidFill>
                            <a:srgbClr val="000000"/>
                          </a:solidFill>
                          <a:effectLst/>
                          <a:latin typeface="Calibri"/>
                          <a:ea typeface="Calibri"/>
                          <a:cs typeface="Calibri"/>
                        </a:rPr>
                        <a:t> y los edificios se construirán de acuerdo con las recomendaciones del estudio para reducir los niveles del ruido interior. </a:t>
                      </a:r>
                      <a:endParaRPr lang="en-US" sz="1900" b="1" kern="1200" dirty="0">
                        <a:solidFill>
                          <a:srgbClr val="000000"/>
                        </a:solidFill>
                        <a:latin typeface="+mn-lt"/>
                        <a:ea typeface="+mn-ea"/>
                        <a:cs typeface="+mn-cs"/>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25</a:t>
            </a:fld>
            <a:endParaRPr lang="en-US"/>
          </a:p>
        </p:txBody>
      </p:sp>
      <p:sp>
        <p:nvSpPr>
          <p:cNvPr id="2" name="Footer Placeholder 6">
            <a:extLst>
              <a:ext uri="{FF2B5EF4-FFF2-40B4-BE49-F238E27FC236}">
                <a16:creationId xmlns:a16="http://schemas.microsoft.com/office/drawing/2014/main" id="{DF796DFC-3FFF-0725-E1A4-CF31B3FF8736}"/>
              </a:ext>
            </a:extLst>
          </p:cNvPr>
          <p:cNvSpPr txBox="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Pública del Borrador del EIR/EIS de One San Pedro</a:t>
            </a:r>
          </a:p>
        </p:txBody>
      </p:sp>
      <p:sp>
        <p:nvSpPr>
          <p:cNvPr id="4" name="Date Placeholder 4">
            <a:extLst>
              <a:ext uri="{FF2B5EF4-FFF2-40B4-BE49-F238E27FC236}">
                <a16:creationId xmlns:a16="http://schemas.microsoft.com/office/drawing/2014/main" id="{56BB392C-4A2A-B2A9-887D-EC7CC30952F0}"/>
              </a:ext>
            </a:extLst>
          </p:cNvPr>
          <p:cNvSpPr txBox="1"/>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6/28/2023</a:t>
            </a:r>
          </a:p>
        </p:txBody>
      </p:sp>
      <p:pic>
        <p:nvPicPr>
          <p:cNvPr id="3074" name="Picture 2">
            <a:extLst>
              <a:ext uri="{FF2B5EF4-FFF2-40B4-BE49-F238E27FC236}">
                <a16:creationId xmlns:a16="http://schemas.microsoft.com/office/drawing/2014/main" id="{1CC26D28-A40A-C259-DA77-A4411DC986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10044" y="1379445"/>
            <a:ext cx="2653358" cy="1765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36727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758462" y="344826"/>
            <a:ext cx="7978391" cy="698739"/>
          </a:xfrm>
        </p:spPr>
        <p:txBody>
          <a:bodyPr/>
          <a:lstStyle/>
          <a:p>
            <a:r>
              <a:rPr lang="es-MX" sz="28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Sección 4.13 — Transporte</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1461214736"/>
              </p:ext>
            </p:extLst>
          </p:nvPr>
        </p:nvGraphicFramePr>
        <p:xfrm>
          <a:off x="509118" y="1702493"/>
          <a:ext cx="6022311" cy="4205937"/>
        </p:xfrm>
        <a:graphic>
          <a:graphicData uri="http://schemas.openxmlformats.org/drawingml/2006/table">
            <a:tbl>
              <a:tblPr firstRow="1" firstCol="1" bandRow="1"/>
              <a:tblGrid>
                <a:gridCol w="6022311">
                  <a:extLst>
                    <a:ext uri="{9D8B030D-6E8A-4147-A177-3AD203B41FA5}">
                      <a16:colId xmlns:a16="http://schemas.microsoft.com/office/drawing/2014/main" val="20000"/>
                    </a:ext>
                  </a:extLst>
                </a:gridCol>
              </a:tblGrid>
              <a:tr h="4205937">
                <a:tc>
                  <a:txBody>
                    <a:bodyPr/>
                    <a:lstStyle/>
                    <a:p>
                      <a:pPr marL="0" marR="0" lvl="0" indent="0" algn="l" defTabSz="914377" rtl="0" eaLnBrk="1" latinLnBrk="0" hangingPunct="1">
                        <a:lnSpc>
                          <a:spcPct val="100000"/>
                        </a:lnSpc>
                        <a:spcBef>
                          <a:spcPts val="600"/>
                        </a:spcBef>
                        <a:spcAft>
                          <a:spcPts val="600"/>
                        </a:spcAft>
                        <a:buClr>
                          <a:schemeClr val="tx2"/>
                        </a:buClr>
                        <a:buFont typeface="Wingdings" panose="05000000000000000000" pitchFamily="2" charset="2"/>
                        <a:buNone/>
                        <a:tabLst>
                          <a:tab pos="0" algn="l"/>
                        </a:tabLst>
                      </a:pPr>
                      <a:r>
                        <a:rPr lang="es-MX" sz="2000" b="0" i="0" strike="noStrike" cap="none" spc="0" baseline="0" dirty="0">
                          <a:solidFill>
                            <a:srgbClr val="000000"/>
                          </a:solidFill>
                          <a:effectLst/>
                          <a:latin typeface="Calibri"/>
                          <a:ea typeface="Calibri"/>
                          <a:cs typeface="Calibri"/>
                        </a:rPr>
                        <a:t>Posibles impactos de </a:t>
                      </a:r>
                      <a:r>
                        <a:rPr lang="es-MX" sz="2000" b="0" i="0" strike="noStrike" cap="none" spc="0" baseline="0" dirty="0" err="1">
                          <a:solidFill>
                            <a:srgbClr val="000000"/>
                          </a:solidFill>
                          <a:effectLst/>
                          <a:latin typeface="Calibri"/>
                          <a:ea typeface="Calibri"/>
                          <a:cs typeface="Calibri"/>
                        </a:rPr>
                        <a:t>NEPA</a:t>
                      </a:r>
                      <a:r>
                        <a:rPr lang="es-MX" sz="2000" b="0" i="0" strike="noStrike" cap="none" spc="0" baseline="0" dirty="0">
                          <a:solidFill>
                            <a:srgbClr val="000000"/>
                          </a:solidFill>
                          <a:effectLst/>
                          <a:latin typeface="Calibri"/>
                          <a:ea typeface="Calibri"/>
                          <a:cs typeface="Calibri"/>
                        </a:rPr>
                        <a:t> a la </a:t>
                      </a:r>
                      <a:r>
                        <a:rPr lang="es-MX" sz="2000" b="1" i="0" strike="noStrike" cap="none" spc="0" baseline="0" dirty="0">
                          <a:solidFill>
                            <a:srgbClr val="000000"/>
                          </a:solidFill>
                          <a:effectLst/>
                          <a:latin typeface="Calibri"/>
                          <a:ea typeface="Calibri"/>
                          <a:cs typeface="Calibri"/>
                        </a:rPr>
                        <a:t>circulación </a:t>
                      </a:r>
                      <a:r>
                        <a:rPr lang="es-MX" sz="2000" b="0" i="0" strike="noStrike" cap="none" spc="0" baseline="0" dirty="0">
                          <a:solidFill>
                            <a:srgbClr val="000000"/>
                          </a:solidFill>
                          <a:effectLst/>
                          <a:latin typeface="Calibri"/>
                          <a:ea typeface="Calibri"/>
                          <a:cs typeface="Calibri"/>
                        </a:rPr>
                        <a:t>durante la operación serían </a:t>
                      </a:r>
                      <a:r>
                        <a:rPr lang="es-MX" sz="2000" b="1" i="0" strike="noStrike" cap="none" spc="0" baseline="0" dirty="0">
                          <a:solidFill>
                            <a:srgbClr val="F7941D"/>
                          </a:solidFill>
                          <a:effectLst/>
                          <a:latin typeface="Calibri"/>
                          <a:ea typeface="Calibri"/>
                          <a:cs typeface="Calibri"/>
                        </a:rPr>
                        <a:t>menos que significativos </a:t>
                      </a:r>
                      <a:r>
                        <a:rPr lang="es-MX" sz="2000" b="0" i="0" strike="noStrike" cap="none" spc="0" baseline="0" dirty="0">
                          <a:solidFill>
                            <a:srgbClr val="000000"/>
                          </a:solidFill>
                          <a:effectLst/>
                          <a:latin typeface="Calibri"/>
                          <a:ea typeface="Calibri"/>
                          <a:cs typeface="Calibri"/>
                        </a:rPr>
                        <a:t>con la Medida de Mitigación: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2000" b="1" i="0" strike="noStrike" cap="none" spc="0" baseline="0" dirty="0">
                          <a:solidFill>
                            <a:srgbClr val="000000"/>
                          </a:solidFill>
                          <a:effectLst/>
                          <a:latin typeface="Calibri"/>
                          <a:ea typeface="Calibri"/>
                          <a:cs typeface="Calibri"/>
                        </a:rPr>
                        <a:t>T-1 Repintado de las Líneas de Intersecciones</a:t>
                      </a:r>
                      <a:r>
                        <a:rPr lang="es-MX" sz="2000" b="0" i="0" strike="noStrike" cap="none" spc="0" baseline="0" dirty="0">
                          <a:solidFill>
                            <a:srgbClr val="000000"/>
                          </a:solidFill>
                          <a:effectLst/>
                          <a:latin typeface="Calibri"/>
                          <a:ea typeface="Calibri"/>
                          <a:cs typeface="Calibri"/>
                        </a:rPr>
                        <a:t>: Se implementará el repintado de las líneas con la aprobación de </a:t>
                      </a:r>
                      <a:r>
                        <a:rPr lang="es-MX" sz="2000" b="0" i="0" strike="noStrike" cap="none" spc="0" baseline="0" dirty="0" err="1">
                          <a:solidFill>
                            <a:srgbClr val="000000"/>
                          </a:solidFill>
                          <a:effectLst/>
                          <a:latin typeface="Calibri"/>
                          <a:ea typeface="Calibri"/>
                          <a:cs typeface="Calibri"/>
                        </a:rPr>
                        <a:t>LADOT</a:t>
                      </a:r>
                      <a:r>
                        <a:rPr lang="es-MX" sz="2000" b="0" i="0" strike="noStrike" cap="none" spc="0" baseline="0" dirty="0">
                          <a:solidFill>
                            <a:srgbClr val="000000"/>
                          </a:solidFill>
                          <a:effectLst/>
                          <a:latin typeface="Calibri"/>
                          <a:ea typeface="Calibri"/>
                          <a:cs typeface="Calibri"/>
                        </a:rPr>
                        <a:t> para aumentar la longitud de los carriles para dar vuelta en </a:t>
                      </a:r>
                      <a:r>
                        <a:rPr lang="es-MX" sz="2000" b="0" i="0" strike="noStrike" cap="none" spc="0" baseline="0" dirty="0" err="1">
                          <a:solidFill>
                            <a:srgbClr val="000000"/>
                          </a:solidFill>
                          <a:effectLst/>
                          <a:latin typeface="Calibri"/>
                          <a:ea typeface="Calibri"/>
                          <a:cs typeface="Calibri"/>
                        </a:rPr>
                        <a:t>Gaffey</a:t>
                      </a:r>
                      <a:r>
                        <a:rPr lang="es-MX" sz="2000" b="0" i="0" strike="noStrike" cap="none" spc="0" baseline="0" dirty="0">
                          <a:solidFill>
                            <a:srgbClr val="000000"/>
                          </a:solidFill>
                          <a:effectLst/>
                          <a:latin typeface="Calibri"/>
                          <a:ea typeface="Calibri"/>
                          <a:cs typeface="Calibri"/>
                        </a:rPr>
                        <a:t> Street y 1st Street, Harbor Boulevard y las rampas SR 47, y Harbor Boulevard y 1st Street.</a:t>
                      </a: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26</a:t>
            </a:fld>
            <a:endParaRPr lang="en-US"/>
          </a:p>
        </p:txBody>
      </p:sp>
      <p:sp>
        <p:nvSpPr>
          <p:cNvPr id="2" name="Footer Placeholder 6">
            <a:extLst>
              <a:ext uri="{FF2B5EF4-FFF2-40B4-BE49-F238E27FC236}">
                <a16:creationId xmlns:a16="http://schemas.microsoft.com/office/drawing/2014/main" id="{DF796DFC-3FFF-0725-E1A4-CF31B3FF8736}"/>
              </a:ext>
            </a:extLst>
          </p:cNvPr>
          <p:cNvSpPr txBox="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Pública del Borrador del EIR/EIS de One San Pedro</a:t>
            </a:r>
          </a:p>
        </p:txBody>
      </p:sp>
      <p:sp>
        <p:nvSpPr>
          <p:cNvPr id="4" name="Date Placeholder 4">
            <a:extLst>
              <a:ext uri="{FF2B5EF4-FFF2-40B4-BE49-F238E27FC236}">
                <a16:creationId xmlns:a16="http://schemas.microsoft.com/office/drawing/2014/main" id="{56BB392C-4A2A-B2A9-887D-EC7CC30952F0}"/>
              </a:ext>
            </a:extLst>
          </p:cNvPr>
          <p:cNvSpPr txBox="1"/>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6/28/2023</a:t>
            </a:r>
          </a:p>
        </p:txBody>
      </p:sp>
      <p:pic>
        <p:nvPicPr>
          <p:cNvPr id="13" name="Picture 12">
            <a:extLst>
              <a:ext uri="{FF2B5EF4-FFF2-40B4-BE49-F238E27FC236}">
                <a16:creationId xmlns:a16="http://schemas.microsoft.com/office/drawing/2014/main" id="{52614354-84B0-2F7F-F3B9-FA28C0B66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0838" y="1706562"/>
            <a:ext cx="3692625" cy="2769469"/>
          </a:xfrm>
          <a:prstGeom prst="rect">
            <a:avLst/>
          </a:prstGeom>
        </p:spPr>
      </p:pic>
    </p:spTree>
    <p:extLst>
      <p:ext uri="{BB962C8B-B14F-4D97-AF65-F5344CB8AC3E}">
        <p14:creationId xmlns:p14="http://schemas.microsoft.com/office/powerpoint/2010/main" val="429041526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758462" y="344826"/>
            <a:ext cx="7978391" cy="698739"/>
          </a:xfrm>
        </p:spPr>
        <p:txBody>
          <a:bodyPr/>
          <a:lstStyle/>
          <a:p>
            <a:r>
              <a:rPr lang="es-MX" sz="28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Sección 4.14 — Recursos Culturales Tribales: Parte 1</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2944426243"/>
              </p:ext>
            </p:extLst>
          </p:nvPr>
        </p:nvGraphicFramePr>
        <p:xfrm>
          <a:off x="377489" y="1491477"/>
          <a:ext cx="6395100" cy="4419600"/>
        </p:xfrm>
        <a:graphic>
          <a:graphicData uri="http://schemas.openxmlformats.org/drawingml/2006/table">
            <a:tbl>
              <a:tblPr firstRow="1" firstCol="1" bandRow="1"/>
              <a:tblGrid>
                <a:gridCol w="6395100">
                  <a:extLst>
                    <a:ext uri="{9D8B030D-6E8A-4147-A177-3AD203B41FA5}">
                      <a16:colId xmlns:a16="http://schemas.microsoft.com/office/drawing/2014/main" val="20000"/>
                    </a:ext>
                  </a:extLst>
                </a:gridCol>
              </a:tblGrid>
              <a:tr h="4205937">
                <a:tc>
                  <a:txBody>
                    <a:bodyPr/>
                    <a:lstStyle/>
                    <a:p>
                      <a:pPr marL="0" marR="0" lvl="0" indent="0" algn="l" defTabSz="914377" rtl="0" eaLnBrk="1" latinLnBrk="0" hangingPunct="1">
                        <a:lnSpc>
                          <a:spcPct val="100000"/>
                        </a:lnSpc>
                        <a:spcBef>
                          <a:spcPts val="600"/>
                        </a:spcBef>
                        <a:spcAft>
                          <a:spcPts val="600"/>
                        </a:spcAft>
                        <a:buClr>
                          <a:schemeClr val="tx2"/>
                        </a:buClr>
                        <a:buFont typeface="Wingdings" panose="05000000000000000000" pitchFamily="2" charset="2"/>
                        <a:buNone/>
                        <a:tabLst>
                          <a:tab pos="0" algn="l"/>
                        </a:tabLst>
                      </a:pPr>
                      <a:r>
                        <a:rPr lang="es-MX" sz="1800" b="0" i="0" strike="noStrike" cap="none" spc="0" baseline="0" dirty="0">
                          <a:solidFill>
                            <a:srgbClr val="000000"/>
                          </a:solidFill>
                          <a:effectLst/>
                          <a:latin typeface="Calibri"/>
                          <a:ea typeface="Calibri"/>
                          <a:cs typeface="Calibri"/>
                        </a:rPr>
                        <a:t>Los posibles impactos a </a:t>
                      </a:r>
                      <a:r>
                        <a:rPr lang="es-MX" sz="1800" b="1" i="0" strike="noStrike" cap="none" spc="0" baseline="0" dirty="0">
                          <a:solidFill>
                            <a:srgbClr val="000000"/>
                          </a:solidFill>
                          <a:effectLst/>
                          <a:latin typeface="Calibri"/>
                          <a:ea typeface="Calibri"/>
                          <a:cs typeface="Calibri"/>
                        </a:rPr>
                        <a:t>Recursos culturales tribales </a:t>
                      </a:r>
                      <a:r>
                        <a:rPr lang="es-MX" sz="1800" b="0" i="0" strike="noStrike" cap="none" spc="0" baseline="0" dirty="0">
                          <a:solidFill>
                            <a:srgbClr val="000000"/>
                          </a:solidFill>
                          <a:effectLst/>
                          <a:latin typeface="Calibri"/>
                          <a:ea typeface="Calibri"/>
                          <a:cs typeface="Calibri"/>
                        </a:rPr>
                        <a:t>durante la construcción se reducen a un nivel </a:t>
                      </a:r>
                      <a:r>
                        <a:rPr lang="es-MX" sz="1800" b="1" i="0" strike="noStrike" cap="none" spc="0" baseline="0" dirty="0">
                          <a:solidFill>
                            <a:srgbClr val="F7941D"/>
                          </a:solidFill>
                          <a:effectLst/>
                          <a:latin typeface="Calibri"/>
                          <a:ea typeface="Calibri"/>
                          <a:cs typeface="Calibri"/>
                        </a:rPr>
                        <a:t>menos que significativo </a:t>
                      </a:r>
                      <a:r>
                        <a:rPr lang="es-MX" sz="1800" b="0" i="0" strike="noStrike" cap="none" spc="0" baseline="0" dirty="0">
                          <a:solidFill>
                            <a:srgbClr val="000000"/>
                          </a:solidFill>
                          <a:effectLst/>
                          <a:latin typeface="Calibri"/>
                          <a:ea typeface="Calibri"/>
                          <a:cs typeface="Calibri"/>
                        </a:rPr>
                        <a:t> con Medidas de Mitigación: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1800" b="1" i="0" strike="noStrike" cap="none" spc="0" baseline="0" dirty="0">
                          <a:solidFill>
                            <a:srgbClr val="000000"/>
                          </a:solidFill>
                          <a:effectLst/>
                          <a:latin typeface="Calibri"/>
                          <a:ea typeface="Calibri"/>
                          <a:cs typeface="Calibri"/>
                        </a:rPr>
                        <a:t>TCR-1 Monitoreo de Nativos Americanos por el Consejo Tribal de los Indios </a:t>
                      </a:r>
                      <a:r>
                        <a:rPr lang="es-MX" sz="1800" b="1" i="0" strike="noStrike" cap="none" spc="0" baseline="0" dirty="0" err="1">
                          <a:solidFill>
                            <a:srgbClr val="000000"/>
                          </a:solidFill>
                          <a:effectLst/>
                          <a:latin typeface="Calibri"/>
                          <a:ea typeface="Calibri"/>
                          <a:cs typeface="Calibri"/>
                        </a:rPr>
                        <a:t>Gabrielino</a:t>
                      </a:r>
                      <a:r>
                        <a:rPr lang="es-MX" sz="1800" b="1" i="0" strike="noStrike" cap="none" spc="0" baseline="0" dirty="0">
                          <a:solidFill>
                            <a:srgbClr val="000000"/>
                          </a:solidFill>
                          <a:effectLst/>
                          <a:latin typeface="Calibri"/>
                          <a:ea typeface="Calibri"/>
                          <a:cs typeface="Calibri"/>
                        </a:rPr>
                        <a:t> </a:t>
                      </a:r>
                      <a:r>
                        <a:rPr lang="es-MX" sz="1800" b="1" i="0" strike="noStrike" cap="none" spc="0" baseline="0" dirty="0" err="1">
                          <a:solidFill>
                            <a:srgbClr val="000000"/>
                          </a:solidFill>
                          <a:effectLst/>
                          <a:latin typeface="Calibri"/>
                          <a:ea typeface="Calibri"/>
                          <a:cs typeface="Calibri"/>
                        </a:rPr>
                        <a:t>Tongva</a:t>
                      </a:r>
                      <a:r>
                        <a:rPr lang="es-MX" sz="1800" b="1" i="0" strike="noStrike" cap="none" spc="0" baseline="0" dirty="0">
                          <a:solidFill>
                            <a:srgbClr val="000000"/>
                          </a:solidFill>
                          <a:effectLst/>
                          <a:latin typeface="Calibri"/>
                          <a:ea typeface="Calibri"/>
                          <a:cs typeface="Calibri"/>
                        </a:rPr>
                        <a:t> de California</a:t>
                      </a:r>
                      <a:r>
                        <a:rPr lang="es-MX" sz="1800" b="0" i="0" strike="noStrike" cap="none" spc="0" baseline="0" dirty="0">
                          <a:solidFill>
                            <a:srgbClr val="000000"/>
                          </a:solidFill>
                          <a:effectLst/>
                          <a:latin typeface="Calibri"/>
                          <a:ea typeface="Calibri"/>
                          <a:cs typeface="Calibri"/>
                        </a:rPr>
                        <a:t>: Se invitará a un monitor Nativo Americano que represente al Consejo Tribal de los Indios </a:t>
                      </a:r>
                      <a:r>
                        <a:rPr lang="es-MX" sz="1800" b="0" i="0" strike="noStrike" cap="none" spc="0" baseline="0" dirty="0" err="1">
                          <a:solidFill>
                            <a:srgbClr val="000000"/>
                          </a:solidFill>
                          <a:effectLst/>
                          <a:latin typeface="Calibri"/>
                          <a:ea typeface="Calibri"/>
                          <a:cs typeface="Calibri"/>
                        </a:rPr>
                        <a:t>Gabrielino</a:t>
                      </a:r>
                      <a:r>
                        <a:rPr lang="es-MX" sz="1800" b="0" i="0" strike="noStrike" cap="none" spc="0" baseline="0" dirty="0">
                          <a:solidFill>
                            <a:srgbClr val="000000"/>
                          </a:solidFill>
                          <a:effectLst/>
                          <a:latin typeface="Calibri"/>
                          <a:ea typeface="Calibri"/>
                          <a:cs typeface="Calibri"/>
                        </a:rPr>
                        <a:t> </a:t>
                      </a:r>
                      <a:r>
                        <a:rPr lang="es-MX" sz="1800" b="0" i="0" strike="noStrike" cap="none" spc="0" baseline="0" dirty="0" err="1">
                          <a:solidFill>
                            <a:srgbClr val="000000"/>
                          </a:solidFill>
                          <a:effectLst/>
                          <a:latin typeface="Calibri"/>
                          <a:ea typeface="Calibri"/>
                          <a:cs typeface="Calibri"/>
                        </a:rPr>
                        <a:t>Tongva</a:t>
                      </a:r>
                      <a:r>
                        <a:rPr lang="es-MX" sz="1800" b="0" i="0" strike="noStrike" cap="none" spc="0" baseline="0" dirty="0">
                          <a:solidFill>
                            <a:srgbClr val="000000"/>
                          </a:solidFill>
                          <a:effectLst/>
                          <a:latin typeface="Calibri"/>
                          <a:ea typeface="Calibri"/>
                          <a:cs typeface="Calibri"/>
                        </a:rPr>
                        <a:t> de California a monitorear durante la construcción.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1800" b="1" i="0" strike="noStrike" cap="none" spc="0" baseline="0" dirty="0">
                          <a:solidFill>
                            <a:srgbClr val="000000"/>
                          </a:solidFill>
                          <a:effectLst/>
                          <a:latin typeface="Calibri"/>
                          <a:ea typeface="Calibri"/>
                          <a:cs typeface="Calibri"/>
                        </a:rPr>
                        <a:t>TCR-2 Consulta con el Consejo Tribal de los Indios </a:t>
                      </a:r>
                      <a:r>
                        <a:rPr lang="es-MX" sz="1800" b="1" i="0" strike="noStrike" cap="none" spc="0" baseline="0" dirty="0" err="1">
                          <a:solidFill>
                            <a:srgbClr val="000000"/>
                          </a:solidFill>
                          <a:effectLst/>
                          <a:latin typeface="Calibri"/>
                          <a:ea typeface="Calibri"/>
                          <a:cs typeface="Calibri"/>
                        </a:rPr>
                        <a:t>Gabrielino</a:t>
                      </a:r>
                      <a:r>
                        <a:rPr lang="es-MX" sz="1800" b="1" i="0" strike="noStrike" cap="none" spc="0" baseline="0" dirty="0">
                          <a:solidFill>
                            <a:srgbClr val="000000"/>
                          </a:solidFill>
                          <a:effectLst/>
                          <a:latin typeface="Calibri"/>
                          <a:ea typeface="Calibri"/>
                          <a:cs typeface="Calibri"/>
                        </a:rPr>
                        <a:t> </a:t>
                      </a:r>
                      <a:r>
                        <a:rPr lang="es-MX" sz="1800" b="1" i="0" strike="noStrike" cap="none" spc="0" baseline="0" dirty="0" err="1">
                          <a:solidFill>
                            <a:srgbClr val="000000"/>
                          </a:solidFill>
                          <a:effectLst/>
                          <a:latin typeface="Calibri"/>
                          <a:ea typeface="Calibri"/>
                          <a:cs typeface="Calibri"/>
                        </a:rPr>
                        <a:t>Tongva</a:t>
                      </a:r>
                      <a:r>
                        <a:rPr lang="es-MX" sz="1800" b="1" i="0" strike="noStrike" cap="none" spc="0" baseline="0" dirty="0">
                          <a:solidFill>
                            <a:srgbClr val="000000"/>
                          </a:solidFill>
                          <a:effectLst/>
                          <a:latin typeface="Calibri"/>
                          <a:ea typeface="Calibri"/>
                          <a:cs typeface="Calibri"/>
                        </a:rPr>
                        <a:t> de California en Caso de un Descubrimiento Imprevisto de Recursos Culturales Tribales</a:t>
                      </a:r>
                      <a:r>
                        <a:rPr lang="es-MX" sz="1800" b="0" i="0" strike="noStrike" cap="none" spc="0" baseline="0" dirty="0">
                          <a:solidFill>
                            <a:srgbClr val="000000"/>
                          </a:solidFill>
                          <a:effectLst/>
                          <a:latin typeface="Calibri"/>
                          <a:ea typeface="Calibri"/>
                          <a:cs typeface="Calibri"/>
                        </a:rPr>
                        <a:t>: Si se identifica un </a:t>
                      </a:r>
                      <a:r>
                        <a:rPr lang="es-MX" sz="1800" b="0" i="0" strike="noStrike" cap="none" spc="0" baseline="0" dirty="0" err="1">
                          <a:solidFill>
                            <a:srgbClr val="000000"/>
                          </a:solidFill>
                          <a:effectLst/>
                          <a:latin typeface="Calibri"/>
                          <a:ea typeface="Calibri"/>
                          <a:cs typeface="Calibri"/>
                        </a:rPr>
                        <a:t>TCR</a:t>
                      </a:r>
                      <a:r>
                        <a:rPr lang="es-MX" sz="1800" b="0" i="0" strike="noStrike" cap="none" spc="0" baseline="0" dirty="0">
                          <a:solidFill>
                            <a:srgbClr val="000000"/>
                          </a:solidFill>
                          <a:effectLst/>
                          <a:latin typeface="Calibri"/>
                          <a:ea typeface="Calibri"/>
                          <a:cs typeface="Calibri"/>
                        </a:rPr>
                        <a:t> durante la construcción, se iniciarán los procedimientos de consulta de Nativos Americanos con el Consejo Tribal de  </a:t>
                      </a:r>
                      <a:r>
                        <a:rPr lang="es-MX" sz="1800" b="0" i="0" strike="noStrike" cap="none" spc="0" baseline="0" dirty="0" err="1">
                          <a:solidFill>
                            <a:srgbClr val="000000"/>
                          </a:solidFill>
                          <a:effectLst/>
                          <a:latin typeface="Calibri"/>
                          <a:ea typeface="Calibri"/>
                          <a:cs typeface="Calibri"/>
                        </a:rPr>
                        <a:t>de</a:t>
                      </a:r>
                      <a:r>
                        <a:rPr lang="es-MX" sz="1800" b="0" i="0" strike="noStrike" cap="none" spc="0" baseline="0" dirty="0">
                          <a:solidFill>
                            <a:srgbClr val="000000"/>
                          </a:solidFill>
                          <a:effectLst/>
                          <a:latin typeface="Calibri"/>
                          <a:ea typeface="Calibri"/>
                          <a:cs typeface="Calibri"/>
                        </a:rPr>
                        <a:t> los Indios </a:t>
                      </a:r>
                      <a:r>
                        <a:rPr lang="es-MX" sz="1800" b="0" i="0" strike="noStrike" cap="none" spc="0" baseline="0" dirty="0" err="1">
                          <a:solidFill>
                            <a:srgbClr val="000000"/>
                          </a:solidFill>
                          <a:effectLst/>
                          <a:latin typeface="Calibri"/>
                          <a:ea typeface="Calibri"/>
                          <a:cs typeface="Calibri"/>
                        </a:rPr>
                        <a:t>Gabrielino</a:t>
                      </a:r>
                      <a:r>
                        <a:rPr lang="es-MX" sz="1800" b="0" i="0" strike="noStrike" cap="none" spc="0" baseline="0" dirty="0">
                          <a:solidFill>
                            <a:srgbClr val="000000"/>
                          </a:solidFill>
                          <a:effectLst/>
                          <a:latin typeface="Calibri"/>
                          <a:ea typeface="Calibri"/>
                          <a:cs typeface="Calibri"/>
                        </a:rPr>
                        <a:t> </a:t>
                      </a:r>
                      <a:r>
                        <a:rPr lang="es-MX" sz="1800" b="0" i="0" strike="noStrike" cap="none" spc="0" baseline="0" dirty="0" err="1">
                          <a:solidFill>
                            <a:srgbClr val="000000"/>
                          </a:solidFill>
                          <a:effectLst/>
                          <a:latin typeface="Calibri"/>
                          <a:ea typeface="Calibri"/>
                          <a:cs typeface="Calibri"/>
                        </a:rPr>
                        <a:t>Tongva</a:t>
                      </a:r>
                      <a:r>
                        <a:rPr lang="es-MX" sz="1800" b="0" i="0" strike="noStrike" cap="none" spc="0" baseline="0" dirty="0">
                          <a:solidFill>
                            <a:srgbClr val="000000"/>
                          </a:solidFill>
                          <a:effectLst/>
                          <a:latin typeface="Calibri"/>
                          <a:ea typeface="Calibri"/>
                          <a:cs typeface="Calibri"/>
                        </a:rPr>
                        <a:t> de California para determinar los procedimientos de tratamiento. </a:t>
                      </a: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27</a:t>
            </a:fld>
            <a:endParaRPr lang="en-US"/>
          </a:p>
        </p:txBody>
      </p:sp>
      <p:sp>
        <p:nvSpPr>
          <p:cNvPr id="2" name="Footer Placeholder 6">
            <a:extLst>
              <a:ext uri="{FF2B5EF4-FFF2-40B4-BE49-F238E27FC236}">
                <a16:creationId xmlns:a16="http://schemas.microsoft.com/office/drawing/2014/main" id="{DF796DFC-3FFF-0725-E1A4-CF31B3FF8736}"/>
              </a:ext>
            </a:extLst>
          </p:cNvPr>
          <p:cNvSpPr txBox="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Pública del Borrador del EIR/EIS de One San Pedro</a:t>
            </a:r>
          </a:p>
        </p:txBody>
      </p:sp>
      <p:sp>
        <p:nvSpPr>
          <p:cNvPr id="4" name="Date Placeholder 4">
            <a:extLst>
              <a:ext uri="{FF2B5EF4-FFF2-40B4-BE49-F238E27FC236}">
                <a16:creationId xmlns:a16="http://schemas.microsoft.com/office/drawing/2014/main" id="{56BB392C-4A2A-B2A9-887D-EC7CC30952F0}"/>
              </a:ext>
            </a:extLst>
          </p:cNvPr>
          <p:cNvSpPr txBox="1"/>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6/28/2023</a:t>
            </a:r>
          </a:p>
        </p:txBody>
      </p:sp>
      <p:pic>
        <p:nvPicPr>
          <p:cNvPr id="1028" name="Picture 4">
            <a:extLst>
              <a:ext uri="{FF2B5EF4-FFF2-40B4-BE49-F238E27FC236}">
                <a16:creationId xmlns:a16="http://schemas.microsoft.com/office/drawing/2014/main" id="{217DB4E7-8E1B-CEBD-D4AE-F82F11FD28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14248" y="1491477"/>
            <a:ext cx="3563949" cy="3311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46742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758462" y="344826"/>
            <a:ext cx="7978391" cy="698739"/>
          </a:xfrm>
        </p:spPr>
        <p:txBody>
          <a:bodyPr/>
          <a:lstStyle/>
          <a:p>
            <a:r>
              <a:rPr lang="es-MX" sz="28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Sección 4.14 — Recursos Culturales Tribales: Parte 2</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215307672"/>
              </p:ext>
            </p:extLst>
          </p:nvPr>
        </p:nvGraphicFramePr>
        <p:xfrm>
          <a:off x="228597" y="1188720"/>
          <a:ext cx="7746617" cy="5394960"/>
        </p:xfrm>
        <a:graphic>
          <a:graphicData uri="http://schemas.openxmlformats.org/drawingml/2006/table">
            <a:tbl>
              <a:tblPr firstRow="1" firstCol="1" bandRow="1"/>
              <a:tblGrid>
                <a:gridCol w="7746617">
                  <a:extLst>
                    <a:ext uri="{9D8B030D-6E8A-4147-A177-3AD203B41FA5}">
                      <a16:colId xmlns:a16="http://schemas.microsoft.com/office/drawing/2014/main" val="20000"/>
                    </a:ext>
                  </a:extLst>
                </a:gridCol>
              </a:tblGrid>
              <a:tr h="4866271">
                <a:tc>
                  <a:txBody>
                    <a:bodyPr/>
                    <a:lstStyle/>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s-MX" sz="1800" b="1" i="0" strike="noStrike" cap="none" spc="0" baseline="0" dirty="0">
                          <a:solidFill>
                            <a:srgbClr val="000000"/>
                          </a:solidFill>
                          <a:effectLst/>
                          <a:latin typeface="Calibri"/>
                          <a:ea typeface="Calibri"/>
                          <a:cs typeface="Calibri"/>
                        </a:rPr>
                        <a:t>TCR-3 Consulta de Nativos Americanos por la Banda de Indios Misioneros </a:t>
                      </a:r>
                      <a:r>
                        <a:rPr lang="es-MX" sz="1800" b="1" i="0" strike="noStrike" cap="none" spc="0" baseline="0" dirty="0" err="1">
                          <a:solidFill>
                            <a:srgbClr val="000000"/>
                          </a:solidFill>
                          <a:effectLst/>
                          <a:latin typeface="Calibri"/>
                          <a:ea typeface="Calibri"/>
                          <a:cs typeface="Calibri"/>
                        </a:rPr>
                        <a:t>Gabrieleño</a:t>
                      </a:r>
                      <a:r>
                        <a:rPr lang="es-MX" sz="1800" b="1" i="0" strike="noStrike" cap="none" spc="0" baseline="0" dirty="0">
                          <a:solidFill>
                            <a:srgbClr val="000000"/>
                          </a:solidFill>
                          <a:effectLst/>
                          <a:latin typeface="Calibri"/>
                          <a:ea typeface="Calibri"/>
                          <a:cs typeface="Calibri"/>
                        </a:rPr>
                        <a:t> – Nación </a:t>
                      </a:r>
                      <a:r>
                        <a:rPr lang="es-MX" sz="1800" b="1" i="0" strike="noStrike" cap="none" spc="0" baseline="0" dirty="0" err="1">
                          <a:solidFill>
                            <a:srgbClr val="000000"/>
                          </a:solidFill>
                          <a:effectLst/>
                          <a:latin typeface="Calibri"/>
                          <a:ea typeface="Calibri"/>
                          <a:cs typeface="Calibri"/>
                        </a:rPr>
                        <a:t>Kizh</a:t>
                      </a:r>
                      <a:r>
                        <a:rPr lang="es-MX" sz="1800" b="0" i="0" strike="noStrike" cap="none" spc="0" baseline="0" dirty="0">
                          <a:solidFill>
                            <a:srgbClr val="000000"/>
                          </a:solidFill>
                          <a:effectLst/>
                          <a:latin typeface="Calibri"/>
                          <a:ea typeface="Calibri"/>
                          <a:cs typeface="Calibri"/>
                        </a:rPr>
                        <a:t>: Se invitará a un monitor Nativo Americano que represente a la Banda de Indios Misioneros </a:t>
                      </a:r>
                      <a:r>
                        <a:rPr lang="es-MX" sz="1800" b="0" i="0" strike="noStrike" cap="none" spc="0" baseline="0" dirty="0" err="1">
                          <a:solidFill>
                            <a:srgbClr val="000000"/>
                          </a:solidFill>
                          <a:effectLst/>
                          <a:latin typeface="Calibri"/>
                          <a:ea typeface="Calibri"/>
                          <a:cs typeface="Calibri"/>
                        </a:rPr>
                        <a:t>Gabrieleño</a:t>
                      </a:r>
                      <a:r>
                        <a:rPr lang="es-MX" sz="1800" b="0" i="0" strike="noStrike" cap="none" spc="0" baseline="0" dirty="0">
                          <a:solidFill>
                            <a:srgbClr val="000000"/>
                          </a:solidFill>
                          <a:effectLst/>
                          <a:latin typeface="Calibri"/>
                          <a:ea typeface="Calibri"/>
                          <a:cs typeface="Calibri"/>
                        </a:rPr>
                        <a:t> – Nación </a:t>
                      </a:r>
                      <a:r>
                        <a:rPr lang="es-MX" sz="1800" b="0" i="0" strike="noStrike" cap="none" spc="0" baseline="0" dirty="0" err="1">
                          <a:solidFill>
                            <a:srgbClr val="000000"/>
                          </a:solidFill>
                          <a:effectLst/>
                          <a:latin typeface="Calibri"/>
                          <a:ea typeface="Calibri"/>
                          <a:cs typeface="Calibri"/>
                        </a:rPr>
                        <a:t>Kizh</a:t>
                      </a:r>
                      <a:r>
                        <a:rPr lang="es-MX" sz="1800" b="0" i="0" strike="noStrike" cap="none" spc="0" baseline="0" dirty="0">
                          <a:solidFill>
                            <a:srgbClr val="000000"/>
                          </a:solidFill>
                          <a:effectLst/>
                          <a:latin typeface="Calibri"/>
                          <a:ea typeface="Calibri"/>
                          <a:cs typeface="Calibri"/>
                        </a:rPr>
                        <a:t> a monitorear durante la construcción.</a:t>
                      </a:r>
                      <a:endParaRPr lang="en-US" sz="1800" b="1" kern="1200" dirty="0">
                        <a:solidFill>
                          <a:srgbClr val="000000"/>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1800" b="1" i="0" strike="noStrike" cap="none" spc="0" baseline="0" dirty="0">
                          <a:solidFill>
                            <a:srgbClr val="000000"/>
                          </a:solidFill>
                          <a:effectLst/>
                          <a:latin typeface="Calibri"/>
                          <a:ea typeface="Calibri"/>
                          <a:cs typeface="Calibri"/>
                        </a:rPr>
                        <a:t>TCR-4 Consulta con la Banda de Indios Misioneros </a:t>
                      </a:r>
                      <a:r>
                        <a:rPr lang="es-MX" sz="1800" b="1" i="0" strike="noStrike" cap="none" spc="0" baseline="0" dirty="0" err="1">
                          <a:solidFill>
                            <a:srgbClr val="000000"/>
                          </a:solidFill>
                          <a:effectLst/>
                          <a:latin typeface="Calibri"/>
                          <a:ea typeface="Calibri"/>
                          <a:cs typeface="Calibri"/>
                        </a:rPr>
                        <a:t>Gabrieleño</a:t>
                      </a:r>
                      <a:r>
                        <a:rPr lang="es-MX" sz="1800" b="1" i="0" strike="noStrike" cap="none" spc="0" baseline="0" dirty="0">
                          <a:solidFill>
                            <a:srgbClr val="000000"/>
                          </a:solidFill>
                          <a:effectLst/>
                          <a:latin typeface="Calibri"/>
                          <a:ea typeface="Calibri"/>
                          <a:cs typeface="Calibri"/>
                        </a:rPr>
                        <a:t> – Nación </a:t>
                      </a:r>
                      <a:r>
                        <a:rPr lang="es-MX" sz="1800" b="1" i="0" strike="noStrike" cap="none" spc="0" baseline="0" dirty="0" err="1">
                          <a:solidFill>
                            <a:srgbClr val="000000"/>
                          </a:solidFill>
                          <a:effectLst/>
                          <a:latin typeface="Calibri"/>
                          <a:ea typeface="Calibri"/>
                          <a:cs typeface="Calibri"/>
                        </a:rPr>
                        <a:t>Kizh</a:t>
                      </a:r>
                      <a:r>
                        <a:rPr lang="es-MX" sz="1800" b="1" i="0" strike="noStrike" cap="none" spc="0" baseline="0" dirty="0">
                          <a:solidFill>
                            <a:srgbClr val="000000"/>
                          </a:solidFill>
                          <a:effectLst/>
                          <a:latin typeface="Calibri"/>
                          <a:ea typeface="Calibri"/>
                          <a:cs typeface="Calibri"/>
                        </a:rPr>
                        <a:t> en caso de Descubrimiento Imprevisto de Recursos Culturales Tribales: </a:t>
                      </a:r>
                      <a:r>
                        <a:rPr lang="es-MX" sz="1800" b="0" i="0" strike="noStrike" cap="none" spc="0" baseline="0" dirty="0">
                          <a:solidFill>
                            <a:srgbClr val="000000"/>
                          </a:solidFill>
                          <a:effectLst/>
                          <a:latin typeface="Calibri"/>
                          <a:ea typeface="Calibri"/>
                          <a:cs typeface="Calibri"/>
                        </a:rPr>
                        <a:t>Si se identifica un </a:t>
                      </a:r>
                      <a:r>
                        <a:rPr lang="es-MX" sz="1800" b="0" i="0" strike="noStrike" cap="none" spc="0" baseline="0" dirty="0" err="1">
                          <a:solidFill>
                            <a:srgbClr val="000000"/>
                          </a:solidFill>
                          <a:effectLst/>
                          <a:latin typeface="Calibri"/>
                          <a:ea typeface="Calibri"/>
                          <a:cs typeface="Calibri"/>
                        </a:rPr>
                        <a:t>TCR</a:t>
                      </a:r>
                      <a:r>
                        <a:rPr lang="es-MX" sz="1800" b="0" i="0" strike="noStrike" cap="none" spc="0" baseline="0" dirty="0">
                          <a:solidFill>
                            <a:srgbClr val="000000"/>
                          </a:solidFill>
                          <a:effectLst/>
                          <a:latin typeface="Calibri"/>
                          <a:ea typeface="Calibri"/>
                          <a:cs typeface="Calibri"/>
                        </a:rPr>
                        <a:t> durante la construcción, se iniciarán procedimientos de consulta de Nativos Americanos con la Banda de Indios Misioneros </a:t>
                      </a:r>
                      <a:r>
                        <a:rPr lang="es-MX" sz="1800" b="0" i="0" strike="noStrike" cap="none" spc="0" baseline="0" dirty="0" err="1">
                          <a:solidFill>
                            <a:srgbClr val="000000"/>
                          </a:solidFill>
                          <a:effectLst/>
                          <a:latin typeface="Calibri"/>
                          <a:ea typeface="Calibri"/>
                          <a:cs typeface="Calibri"/>
                        </a:rPr>
                        <a:t>Gabrieleño</a:t>
                      </a:r>
                      <a:r>
                        <a:rPr lang="es-MX" sz="1800" b="0" i="0" strike="noStrike" cap="none" spc="0" baseline="0" dirty="0">
                          <a:solidFill>
                            <a:srgbClr val="000000"/>
                          </a:solidFill>
                          <a:effectLst/>
                          <a:latin typeface="Calibri"/>
                          <a:ea typeface="Calibri"/>
                          <a:cs typeface="Calibri"/>
                        </a:rPr>
                        <a:t> – Nación </a:t>
                      </a:r>
                      <a:r>
                        <a:rPr lang="es-MX" sz="1800" b="0" i="0" strike="noStrike" cap="none" spc="0" baseline="0" dirty="0" err="1">
                          <a:solidFill>
                            <a:srgbClr val="000000"/>
                          </a:solidFill>
                          <a:effectLst/>
                          <a:latin typeface="Calibri"/>
                          <a:ea typeface="Calibri"/>
                          <a:cs typeface="Calibri"/>
                        </a:rPr>
                        <a:t>Kizh</a:t>
                      </a:r>
                      <a:r>
                        <a:rPr lang="es-MX" sz="1800" b="0" i="0" strike="noStrike" cap="none" spc="0" baseline="0" dirty="0">
                          <a:solidFill>
                            <a:srgbClr val="000000"/>
                          </a:solidFill>
                          <a:effectLst/>
                          <a:latin typeface="Calibri"/>
                          <a:ea typeface="Calibri"/>
                          <a:cs typeface="Calibri"/>
                        </a:rPr>
                        <a:t> para determinar los procedimientos de tratamiento. </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MX" sz="1800" b="1" i="0" strike="noStrike" cap="none" spc="0" baseline="0" dirty="0">
                          <a:solidFill>
                            <a:srgbClr val="000000"/>
                          </a:solidFill>
                          <a:effectLst/>
                          <a:latin typeface="Calibri"/>
                          <a:ea typeface="Calibri"/>
                          <a:cs typeface="Calibri"/>
                        </a:rPr>
                        <a:t>TCR-5 Resolución de Disputas por Hallazgos de Recursos Culturales Tribales: </a:t>
                      </a:r>
                      <a:r>
                        <a:rPr lang="es-MX" sz="1800" b="0" i="0" strike="noStrike" cap="none" spc="0" baseline="0" dirty="0">
                          <a:solidFill>
                            <a:srgbClr val="000000"/>
                          </a:solidFill>
                          <a:effectLst/>
                          <a:latin typeface="Calibri"/>
                          <a:ea typeface="Calibri"/>
                          <a:cs typeface="Calibri"/>
                        </a:rPr>
                        <a:t>En caso de que se identifique un </a:t>
                      </a:r>
                      <a:r>
                        <a:rPr lang="es-MX" sz="1800" b="0" i="0" strike="noStrike" cap="none" spc="0" baseline="0" dirty="0" err="1">
                          <a:solidFill>
                            <a:srgbClr val="000000"/>
                          </a:solidFill>
                          <a:effectLst/>
                          <a:latin typeface="Calibri"/>
                          <a:ea typeface="Calibri"/>
                          <a:cs typeface="Calibri"/>
                        </a:rPr>
                        <a:t>TCR</a:t>
                      </a:r>
                      <a:r>
                        <a:rPr lang="es-MX" sz="1800" b="0" i="0" strike="noStrike" cap="none" spc="0" baseline="0" dirty="0">
                          <a:solidFill>
                            <a:srgbClr val="000000"/>
                          </a:solidFill>
                          <a:effectLst/>
                          <a:latin typeface="Calibri"/>
                          <a:ea typeface="Calibri"/>
                          <a:cs typeface="Calibri"/>
                        </a:rPr>
                        <a:t> durante el monitoreo que no pueda asociarse directamente con el Consejo Tribal de los Indios </a:t>
                      </a:r>
                      <a:r>
                        <a:rPr lang="es-MX" sz="1800" b="0" i="0" strike="noStrike" cap="none" spc="0" baseline="0" dirty="0" err="1">
                          <a:solidFill>
                            <a:srgbClr val="000000"/>
                          </a:solidFill>
                          <a:effectLst/>
                          <a:latin typeface="Calibri"/>
                          <a:ea typeface="Calibri"/>
                          <a:cs typeface="Calibri"/>
                        </a:rPr>
                        <a:t>Gabrielino</a:t>
                      </a:r>
                      <a:r>
                        <a:rPr lang="es-MX" sz="1800" b="0" i="0" strike="noStrike" cap="none" spc="0" baseline="0" dirty="0">
                          <a:solidFill>
                            <a:srgbClr val="000000"/>
                          </a:solidFill>
                          <a:effectLst/>
                          <a:latin typeface="Calibri"/>
                          <a:ea typeface="Calibri"/>
                          <a:cs typeface="Calibri"/>
                        </a:rPr>
                        <a:t> </a:t>
                      </a:r>
                      <a:r>
                        <a:rPr lang="es-MX" sz="1800" b="0" i="0" strike="noStrike" cap="none" spc="0" baseline="0" dirty="0" err="1">
                          <a:solidFill>
                            <a:srgbClr val="000000"/>
                          </a:solidFill>
                          <a:effectLst/>
                          <a:latin typeface="Calibri"/>
                          <a:ea typeface="Calibri"/>
                          <a:cs typeface="Calibri"/>
                        </a:rPr>
                        <a:t>Tongva</a:t>
                      </a:r>
                      <a:r>
                        <a:rPr lang="es-MX" sz="1800" b="0" i="0" strike="noStrike" cap="none" spc="0" baseline="0" dirty="0">
                          <a:solidFill>
                            <a:srgbClr val="000000"/>
                          </a:solidFill>
                          <a:effectLst/>
                          <a:latin typeface="Calibri"/>
                          <a:ea typeface="Calibri"/>
                          <a:cs typeface="Calibri"/>
                        </a:rPr>
                        <a:t> de California o la Banda de Indios Misioneros </a:t>
                      </a:r>
                      <a:r>
                        <a:rPr lang="es-MX" sz="1800" b="0" i="0" strike="noStrike" cap="none" spc="0" baseline="0" dirty="0" err="1">
                          <a:solidFill>
                            <a:srgbClr val="000000"/>
                          </a:solidFill>
                          <a:effectLst/>
                          <a:latin typeface="Calibri"/>
                          <a:ea typeface="Calibri"/>
                          <a:cs typeface="Calibri"/>
                        </a:rPr>
                        <a:t>Gabrieleño</a:t>
                      </a:r>
                      <a:r>
                        <a:rPr lang="es-MX" sz="1800" b="0" i="0" strike="noStrike" cap="none" spc="0" baseline="0" dirty="0">
                          <a:solidFill>
                            <a:srgbClr val="000000"/>
                          </a:solidFill>
                          <a:effectLst/>
                          <a:latin typeface="Calibri"/>
                          <a:ea typeface="Calibri"/>
                          <a:cs typeface="Calibri"/>
                        </a:rPr>
                        <a:t> – Nación </a:t>
                      </a:r>
                      <a:r>
                        <a:rPr lang="es-MX" sz="1800" b="0" i="0" strike="noStrike" cap="none" spc="0" baseline="0" dirty="0" err="1">
                          <a:solidFill>
                            <a:srgbClr val="000000"/>
                          </a:solidFill>
                          <a:effectLst/>
                          <a:latin typeface="Calibri"/>
                          <a:ea typeface="Calibri"/>
                          <a:cs typeface="Calibri"/>
                        </a:rPr>
                        <a:t>Kizh</a:t>
                      </a:r>
                      <a:r>
                        <a:rPr lang="es-MX" sz="1800" b="0" i="0" strike="noStrike" cap="none" spc="0" baseline="0" dirty="0">
                          <a:solidFill>
                            <a:srgbClr val="000000"/>
                          </a:solidFill>
                          <a:effectLst/>
                          <a:latin typeface="Calibri"/>
                          <a:ea typeface="Calibri"/>
                          <a:cs typeface="Calibri"/>
                        </a:rPr>
                        <a:t> a través de un análisis, </a:t>
                      </a:r>
                      <a:r>
                        <a:rPr lang="es-MX" sz="1800" b="0" i="0" strike="noStrike" cap="none" spc="0" baseline="0" dirty="0" err="1">
                          <a:solidFill>
                            <a:srgbClr val="000000"/>
                          </a:solidFill>
                          <a:effectLst/>
                          <a:latin typeface="Calibri"/>
                          <a:ea typeface="Calibri"/>
                          <a:cs typeface="Calibri"/>
                        </a:rPr>
                        <a:t>HACLA</a:t>
                      </a:r>
                      <a:r>
                        <a:rPr lang="es-MX" sz="1800" b="0" i="0" strike="noStrike" cap="none" spc="0" baseline="0" dirty="0">
                          <a:solidFill>
                            <a:srgbClr val="000000"/>
                          </a:solidFill>
                          <a:effectLst/>
                          <a:latin typeface="Calibri"/>
                          <a:ea typeface="Calibri"/>
                          <a:cs typeface="Calibri"/>
                        </a:rPr>
                        <a:t> solicitará una reunión de consulta con el Consejo Tribal de los Indios </a:t>
                      </a:r>
                      <a:r>
                        <a:rPr lang="es-MX" sz="1800" b="0" i="0" strike="noStrike" cap="none" spc="0" baseline="0" dirty="0" err="1">
                          <a:solidFill>
                            <a:srgbClr val="000000"/>
                          </a:solidFill>
                          <a:effectLst/>
                          <a:latin typeface="Calibri"/>
                          <a:ea typeface="Calibri"/>
                          <a:cs typeface="Calibri"/>
                        </a:rPr>
                        <a:t>Gabrielino</a:t>
                      </a:r>
                      <a:r>
                        <a:rPr lang="es-MX" sz="1800" b="0" i="0" strike="noStrike" cap="none" spc="0" baseline="0" dirty="0">
                          <a:solidFill>
                            <a:srgbClr val="000000"/>
                          </a:solidFill>
                          <a:effectLst/>
                          <a:latin typeface="Calibri"/>
                          <a:ea typeface="Calibri"/>
                          <a:cs typeface="Calibri"/>
                        </a:rPr>
                        <a:t> </a:t>
                      </a:r>
                      <a:r>
                        <a:rPr lang="es-MX" sz="1800" b="0" i="0" strike="noStrike" cap="none" spc="0" baseline="0" dirty="0" err="1">
                          <a:solidFill>
                            <a:srgbClr val="000000"/>
                          </a:solidFill>
                          <a:effectLst/>
                          <a:latin typeface="Calibri"/>
                          <a:ea typeface="Calibri"/>
                          <a:cs typeface="Calibri"/>
                        </a:rPr>
                        <a:t>Tongva</a:t>
                      </a:r>
                      <a:r>
                        <a:rPr lang="es-MX" sz="1800" b="0" i="0" strike="noStrike" cap="none" spc="0" baseline="0" dirty="0">
                          <a:solidFill>
                            <a:srgbClr val="000000"/>
                          </a:solidFill>
                          <a:effectLst/>
                          <a:latin typeface="Calibri"/>
                          <a:ea typeface="Calibri"/>
                          <a:cs typeface="Calibri"/>
                        </a:rPr>
                        <a:t> de California y la Banda de Indios Misioneros </a:t>
                      </a:r>
                      <a:r>
                        <a:rPr lang="es-MX" sz="1800" b="0" i="0" strike="noStrike" cap="none" spc="0" baseline="0" dirty="0" err="1">
                          <a:solidFill>
                            <a:srgbClr val="000000"/>
                          </a:solidFill>
                          <a:effectLst/>
                          <a:latin typeface="Calibri"/>
                          <a:ea typeface="Calibri"/>
                          <a:cs typeface="Calibri"/>
                        </a:rPr>
                        <a:t>Gabrieleño</a:t>
                      </a:r>
                      <a:r>
                        <a:rPr lang="es-MX" sz="1800" b="0" i="0" strike="noStrike" cap="none" spc="0" baseline="0" dirty="0">
                          <a:solidFill>
                            <a:srgbClr val="000000"/>
                          </a:solidFill>
                          <a:effectLst/>
                          <a:latin typeface="Calibri"/>
                          <a:ea typeface="Calibri"/>
                          <a:cs typeface="Calibri"/>
                        </a:rPr>
                        <a:t>  – Misión </a:t>
                      </a:r>
                      <a:r>
                        <a:rPr lang="es-MX" sz="1800" b="0" i="0" strike="noStrike" cap="none" spc="0" baseline="0" dirty="0" err="1">
                          <a:solidFill>
                            <a:srgbClr val="000000"/>
                          </a:solidFill>
                          <a:effectLst/>
                          <a:latin typeface="Calibri"/>
                          <a:ea typeface="Calibri"/>
                          <a:cs typeface="Calibri"/>
                        </a:rPr>
                        <a:t>Kizh</a:t>
                      </a:r>
                      <a:r>
                        <a:rPr lang="es-MX" sz="1800" b="0" i="0" strike="noStrike" cap="none" spc="0" baseline="0" dirty="0">
                          <a:solidFill>
                            <a:srgbClr val="000000"/>
                          </a:solidFill>
                          <a:effectLst/>
                          <a:latin typeface="Calibri"/>
                          <a:ea typeface="Calibri"/>
                          <a:cs typeface="Calibri"/>
                        </a:rPr>
                        <a:t> para consultar sobre la disposición de los hallazgos. </a:t>
                      </a:r>
                      <a:endParaRPr lang="en-US" sz="1800" b="1" kern="1200" dirty="0">
                        <a:solidFill>
                          <a:srgbClr val="000000"/>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endParaRPr lang="en-US" sz="1800" b="0" kern="1200" dirty="0">
                        <a:solidFill>
                          <a:srgbClr val="000000"/>
                        </a:solidFill>
                        <a:latin typeface="+mn-lt"/>
                        <a:ea typeface="+mn-ea"/>
                        <a:cs typeface="+mn-cs"/>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28</a:t>
            </a:fld>
            <a:endParaRPr lang="en-US"/>
          </a:p>
        </p:txBody>
      </p:sp>
      <p:sp>
        <p:nvSpPr>
          <p:cNvPr id="2" name="Footer Placeholder 6">
            <a:extLst>
              <a:ext uri="{FF2B5EF4-FFF2-40B4-BE49-F238E27FC236}">
                <a16:creationId xmlns:a16="http://schemas.microsoft.com/office/drawing/2014/main" id="{DF796DFC-3FFF-0725-E1A4-CF31B3FF8736}"/>
              </a:ext>
            </a:extLst>
          </p:cNvPr>
          <p:cNvSpPr txBox="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Pública del Borrador del EIR/EIS de One San Pedro</a:t>
            </a:r>
          </a:p>
        </p:txBody>
      </p:sp>
      <p:sp>
        <p:nvSpPr>
          <p:cNvPr id="4" name="Date Placeholder 4">
            <a:extLst>
              <a:ext uri="{FF2B5EF4-FFF2-40B4-BE49-F238E27FC236}">
                <a16:creationId xmlns:a16="http://schemas.microsoft.com/office/drawing/2014/main" id="{56BB392C-4A2A-B2A9-887D-EC7CC30952F0}"/>
              </a:ext>
            </a:extLst>
          </p:cNvPr>
          <p:cNvSpPr txBox="1"/>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6/28/2023</a:t>
            </a:r>
          </a:p>
        </p:txBody>
      </p:sp>
      <p:pic>
        <p:nvPicPr>
          <p:cNvPr id="1028" name="Picture 4">
            <a:extLst>
              <a:ext uri="{FF2B5EF4-FFF2-40B4-BE49-F238E27FC236}">
                <a16:creationId xmlns:a16="http://schemas.microsoft.com/office/drawing/2014/main" id="{217DB4E7-8E1B-CEBD-D4AE-F82F11FD28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92233" y="1491477"/>
            <a:ext cx="3629122" cy="240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03890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9E735A-0253-47D7-B1C5-49706CA22511}"/>
              </a:ext>
            </a:extLst>
          </p:cNvPr>
          <p:cNvPicPr>
            <a:picLocks noChangeAspect="1"/>
          </p:cNvPicPr>
          <p:nvPr/>
        </p:nvPicPr>
        <p:blipFill>
          <a:blip r:embed="rId3"/>
          <a:stretch>
            <a:fillRect/>
          </a:stretch>
        </p:blipFill>
        <p:spPr>
          <a:xfrm>
            <a:off x="-8264" y="0"/>
            <a:ext cx="12200264" cy="8052174"/>
          </a:xfrm>
          <a:prstGeom prst="rect">
            <a:avLst/>
          </a:prstGeom>
        </p:spPr>
      </p:pic>
      <p:pic>
        <p:nvPicPr>
          <p:cNvPr id="13" name="Picture 12">
            <a:extLst>
              <a:ext uri="{FF2B5EF4-FFF2-40B4-BE49-F238E27FC236}">
                <a16:creationId xmlns:a16="http://schemas.microsoft.com/office/drawing/2014/main" id="{3A23428E-4DA9-4B12-803D-02FE0CEA36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64" y="131552"/>
            <a:ext cx="12191995" cy="1194816"/>
          </a:xfrm>
          <a:prstGeom prst="rect">
            <a:avLst/>
          </a:prstGeom>
        </p:spPr>
      </p:pic>
      <p:sp>
        <p:nvSpPr>
          <p:cNvPr id="2" name="Title 1">
            <a:extLst>
              <a:ext uri="{FF2B5EF4-FFF2-40B4-BE49-F238E27FC236}">
                <a16:creationId xmlns:a16="http://schemas.microsoft.com/office/drawing/2014/main" id="{283A57F3-FFE5-4C99-8551-72F79A0D7C89}"/>
              </a:ext>
            </a:extLst>
          </p:cNvPr>
          <p:cNvSpPr>
            <a:spLocks noGrp="1"/>
          </p:cNvSpPr>
          <p:nvPr>
            <p:ph type="title" idx="4294967295"/>
          </p:nvPr>
        </p:nvSpPr>
        <p:spPr>
          <a:xfrm>
            <a:off x="2141764" y="367804"/>
            <a:ext cx="10186588" cy="722312"/>
          </a:xfrm>
        </p:spPr>
        <p:txBody>
          <a:bodyPr vert="horz" lIns="91440" tIns="182880" rIns="91440" bIns="91440" rtlCol="0" anchor="ctr" anchorCtr="0">
            <a:noAutofit/>
          </a:bodyPr>
          <a:lstStyle/>
          <a:p>
            <a:r>
              <a:rPr lang="es-MX" sz="36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Comentarios</a:t>
            </a:r>
          </a:p>
        </p:txBody>
      </p:sp>
      <p:sp>
        <p:nvSpPr>
          <p:cNvPr id="3" name="Hexagon 2">
            <a:extLst>
              <a:ext uri="{FF2B5EF4-FFF2-40B4-BE49-F238E27FC236}">
                <a16:creationId xmlns:a16="http://schemas.microsoft.com/office/drawing/2014/main" id="{9473BD8D-8882-453F-BCEB-21098B0D25D6}"/>
              </a:ext>
            </a:extLst>
          </p:cNvPr>
          <p:cNvSpPr/>
          <p:nvPr/>
        </p:nvSpPr>
        <p:spPr>
          <a:xfrm>
            <a:off x="4185106" y="2227241"/>
            <a:ext cx="3430601" cy="3041487"/>
          </a:xfrm>
          <a:prstGeom prst="hexagon">
            <a:avLst/>
          </a:prstGeom>
          <a:solidFill>
            <a:schemeClr val="tx2"/>
          </a:solidFill>
          <a:ln w="28575">
            <a:solidFill>
              <a:schemeClr val="bg1"/>
            </a:solidFill>
          </a:ln>
        </p:spPr>
        <p:txBody>
          <a:bodyPr wrap="square" anchor="ctr" anchorCtr="0">
            <a:normAutofit fontScale="92500" lnSpcReduction="10000"/>
          </a:bodyPr>
          <a:lstStyle/>
          <a:p>
            <a:pPr lvl="0" algn="ctr">
              <a:lnSpc>
                <a:spcPct val="130000"/>
              </a:lnSpc>
              <a:buClr>
                <a:schemeClr val="accent2"/>
              </a:buClr>
              <a:buSzPct val="110000"/>
            </a:pPr>
            <a:r>
              <a:rPr lang="es-MX" sz="2800" b="1" i="0" strike="noStrike" cap="none" spc="0" baseline="0">
                <a:solidFill>
                  <a:srgbClr val="FFFFFF"/>
                </a:solidFill>
                <a:effectLst/>
                <a:latin typeface="Calibri"/>
                <a:ea typeface="Calibri"/>
                <a:cs typeface="Calibri"/>
              </a:rPr>
              <a:t>Comentarios sobre el Borrador del EIR/EIS</a:t>
            </a:r>
          </a:p>
        </p:txBody>
      </p:sp>
      <p:pic>
        <p:nvPicPr>
          <p:cNvPr id="9" name="Picture 2">
            <a:extLst>
              <a:ext uri="{FF2B5EF4-FFF2-40B4-BE49-F238E27FC236}">
                <a16:creationId xmlns:a16="http://schemas.microsoft.com/office/drawing/2014/main" id="{F64D6192-8CDE-49E9-8F24-C10E6A548A38}"/>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616176" y="597455"/>
            <a:ext cx="1287804" cy="3370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 clipart, vector graphics&#10;&#10;Description automatically generated">
            <a:extLst>
              <a:ext uri="{FF2B5EF4-FFF2-40B4-BE49-F238E27FC236}">
                <a16:creationId xmlns:a16="http://schemas.microsoft.com/office/drawing/2014/main" id="{A471B6FA-684E-4C8D-B5AB-6D42EE2812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51579"/>
            <a:ext cx="1724439" cy="628794"/>
          </a:xfrm>
          <a:prstGeom prst="rect">
            <a:avLst/>
          </a:prstGeom>
        </p:spPr>
      </p:pic>
    </p:spTree>
    <p:extLst>
      <p:ext uri="{BB962C8B-B14F-4D97-AF65-F5344CB8AC3E}">
        <p14:creationId xmlns:p14="http://schemas.microsoft.com/office/powerpoint/2010/main" val="330723194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C8681F9-1D4E-232B-2B07-2A8DB1B800B3}"/>
              </a:ext>
            </a:extLst>
          </p:cNvPr>
          <p:cNvSpPr/>
          <p:nvPr/>
        </p:nvSpPr>
        <p:spPr>
          <a:xfrm>
            <a:off x="1388661" y="2379407"/>
            <a:ext cx="1676184" cy="1676184"/>
          </a:xfrm>
          <a:prstGeom prst="ellipse">
            <a:avLst/>
          </a:prstGeom>
          <a:solidFill>
            <a:schemeClr val="bg1">
              <a:lumMod val="95000"/>
              <a:hueOff val="0"/>
              <a:satOff val="0"/>
              <a:lumOff val="0"/>
              <a:alphaOff val="0"/>
            </a:schemeClr>
          </a:solidFill>
          <a:ln>
            <a:noFill/>
          </a:ln>
        </p:spPr>
        <p:style>
          <a:lnRef idx="0">
            <a:scrgbClr r="0" g="0" b="0"/>
          </a:lnRef>
          <a:fillRef idx="1">
            <a:scrgbClr r="0" g="0" b="0"/>
          </a:fillRef>
          <a:effectRef idx="0">
            <a:schemeClr val="bg1">
              <a:lumMod val="95000"/>
              <a:hueOff val="0"/>
              <a:satOff val="0"/>
              <a:lumOff val="0"/>
              <a:alphaOff val="0"/>
            </a:schemeClr>
          </a:effectRef>
          <a:fontRef idx="minor">
            <a:schemeClr val="dk1">
              <a:hueOff val="0"/>
              <a:satOff val="0"/>
              <a:lumOff val="0"/>
              <a:alphaOff val="0"/>
            </a:schemeClr>
          </a:fontRef>
        </p:style>
      </p:sp>
      <p:sp>
        <p:nvSpPr>
          <p:cNvPr id="6" name="Rectangle 5" descr="Presentation with Checklist">
            <a:extLst>
              <a:ext uri="{FF2B5EF4-FFF2-40B4-BE49-F238E27FC236}">
                <a16:creationId xmlns:a16="http://schemas.microsoft.com/office/drawing/2014/main" id="{D88B5BA4-9050-619F-2B5F-DC78EDB8F0E6}"/>
              </a:ext>
            </a:extLst>
          </p:cNvPr>
          <p:cNvSpPr/>
          <p:nvPr/>
        </p:nvSpPr>
        <p:spPr>
          <a:xfrm>
            <a:off x="1211528" y="2292619"/>
            <a:ext cx="1943661" cy="194366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256F5818-CADE-033C-D3B4-89F8530D9FD8}"/>
              </a:ext>
            </a:extLst>
          </p:cNvPr>
          <p:cNvSpPr/>
          <p:nvPr/>
        </p:nvSpPr>
        <p:spPr>
          <a:xfrm>
            <a:off x="462200" y="4311360"/>
            <a:ext cx="3051898" cy="851717"/>
          </a:xfrm>
          <a:custGeom>
            <a:avLst/>
            <a:gdLst>
              <a:gd name="connsiteX0" fmla="*/ 0 w 3272457"/>
              <a:gd name="connsiteY0" fmla="*/ 0 h 851717"/>
              <a:gd name="connsiteX1" fmla="*/ 3272457 w 3272457"/>
              <a:gd name="connsiteY1" fmla="*/ 0 h 851717"/>
              <a:gd name="connsiteX2" fmla="*/ 3272457 w 3272457"/>
              <a:gd name="connsiteY2" fmla="*/ 851717 h 851717"/>
              <a:gd name="connsiteX3" fmla="*/ 0 w 3272457"/>
              <a:gd name="connsiteY3" fmla="*/ 851717 h 851717"/>
              <a:gd name="connsiteX4" fmla="*/ 0 w 3272457"/>
              <a:gd name="connsiteY4" fmla="*/ 0 h 851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2457" h="851717">
                <a:moveTo>
                  <a:pt x="0" y="0"/>
                </a:moveTo>
                <a:lnTo>
                  <a:pt x="3272457" y="0"/>
                </a:lnTo>
                <a:lnTo>
                  <a:pt x="3272457" y="851717"/>
                </a:lnTo>
                <a:lnTo>
                  <a:pt x="0" y="851717"/>
                </a:lnTo>
                <a:lnTo>
                  <a:pt x="0" y="0"/>
                </a:lnTo>
                <a:close/>
              </a:path>
            </a:pathLst>
          </a:custGeom>
          <a:noFill/>
          <a:ln>
            <a:no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s-MX" sz="2400" b="0" i="0" strike="noStrike" kern="1200" cap="none" spc="0" baseline="0" dirty="0">
                <a:solidFill>
                  <a:srgbClr val="000000"/>
                </a:solidFill>
                <a:effectLst/>
                <a:latin typeface="Calibri"/>
                <a:ea typeface="Calibri"/>
                <a:cs typeface="Calibri"/>
              </a:rPr>
              <a:t>Informar a la comunidad y a las agencias afectadas sobre el proyecto.</a:t>
            </a:r>
          </a:p>
        </p:txBody>
      </p:sp>
      <p:sp>
        <p:nvSpPr>
          <p:cNvPr id="8" name="Oval 7">
            <a:extLst>
              <a:ext uri="{FF2B5EF4-FFF2-40B4-BE49-F238E27FC236}">
                <a16:creationId xmlns:a16="http://schemas.microsoft.com/office/drawing/2014/main" id="{4E8B8269-6A0B-702A-A288-770517E9E5F1}"/>
              </a:ext>
            </a:extLst>
          </p:cNvPr>
          <p:cNvSpPr/>
          <p:nvPr/>
        </p:nvSpPr>
        <p:spPr>
          <a:xfrm>
            <a:off x="4900650" y="2343668"/>
            <a:ext cx="1650438" cy="1650438"/>
          </a:xfrm>
          <a:prstGeom prst="ellipse">
            <a:avLst/>
          </a:prstGeom>
          <a:solidFill>
            <a:schemeClr val="bg1">
              <a:lumMod val="95000"/>
              <a:hueOff val="0"/>
              <a:satOff val="0"/>
              <a:lumOff val="0"/>
              <a:alphaOff val="0"/>
            </a:schemeClr>
          </a:solidFill>
          <a:ln>
            <a:noFill/>
          </a:ln>
        </p:spPr>
        <p:style>
          <a:lnRef idx="0">
            <a:scrgbClr r="0" g="0" b="0"/>
          </a:lnRef>
          <a:fillRef idx="1">
            <a:scrgbClr r="0" g="0" b="0"/>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0" name="Rectangle 9" descr="Chat">
            <a:extLst>
              <a:ext uri="{FF2B5EF4-FFF2-40B4-BE49-F238E27FC236}">
                <a16:creationId xmlns:a16="http://schemas.microsoft.com/office/drawing/2014/main" id="{F396A3DC-FCDC-BFAD-0A37-8486D7A390AF}"/>
              </a:ext>
            </a:extLst>
          </p:cNvPr>
          <p:cNvSpPr/>
          <p:nvPr/>
        </p:nvSpPr>
        <p:spPr>
          <a:xfrm>
            <a:off x="4790114" y="2233132"/>
            <a:ext cx="1818690" cy="181869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4337A048-D594-0DB0-4F0C-598CACBFD376}"/>
              </a:ext>
            </a:extLst>
          </p:cNvPr>
          <p:cNvSpPr/>
          <p:nvPr/>
        </p:nvSpPr>
        <p:spPr>
          <a:xfrm>
            <a:off x="3953675" y="4311360"/>
            <a:ext cx="3544388" cy="851717"/>
          </a:xfrm>
          <a:custGeom>
            <a:avLst/>
            <a:gdLst>
              <a:gd name="connsiteX0" fmla="*/ 0 w 3050338"/>
              <a:gd name="connsiteY0" fmla="*/ 0 h 851717"/>
              <a:gd name="connsiteX1" fmla="*/ 3050338 w 3050338"/>
              <a:gd name="connsiteY1" fmla="*/ 0 h 851717"/>
              <a:gd name="connsiteX2" fmla="*/ 3050338 w 3050338"/>
              <a:gd name="connsiteY2" fmla="*/ 851717 h 851717"/>
              <a:gd name="connsiteX3" fmla="*/ 0 w 3050338"/>
              <a:gd name="connsiteY3" fmla="*/ 851717 h 851717"/>
              <a:gd name="connsiteX4" fmla="*/ 0 w 3050338"/>
              <a:gd name="connsiteY4" fmla="*/ 0 h 851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338" h="851717">
                <a:moveTo>
                  <a:pt x="0" y="0"/>
                </a:moveTo>
                <a:lnTo>
                  <a:pt x="3050338" y="0"/>
                </a:lnTo>
                <a:lnTo>
                  <a:pt x="3050338" y="851717"/>
                </a:lnTo>
                <a:lnTo>
                  <a:pt x="0" y="851717"/>
                </a:lnTo>
                <a:lnTo>
                  <a:pt x="0" y="0"/>
                </a:lnTo>
                <a:close/>
              </a:path>
            </a:pathLst>
          </a:custGeom>
          <a:noFill/>
          <a:ln>
            <a:no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s-MX" sz="2400" b="0" i="0" strike="noStrike" kern="1200" cap="none" spc="0" baseline="0" dirty="0">
                <a:solidFill>
                  <a:srgbClr val="000000"/>
                </a:solidFill>
                <a:effectLst/>
                <a:latin typeface="Calibri"/>
                <a:ea typeface="Calibri"/>
                <a:cs typeface="Calibri"/>
              </a:rPr>
              <a:t>Reunir comentarios y aportes de las partes interesadas sobre el Borrador del EIR/EIS</a:t>
            </a:r>
          </a:p>
        </p:txBody>
      </p:sp>
      <p:sp>
        <p:nvSpPr>
          <p:cNvPr id="13" name="Oval 12">
            <a:extLst>
              <a:ext uri="{FF2B5EF4-FFF2-40B4-BE49-F238E27FC236}">
                <a16:creationId xmlns:a16="http://schemas.microsoft.com/office/drawing/2014/main" id="{20923B7F-9AB0-53EE-BC83-260B191831CA}"/>
              </a:ext>
            </a:extLst>
          </p:cNvPr>
          <p:cNvSpPr/>
          <p:nvPr/>
        </p:nvSpPr>
        <p:spPr>
          <a:xfrm>
            <a:off x="8580234" y="2385069"/>
            <a:ext cx="1656333" cy="1656333"/>
          </a:xfrm>
          <a:prstGeom prst="ellipse">
            <a:avLst/>
          </a:prstGeom>
          <a:solidFill>
            <a:schemeClr val="bg1">
              <a:lumMod val="95000"/>
              <a:hueOff val="0"/>
              <a:satOff val="0"/>
              <a:lumOff val="0"/>
              <a:alphaOff val="0"/>
            </a:schemeClr>
          </a:solidFill>
          <a:ln>
            <a:noFill/>
          </a:ln>
        </p:spPr>
        <p:style>
          <a:lnRef idx="0">
            <a:scrgbClr r="0" g="0" b="0"/>
          </a:lnRef>
          <a:fillRef idx="1">
            <a:scrgbClr r="0" g="0" b="0"/>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4" name="Rectangle 13" descr="Daily calendar">
            <a:extLst>
              <a:ext uri="{FF2B5EF4-FFF2-40B4-BE49-F238E27FC236}">
                <a16:creationId xmlns:a16="http://schemas.microsoft.com/office/drawing/2014/main" id="{91701974-2A7C-4369-AE6A-1248507DCA5F}"/>
              </a:ext>
            </a:extLst>
          </p:cNvPr>
          <p:cNvSpPr/>
          <p:nvPr/>
        </p:nvSpPr>
        <p:spPr>
          <a:xfrm>
            <a:off x="8478086" y="2231422"/>
            <a:ext cx="1825188" cy="1825188"/>
          </a:xfrm>
          <a:prstGeom prst="rect">
            <a:avLst/>
          </a:prstGeom>
          <a:blipFill>
            <a:blip r:embed="rId7">
              <a:extLs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C09CF793-0246-99D5-15F0-78FEC7BA5777}"/>
              </a:ext>
            </a:extLst>
          </p:cNvPr>
          <p:cNvSpPr/>
          <p:nvPr/>
        </p:nvSpPr>
        <p:spPr>
          <a:xfrm>
            <a:off x="7937640" y="4311360"/>
            <a:ext cx="3117018" cy="851717"/>
          </a:xfrm>
          <a:custGeom>
            <a:avLst/>
            <a:gdLst>
              <a:gd name="connsiteX0" fmla="*/ 0 w 3494594"/>
              <a:gd name="connsiteY0" fmla="*/ 0 h 851717"/>
              <a:gd name="connsiteX1" fmla="*/ 3494594 w 3494594"/>
              <a:gd name="connsiteY1" fmla="*/ 0 h 851717"/>
              <a:gd name="connsiteX2" fmla="*/ 3494594 w 3494594"/>
              <a:gd name="connsiteY2" fmla="*/ 851717 h 851717"/>
              <a:gd name="connsiteX3" fmla="*/ 0 w 3494594"/>
              <a:gd name="connsiteY3" fmla="*/ 851717 h 851717"/>
              <a:gd name="connsiteX4" fmla="*/ 0 w 3494594"/>
              <a:gd name="connsiteY4" fmla="*/ 0 h 851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4594" h="851717">
                <a:moveTo>
                  <a:pt x="0" y="0"/>
                </a:moveTo>
                <a:lnTo>
                  <a:pt x="3494594" y="0"/>
                </a:lnTo>
                <a:lnTo>
                  <a:pt x="3494594" y="851717"/>
                </a:lnTo>
                <a:lnTo>
                  <a:pt x="0" y="851717"/>
                </a:lnTo>
                <a:lnTo>
                  <a:pt x="0" y="0"/>
                </a:lnTo>
                <a:close/>
              </a:path>
            </a:pathLst>
          </a:custGeom>
          <a:noFill/>
          <a:ln>
            <a:no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s-MX" sz="2400" b="0" i="0" strike="noStrike" kern="1200" cap="none" spc="0" baseline="0" dirty="0">
                <a:solidFill>
                  <a:srgbClr val="000000"/>
                </a:solidFill>
                <a:effectLst/>
                <a:latin typeface="Calibri"/>
                <a:ea typeface="Calibri"/>
                <a:cs typeface="Calibri"/>
              </a:rPr>
              <a:t>Describir oportunidades adicionales para recibir aportes de la comunidad</a:t>
            </a:r>
          </a:p>
        </p:txBody>
      </p:sp>
      <p:sp>
        <p:nvSpPr>
          <p:cNvPr id="12" name="Title 1">
            <a:extLst>
              <a:ext uri="{FF2B5EF4-FFF2-40B4-BE49-F238E27FC236}">
                <a16:creationId xmlns:a16="http://schemas.microsoft.com/office/drawing/2014/main" id="{082C9BF4-EBEF-4B64-89E3-BD87D3E3088A}"/>
              </a:ext>
            </a:extLst>
          </p:cNvPr>
          <p:cNvSpPr>
            <a:spLocks noGrp="1"/>
          </p:cNvSpPr>
          <p:nvPr>
            <p:ph type="title"/>
          </p:nvPr>
        </p:nvSpPr>
        <p:spPr>
          <a:xfrm>
            <a:off x="1582996" y="363153"/>
            <a:ext cx="9458633" cy="722727"/>
          </a:xfrm>
        </p:spPr>
        <p:txBody>
          <a:bodyPr vert="horz" lIns="91440" tIns="182880" rIns="91440" bIns="91440" rtlCol="0" anchor="ctr" anchorCtr="0">
            <a:noAutofit/>
          </a:bodyPr>
          <a:lstStyle/>
          <a:p>
            <a:r>
              <a:rPr lang="es-MX" sz="32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Objetivo de la Reunión Pública</a:t>
            </a:r>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4294967295"/>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3</a:t>
            </a:fld>
            <a:endParaRPr lang="en-US"/>
          </a:p>
        </p:txBody>
      </p:sp>
      <p:sp>
        <p:nvSpPr>
          <p:cNvPr id="2" name="Footer Placeholder 6">
            <a:extLst>
              <a:ext uri="{FF2B5EF4-FFF2-40B4-BE49-F238E27FC236}">
                <a16:creationId xmlns:a16="http://schemas.microsoft.com/office/drawing/2014/main" id="{4CFE90AE-79B8-60DF-A3A7-5244DB7555A9}"/>
              </a:ext>
            </a:extLst>
          </p:cNvPr>
          <p:cNvSpPr txBox="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Pública del Borrador del EIR/EIS de One San Pedro</a:t>
            </a:r>
          </a:p>
        </p:txBody>
      </p:sp>
      <p:sp>
        <p:nvSpPr>
          <p:cNvPr id="3" name="Date Placeholder 4">
            <a:extLst>
              <a:ext uri="{FF2B5EF4-FFF2-40B4-BE49-F238E27FC236}">
                <a16:creationId xmlns:a16="http://schemas.microsoft.com/office/drawing/2014/main" id="{8050F67C-F277-0F72-9676-A78ADAA6F643}"/>
              </a:ext>
            </a:extLst>
          </p:cNvPr>
          <p:cNvSpPr txBox="1"/>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6/28/2023</a:t>
            </a:r>
          </a:p>
        </p:txBody>
      </p:sp>
    </p:spTree>
    <p:extLst>
      <p:ext uri="{BB962C8B-B14F-4D97-AF65-F5344CB8AC3E}">
        <p14:creationId xmlns:p14="http://schemas.microsoft.com/office/powerpoint/2010/main" val="118154551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C57929-173B-4239-A061-487AAEC2A5F8}"/>
              </a:ext>
            </a:extLst>
          </p:cNvPr>
          <p:cNvPicPr>
            <a:picLocks noChangeAspect="1"/>
          </p:cNvPicPr>
          <p:nvPr/>
        </p:nvPicPr>
        <p:blipFill>
          <a:blip r:embed="rId3"/>
          <a:srcRect r="17180"/>
          <a:stretch>
            <a:fillRect/>
          </a:stretch>
        </p:blipFill>
        <p:spPr>
          <a:xfrm>
            <a:off x="2369811" y="-8011"/>
            <a:ext cx="9822187" cy="6878506"/>
          </a:xfrm>
          <a:prstGeom prst="rect">
            <a:avLst/>
          </a:prstGeom>
        </p:spPr>
      </p:pic>
      <p:sp>
        <p:nvSpPr>
          <p:cNvPr id="6" name="Rectangle 20">
            <a:extLst>
              <a:ext uri="{FF2B5EF4-FFF2-40B4-BE49-F238E27FC236}">
                <a16:creationId xmlns:a16="http://schemas.microsoft.com/office/drawing/2014/main" id="{B3381177-1958-40D5-A7EC-F46BEC046F02}"/>
              </a:ext>
            </a:extLst>
          </p:cNvPr>
          <p:cNvSpPr/>
          <p:nvPr/>
        </p:nvSpPr>
        <p:spPr>
          <a:xfrm>
            <a:off x="-7672" y="-8011"/>
            <a:ext cx="9299559" cy="6899012"/>
          </a:xfrm>
          <a:custGeom>
            <a:avLst/>
            <a:gdLst>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effectLst>
                <a:outerShdw blurRad="38100" dist="50800" dir="2220000" algn="ctr" rotWithShape="0">
                  <a:srgbClr val="000000">
                    <a:alpha val="43137"/>
                  </a:srgbClr>
                </a:outerShdw>
              </a:effectLst>
            </a:endParaRPr>
          </a:p>
        </p:txBody>
      </p:sp>
      <p:pic>
        <p:nvPicPr>
          <p:cNvPr id="14" name="Picture 13">
            <a:extLst>
              <a:ext uri="{FF2B5EF4-FFF2-40B4-BE49-F238E27FC236}">
                <a16:creationId xmlns:a16="http://schemas.microsoft.com/office/drawing/2014/main" id="{FABBE3B0-9E9D-43FA-9F95-5FA4419A575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36242"/>
            <a:ext cx="8876545" cy="3615241"/>
          </a:xfrm>
          <a:prstGeom prst="rect">
            <a:avLst/>
          </a:prstGeom>
        </p:spPr>
      </p:pic>
      <p:sp>
        <p:nvSpPr>
          <p:cNvPr id="8" name="Title 1">
            <a:extLst>
              <a:ext uri="{FF2B5EF4-FFF2-40B4-BE49-F238E27FC236}">
                <a16:creationId xmlns:a16="http://schemas.microsoft.com/office/drawing/2014/main" id="{07718566-5EDB-4455-8514-0734C31875B2}"/>
              </a:ext>
            </a:extLst>
          </p:cNvPr>
          <p:cNvSpPr txBox="1"/>
          <p:nvPr/>
        </p:nvSpPr>
        <p:spPr>
          <a:xfrm>
            <a:off x="491614" y="630199"/>
            <a:ext cx="6823585" cy="2501335"/>
          </a:xfrm>
          <a:prstGeom prst="rect">
            <a:avLst/>
          </a:prstGeom>
        </p:spPr>
        <p:txBody>
          <a:bodyPr anchor="ctr" anchorCtr="0"/>
          <a:lstStyle>
            <a:lvl1pPr algn="l" defTabSz="914377" rtl="0" eaLnBrk="1" latinLnBrk="0" hangingPunct="1">
              <a:lnSpc>
                <a:spcPct val="90000"/>
              </a:lnSpc>
              <a:spcBef>
                <a:spcPct val="0"/>
              </a:spcBef>
              <a:buNone/>
              <a:defRPr lang="en-US" sz="40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s-MX" sz="40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¡Gracias por su tiempo!</a:t>
            </a:r>
          </a:p>
        </p:txBody>
      </p:sp>
      <p:pic>
        <p:nvPicPr>
          <p:cNvPr id="11" name="Google Shape;192;p24">
            <a:extLst>
              <a:ext uri="{FF2B5EF4-FFF2-40B4-BE49-F238E27FC236}">
                <a16:creationId xmlns:a16="http://schemas.microsoft.com/office/drawing/2014/main" id="{1B38AAC7-2DC1-41D9-AB4D-5B081AE601A1}"/>
              </a:ext>
            </a:extLst>
          </p:cNvPr>
          <p:cNvPicPr/>
          <p:nvPr/>
        </p:nvPicPr>
        <p:blipFill>
          <a:blip r:embed="rId5">
            <a:alphaModFix/>
          </a:blip>
          <a:stretch>
            <a:fillRect/>
          </a:stretch>
        </p:blipFill>
        <p:spPr>
          <a:xfrm>
            <a:off x="138771" y="6023806"/>
            <a:ext cx="1941237" cy="707851"/>
          </a:xfrm>
          <a:prstGeom prst="rect">
            <a:avLst/>
          </a:prstGeom>
          <a:noFill/>
          <a:ln>
            <a:noFill/>
          </a:ln>
        </p:spPr>
      </p:pic>
      <p:pic>
        <p:nvPicPr>
          <p:cNvPr id="3" name="Picture 2">
            <a:extLst>
              <a:ext uri="{FF2B5EF4-FFF2-40B4-BE49-F238E27FC236}">
                <a16:creationId xmlns:a16="http://schemas.microsoft.com/office/drawing/2014/main" id="{BB9FDE2F-21FB-FF9C-82C1-1A6F1CF3403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294700" y="6183987"/>
            <a:ext cx="1381794" cy="3616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C9098C7-7857-BBBD-06A6-FAFA4762A403}"/>
              </a:ext>
            </a:extLst>
          </p:cNvPr>
          <p:cNvSpPr txBox="1"/>
          <p:nvPr/>
        </p:nvSpPr>
        <p:spPr>
          <a:xfrm>
            <a:off x="276330" y="3607230"/>
            <a:ext cx="5400989" cy="1754326"/>
          </a:xfrm>
          <a:prstGeom prst="rect">
            <a:avLst/>
          </a:prstGeom>
          <a:noFill/>
        </p:spPr>
        <p:txBody>
          <a:bodyPr wrap="square">
            <a:spAutoFit/>
          </a:bodyPr>
          <a:lstStyle/>
          <a:p>
            <a:r>
              <a:rPr lang="es-MX" sz="1800" b="1" i="0" strike="noStrike" cap="none" spc="0" baseline="0" dirty="0">
                <a:solidFill>
                  <a:srgbClr val="000000"/>
                </a:solidFill>
                <a:effectLst/>
                <a:latin typeface="Calibri"/>
                <a:ea typeface="Calibri"/>
                <a:cs typeface="Calibri"/>
              </a:rPr>
              <a:t>Envíe cualquier comentario adicional a:</a:t>
            </a:r>
          </a:p>
          <a:p>
            <a:r>
              <a:rPr lang="es-MX" sz="1800" b="0" i="0" strike="noStrike" cap="none" spc="0" baseline="0" dirty="0">
                <a:solidFill>
                  <a:srgbClr val="000000"/>
                </a:solidFill>
                <a:effectLst/>
                <a:latin typeface="Calibri"/>
                <a:ea typeface="Calibri"/>
                <a:cs typeface="Calibri"/>
                <a:hlinkClick r:id="rId7" history="0"/>
              </a:rPr>
              <a:t>revitalizersp@hacla.org</a:t>
            </a:r>
            <a:r>
              <a:rPr lang="es-MX" sz="1800" b="0" i="0" strike="noStrike" cap="none" spc="0" baseline="0" dirty="0">
                <a:solidFill>
                  <a:srgbClr val="000000"/>
                </a:solidFill>
                <a:effectLst/>
                <a:latin typeface="Calibri"/>
                <a:ea typeface="Calibri"/>
                <a:cs typeface="Calibri"/>
              </a:rPr>
              <a:t> o </a:t>
            </a:r>
          </a:p>
          <a:p>
            <a:r>
              <a:rPr lang="es-MX" sz="1800" b="0" i="0" strike="noStrike" cap="none" spc="0" baseline="0" dirty="0" err="1">
                <a:solidFill>
                  <a:srgbClr val="000000"/>
                </a:solidFill>
                <a:effectLst/>
                <a:latin typeface="Calibri"/>
                <a:ea typeface="Calibri"/>
                <a:cs typeface="Calibri"/>
              </a:rPr>
              <a:t>Zoe</a:t>
            </a:r>
            <a:r>
              <a:rPr lang="es-MX" sz="1800" b="0" i="0" strike="noStrike" cap="none" spc="0" baseline="0" dirty="0">
                <a:solidFill>
                  <a:srgbClr val="000000"/>
                </a:solidFill>
                <a:effectLst/>
                <a:latin typeface="Calibri"/>
                <a:ea typeface="Calibri"/>
                <a:cs typeface="Calibri"/>
              </a:rPr>
              <a:t> </a:t>
            </a:r>
            <a:r>
              <a:rPr lang="es-MX" sz="1800" b="0" i="0" strike="noStrike" cap="none" spc="0" baseline="0" dirty="0" err="1">
                <a:solidFill>
                  <a:srgbClr val="000000"/>
                </a:solidFill>
                <a:effectLst/>
                <a:latin typeface="Calibri"/>
                <a:ea typeface="Calibri"/>
                <a:cs typeface="Calibri"/>
              </a:rPr>
              <a:t>Kranemann</a:t>
            </a:r>
            <a:r>
              <a:rPr lang="es-MX" sz="1800" b="0" i="0" strike="noStrike" cap="none" spc="0" baseline="0" dirty="0">
                <a:solidFill>
                  <a:srgbClr val="000000"/>
                </a:solidFill>
                <a:effectLst/>
                <a:latin typeface="Calibri"/>
                <a:ea typeface="Calibri"/>
                <a:cs typeface="Calibri"/>
              </a:rPr>
              <a:t>, Jefa de Desarrollo, </a:t>
            </a:r>
          </a:p>
          <a:p>
            <a:r>
              <a:rPr lang="es-MX" sz="1800" b="0" i="0" strike="noStrike" cap="none" spc="0" baseline="0" dirty="0">
                <a:solidFill>
                  <a:srgbClr val="000000"/>
                </a:solidFill>
                <a:effectLst/>
                <a:latin typeface="Calibri"/>
                <a:ea typeface="Calibri"/>
                <a:cs typeface="Calibri"/>
              </a:rPr>
              <a:t>Autoridad de Vivienda de la Ciudad de Los </a:t>
            </a:r>
            <a:r>
              <a:rPr lang="es-MX" sz="1800" b="0" i="0" strike="noStrike" cap="none" spc="0" baseline="0" dirty="0" err="1">
                <a:solidFill>
                  <a:srgbClr val="000000"/>
                </a:solidFill>
                <a:effectLst/>
                <a:latin typeface="Calibri"/>
                <a:ea typeface="Calibri"/>
                <a:cs typeface="Calibri"/>
              </a:rPr>
              <a:t>Angeles</a:t>
            </a:r>
            <a:r>
              <a:rPr lang="es-MX" sz="1800" b="0" i="0" strike="noStrike" cap="none" spc="0" baseline="0" dirty="0">
                <a:solidFill>
                  <a:srgbClr val="000000"/>
                </a:solidFill>
                <a:effectLst/>
                <a:latin typeface="Calibri"/>
                <a:ea typeface="Calibri"/>
                <a:cs typeface="Calibri"/>
              </a:rPr>
              <a:t>,</a:t>
            </a:r>
            <a:br>
              <a:rPr sz="1800" dirty="0"/>
            </a:br>
            <a:r>
              <a:rPr lang="es-MX" sz="1800" b="0" i="0" strike="noStrike" cap="none" spc="0" baseline="0" dirty="0">
                <a:solidFill>
                  <a:srgbClr val="000000"/>
                </a:solidFill>
                <a:effectLst/>
                <a:latin typeface="Calibri"/>
                <a:ea typeface="Calibri"/>
                <a:cs typeface="Calibri"/>
              </a:rPr>
              <a:t>2600 Wilshire Boulevard, Los </a:t>
            </a:r>
            <a:r>
              <a:rPr lang="es-MX" sz="1800" b="0" i="0" strike="noStrike" cap="none" spc="0" baseline="0" dirty="0" err="1">
                <a:solidFill>
                  <a:srgbClr val="000000"/>
                </a:solidFill>
                <a:effectLst/>
                <a:latin typeface="Calibri"/>
                <a:ea typeface="Calibri"/>
                <a:cs typeface="Calibri"/>
              </a:rPr>
              <a:t>Angeles</a:t>
            </a:r>
            <a:r>
              <a:rPr lang="es-MX" sz="1800" b="0" i="0" strike="noStrike" cap="none" spc="0" baseline="0" dirty="0">
                <a:solidFill>
                  <a:srgbClr val="000000"/>
                </a:solidFill>
                <a:effectLst/>
                <a:latin typeface="Calibri"/>
                <a:ea typeface="Calibri"/>
                <a:cs typeface="Calibri"/>
              </a:rPr>
              <a:t>, California 90057</a:t>
            </a:r>
            <a:r>
              <a:rPr lang="es-MX" sz="1800" b="0" i="0" strike="noStrike" cap="none" spc="0" baseline="0" dirty="0">
                <a:solidFill>
                  <a:srgbClr val="58595B"/>
                </a:solidFill>
                <a:effectLst/>
                <a:latin typeface="Calibri"/>
                <a:ea typeface="Calibri"/>
                <a:cs typeface="Calibri"/>
              </a:rPr>
              <a:t> </a:t>
            </a:r>
            <a:br>
              <a:rPr sz="1800" dirty="0"/>
            </a:br>
            <a:endParaRPr lang="en-US" dirty="0">
              <a:solidFill>
                <a:srgbClr val="000000"/>
              </a:solidFill>
            </a:endParaRPr>
          </a:p>
        </p:txBody>
      </p:sp>
    </p:spTree>
    <p:extLst>
      <p:ext uri="{BB962C8B-B14F-4D97-AF65-F5344CB8AC3E}">
        <p14:creationId xmlns:p14="http://schemas.microsoft.com/office/powerpoint/2010/main" val="107692078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33124-6912-4500-B6A8-63E302AB1EFC}"/>
              </a:ext>
            </a:extLst>
          </p:cNvPr>
          <p:cNvPicPr>
            <a:picLocks noChangeAspect="1"/>
          </p:cNvPicPr>
          <p:nvPr/>
        </p:nvPicPr>
        <p:blipFill>
          <a:blip r:embed="rId3"/>
          <a:stretch>
            <a:fillRect/>
          </a:stretch>
        </p:blipFill>
        <p:spPr>
          <a:xfrm>
            <a:off x="1396681" y="12495"/>
            <a:ext cx="10795319" cy="6858000"/>
          </a:xfrm>
          <a:prstGeom prst="rect">
            <a:avLst/>
          </a:prstGeom>
        </p:spPr>
      </p:pic>
      <p:sp>
        <p:nvSpPr>
          <p:cNvPr id="2" name="Date Placeholder 1">
            <a:extLst>
              <a:ext uri="{FF2B5EF4-FFF2-40B4-BE49-F238E27FC236}">
                <a16:creationId xmlns:a16="http://schemas.microsoft.com/office/drawing/2014/main" id="{96475338-3263-4148-B11D-FED64230C187}"/>
              </a:ext>
            </a:extLst>
          </p:cNvPr>
          <p:cNvSpPr>
            <a:spLocks noGrp="1"/>
          </p:cNvSpPr>
          <p:nvPr>
            <p:ph type="dt" sz="half" idx="10"/>
          </p:nvPr>
        </p:nvSpPr>
        <p:spPr/>
        <p:txBody>
          <a:bodyPr/>
          <a:lstStyle/>
          <a:p>
            <a:fld id="{D6701ADA-48F8-4C21-B8C3-7EB5B4F9C9A4}" type="datetime1">
              <a:rPr lang="en-US" smtClean="0"/>
              <a:t>7/6/2023</a:t>
            </a:fld>
            <a:endParaRPr lang="en-US"/>
          </a:p>
        </p:txBody>
      </p:sp>
      <p:sp>
        <p:nvSpPr>
          <p:cNvPr id="6" name="Rectangle 20">
            <a:extLst>
              <a:ext uri="{FF2B5EF4-FFF2-40B4-BE49-F238E27FC236}">
                <a16:creationId xmlns:a16="http://schemas.microsoft.com/office/drawing/2014/main" id="{B3381177-1958-40D5-A7EC-F46BEC046F02}"/>
              </a:ext>
            </a:extLst>
          </p:cNvPr>
          <p:cNvSpPr/>
          <p:nvPr/>
        </p:nvSpPr>
        <p:spPr>
          <a:xfrm>
            <a:off x="-7672" y="-8011"/>
            <a:ext cx="9299559" cy="6899012"/>
          </a:xfrm>
          <a:custGeom>
            <a:avLst/>
            <a:gdLst>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effectLst>
                <a:outerShdw blurRad="38100" dist="50800" dir="2220000" algn="ctr" rotWithShape="0">
                  <a:srgbClr val="000000">
                    <a:alpha val="43137"/>
                  </a:srgbClr>
                </a:outerShdw>
              </a:effectLst>
            </a:endParaRPr>
          </a:p>
        </p:txBody>
      </p:sp>
      <p:pic>
        <p:nvPicPr>
          <p:cNvPr id="12" name="Picture 11">
            <a:extLst>
              <a:ext uri="{FF2B5EF4-FFF2-40B4-BE49-F238E27FC236}">
                <a16:creationId xmlns:a16="http://schemas.microsoft.com/office/drawing/2014/main" id="{5AC10248-B90C-4EA3-B53C-639C083A49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36242"/>
            <a:ext cx="8876545" cy="3615241"/>
          </a:xfrm>
          <a:prstGeom prst="rect">
            <a:avLst/>
          </a:prstGeom>
        </p:spPr>
      </p:pic>
      <p:sp>
        <p:nvSpPr>
          <p:cNvPr id="8" name="Title 1">
            <a:extLst>
              <a:ext uri="{FF2B5EF4-FFF2-40B4-BE49-F238E27FC236}">
                <a16:creationId xmlns:a16="http://schemas.microsoft.com/office/drawing/2014/main" id="{07718566-5EDB-4455-8514-0734C31875B2}"/>
              </a:ext>
            </a:extLst>
          </p:cNvPr>
          <p:cNvSpPr txBox="1"/>
          <p:nvPr/>
        </p:nvSpPr>
        <p:spPr>
          <a:xfrm>
            <a:off x="491615" y="630199"/>
            <a:ext cx="5948516" cy="2501335"/>
          </a:xfrm>
          <a:prstGeom prst="rect">
            <a:avLst/>
          </a:prstGeom>
        </p:spPr>
        <p:txBody>
          <a:bodyPr anchor="ctr" anchorCtr="0"/>
          <a:lstStyle>
            <a:lvl1pPr algn="l" defTabSz="914377" rtl="0" eaLnBrk="1" latinLnBrk="0" hangingPunct="1">
              <a:lnSpc>
                <a:spcPct val="90000"/>
              </a:lnSpc>
              <a:spcBef>
                <a:spcPct val="0"/>
              </a:spcBef>
              <a:buNone/>
              <a:defRPr lang="en-US" sz="40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s-MX" sz="40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Proceso de Revisión Ambiental</a:t>
            </a:r>
          </a:p>
        </p:txBody>
      </p:sp>
      <p:pic>
        <p:nvPicPr>
          <p:cNvPr id="11" name="Picture 2">
            <a:extLst>
              <a:ext uri="{FF2B5EF4-FFF2-40B4-BE49-F238E27FC236}">
                <a16:creationId xmlns:a16="http://schemas.microsoft.com/office/drawing/2014/main" id="{0D122278-ABE6-42C5-9DB1-83A0728094C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294700" y="6183987"/>
            <a:ext cx="1381794" cy="361641"/>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192;p24">
            <a:extLst>
              <a:ext uri="{FF2B5EF4-FFF2-40B4-BE49-F238E27FC236}">
                <a16:creationId xmlns:a16="http://schemas.microsoft.com/office/drawing/2014/main" id="{B7ACCB88-1ADC-4EB1-97AB-1613364D4FA9}"/>
              </a:ext>
            </a:extLst>
          </p:cNvPr>
          <p:cNvPicPr/>
          <p:nvPr/>
        </p:nvPicPr>
        <p:blipFill>
          <a:blip r:embed="rId6">
            <a:alphaModFix/>
          </a:blip>
          <a:stretch>
            <a:fillRect/>
          </a:stretch>
        </p:blipFill>
        <p:spPr>
          <a:xfrm>
            <a:off x="138771" y="6023806"/>
            <a:ext cx="1941237" cy="707851"/>
          </a:xfrm>
          <a:prstGeom prst="rect">
            <a:avLst/>
          </a:prstGeom>
          <a:noFill/>
          <a:ln>
            <a:noFill/>
          </a:ln>
        </p:spPr>
      </p:pic>
    </p:spTree>
    <p:extLst>
      <p:ext uri="{BB962C8B-B14F-4D97-AF65-F5344CB8AC3E}">
        <p14:creationId xmlns:p14="http://schemas.microsoft.com/office/powerpoint/2010/main" val="408358156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877963" y="409281"/>
            <a:ext cx="9220029" cy="698739"/>
          </a:xfrm>
        </p:spPr>
        <p:txBody>
          <a:bodyPr/>
          <a:lstStyle/>
          <a:p>
            <a:r>
              <a:rPr lang="es-MX" sz="28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CEQA y NEPA</a:t>
            </a:r>
          </a:p>
        </p:txBody>
      </p:sp>
      <p:sp>
        <p:nvSpPr>
          <p:cNvPr id="2" name="Content Placeholder 1">
            <a:extLst>
              <a:ext uri="{FF2B5EF4-FFF2-40B4-BE49-F238E27FC236}">
                <a16:creationId xmlns:a16="http://schemas.microsoft.com/office/drawing/2014/main" id="{50614F20-F986-404F-9247-949A9E9A358A}"/>
              </a:ext>
            </a:extLst>
          </p:cNvPr>
          <p:cNvSpPr>
            <a:spLocks noGrp="1"/>
          </p:cNvSpPr>
          <p:nvPr>
            <p:ph idx="1"/>
          </p:nvPr>
        </p:nvSpPr>
        <p:spPr>
          <a:xfrm>
            <a:off x="1014884" y="1537398"/>
            <a:ext cx="7277469" cy="4642337"/>
          </a:xfrm>
        </p:spPr>
        <p:txBody>
          <a:bodyPr anchor="t">
            <a:normAutofit fontScale="90000" lnSpcReduction="10000"/>
          </a:bodyPr>
          <a:lstStyle/>
          <a:p>
            <a:pPr marL="0" indent="0">
              <a:buNone/>
            </a:pPr>
            <a:r>
              <a:rPr lang="es-MX" sz="2800" b="0" i="0" strike="noStrike" cap="none" spc="0" baseline="0" dirty="0">
                <a:solidFill>
                  <a:srgbClr val="000000"/>
                </a:solidFill>
                <a:effectLst/>
                <a:latin typeface="Calibri"/>
                <a:ea typeface="Calibri"/>
                <a:cs typeface="Calibri"/>
              </a:rPr>
              <a:t>Se realizaron dos tipos de revisiones ambientales: De la Ley de Calidad Ambiental de California (</a:t>
            </a:r>
            <a:r>
              <a:rPr lang="es-MX" sz="2800" b="1" i="0" strike="noStrike" cap="none" spc="0" baseline="0" dirty="0" err="1">
                <a:solidFill>
                  <a:srgbClr val="000000"/>
                </a:solidFill>
                <a:effectLst/>
                <a:latin typeface="Calibri"/>
                <a:ea typeface="Calibri"/>
                <a:cs typeface="Calibri"/>
              </a:rPr>
              <a:t>CEQA</a:t>
            </a:r>
            <a:r>
              <a:rPr lang="es-MX" sz="2800" b="0" i="0" strike="noStrike" cap="none" spc="0" baseline="0" dirty="0">
                <a:solidFill>
                  <a:srgbClr val="000000"/>
                </a:solidFill>
                <a:effectLst/>
                <a:latin typeface="Calibri"/>
                <a:ea typeface="Calibri"/>
                <a:cs typeface="Calibri"/>
              </a:rPr>
              <a:t>) y de la Ley Nacional de Política Ambiental (</a:t>
            </a:r>
            <a:r>
              <a:rPr lang="es-MX" sz="2800" b="1" i="0" strike="noStrike" cap="none" spc="0" baseline="0" dirty="0" err="1">
                <a:solidFill>
                  <a:srgbClr val="000000"/>
                </a:solidFill>
                <a:effectLst/>
                <a:latin typeface="Calibri"/>
                <a:ea typeface="Calibri"/>
                <a:cs typeface="Calibri"/>
              </a:rPr>
              <a:t>NEPA</a:t>
            </a:r>
            <a:r>
              <a:rPr lang="es-MX" sz="2800" b="0" i="0" strike="noStrike" cap="none" spc="0" baseline="0" dirty="0">
                <a:solidFill>
                  <a:srgbClr val="000000"/>
                </a:solidFill>
                <a:effectLst/>
                <a:latin typeface="Calibri"/>
                <a:ea typeface="Calibri"/>
                <a:cs typeface="Calibri"/>
              </a:rPr>
              <a:t>)</a:t>
            </a:r>
          </a:p>
          <a:p>
            <a:r>
              <a:rPr lang="es-MX" sz="2400" b="0" i="0" strike="noStrike" cap="none" spc="0" baseline="0" dirty="0">
                <a:solidFill>
                  <a:srgbClr val="000000"/>
                </a:solidFill>
                <a:effectLst/>
                <a:latin typeface="Calibri"/>
                <a:ea typeface="Calibri"/>
                <a:cs typeface="Calibri"/>
              </a:rPr>
              <a:t>Requieren que las agencias públicas consideren las consecuencias ambientales de acciones discrecionales antes de aprobar planes, políticas o proyectos.</a:t>
            </a:r>
          </a:p>
          <a:p>
            <a:r>
              <a:rPr lang="es-MX" sz="2400" b="0" i="0" strike="noStrike" cap="none" spc="0" baseline="0" dirty="0">
                <a:solidFill>
                  <a:srgbClr val="000000"/>
                </a:solidFill>
                <a:effectLst/>
                <a:latin typeface="Calibri"/>
                <a:ea typeface="Calibri"/>
                <a:cs typeface="Calibri"/>
              </a:rPr>
              <a:t>Divulgar los impactos del proyecto al público y a los tomadores de decisiones.</a:t>
            </a:r>
          </a:p>
          <a:p>
            <a:r>
              <a:rPr lang="es-MX" sz="2400" b="0" i="0" strike="noStrike" cap="none" spc="0" baseline="0" dirty="0">
                <a:solidFill>
                  <a:srgbClr val="000000"/>
                </a:solidFill>
                <a:effectLst/>
                <a:latin typeface="Calibri"/>
                <a:ea typeface="Calibri"/>
                <a:cs typeface="Calibri"/>
              </a:rPr>
              <a:t>Fomentar la coordinación y revisión entre agencias.</a:t>
            </a:r>
          </a:p>
          <a:p>
            <a:r>
              <a:rPr lang="es-MX" sz="2400" b="0" i="0" strike="noStrike" cap="none" spc="0" baseline="0" dirty="0">
                <a:solidFill>
                  <a:srgbClr val="000000"/>
                </a:solidFill>
                <a:effectLst/>
                <a:latin typeface="Calibri"/>
                <a:ea typeface="Calibri"/>
                <a:cs typeface="Calibri"/>
              </a:rPr>
              <a:t>Identificar formas de evitar o reducir los impactos ambientales.</a:t>
            </a:r>
          </a:p>
          <a:p>
            <a:pPr lvl="1"/>
            <a:endParaRPr lang="en-US" sz="1400" dirty="0">
              <a:solidFill>
                <a:srgbClr val="000000"/>
              </a:solidFill>
            </a:endParaRPr>
          </a:p>
        </p:txBody>
      </p:sp>
      <p:sp>
        <p:nvSpPr>
          <p:cNvPr id="9" name="Slide Number Placeholder 5">
            <a:extLst>
              <a:ext uri="{FF2B5EF4-FFF2-40B4-BE49-F238E27FC236}">
                <a16:creationId xmlns:a16="http://schemas.microsoft.com/office/drawing/2014/main" id="{82569941-20E8-4217-912B-6BA91B06D98E}"/>
              </a:ext>
            </a:extLst>
          </p:cNvPr>
          <p:cNvSpPr txBox="1"/>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5</a:t>
            </a:fld>
            <a:endParaRPr lang="en-US"/>
          </a:p>
        </p:txBody>
      </p:sp>
      <p:sp>
        <p:nvSpPr>
          <p:cNvPr id="3" name="Footer Placeholder 6">
            <a:extLst>
              <a:ext uri="{FF2B5EF4-FFF2-40B4-BE49-F238E27FC236}">
                <a16:creationId xmlns:a16="http://schemas.microsoft.com/office/drawing/2014/main" id="{8FED3CED-258A-0142-1848-888C4BE3DB5D}"/>
              </a:ext>
            </a:extLst>
          </p:cNvPr>
          <p:cNvSpPr txBox="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Pública del Borrador del EIR/EIS de One San Pedro</a:t>
            </a:r>
          </a:p>
        </p:txBody>
      </p:sp>
      <p:sp>
        <p:nvSpPr>
          <p:cNvPr id="4" name="Date Placeholder 4">
            <a:extLst>
              <a:ext uri="{FF2B5EF4-FFF2-40B4-BE49-F238E27FC236}">
                <a16:creationId xmlns:a16="http://schemas.microsoft.com/office/drawing/2014/main" id="{343BAE0A-235C-96F3-7670-AB504C0EC644}"/>
              </a:ext>
            </a:extLst>
          </p:cNvPr>
          <p:cNvSpPr txBox="1"/>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6/28/2023</a:t>
            </a:r>
          </a:p>
        </p:txBody>
      </p:sp>
      <p:pic>
        <p:nvPicPr>
          <p:cNvPr id="7" name="Picture 6" descr="A hand holding a plant">
            <a:extLst>
              <a:ext uri="{FF2B5EF4-FFF2-40B4-BE49-F238E27FC236}">
                <a16:creationId xmlns:a16="http://schemas.microsoft.com/office/drawing/2014/main" id="{B35F9463-6F2C-6F48-1A48-677875D13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8825" y="1537398"/>
            <a:ext cx="2828414" cy="2828414"/>
          </a:xfrm>
          <a:prstGeom prst="rect">
            <a:avLst/>
          </a:prstGeom>
        </p:spPr>
      </p:pic>
    </p:spTree>
    <p:extLst>
      <p:ext uri="{BB962C8B-B14F-4D97-AF65-F5344CB8AC3E}">
        <p14:creationId xmlns:p14="http://schemas.microsoft.com/office/powerpoint/2010/main" val="162142146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0940F-706A-47D1-940A-2636C1760E9B}"/>
              </a:ext>
            </a:extLst>
          </p:cNvPr>
          <p:cNvSpPr>
            <a:spLocks noGrp="1"/>
          </p:cNvSpPr>
          <p:nvPr>
            <p:ph type="title"/>
          </p:nvPr>
        </p:nvSpPr>
        <p:spPr/>
        <p:txBody>
          <a:bodyPr/>
          <a:lstStyle/>
          <a:p>
            <a:r>
              <a:rPr lang="es-MX" sz="32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Cronología de la Revisión Ambiental</a:t>
            </a:r>
          </a:p>
        </p:txBody>
      </p:sp>
      <p:sp>
        <p:nvSpPr>
          <p:cNvPr id="6" name="Slide Number Placeholder 5">
            <a:extLst>
              <a:ext uri="{FF2B5EF4-FFF2-40B4-BE49-F238E27FC236}">
                <a16:creationId xmlns:a16="http://schemas.microsoft.com/office/drawing/2014/main" id="{1736A5F1-0B8B-48BC-839A-EB1F70050BFB}"/>
              </a:ext>
            </a:extLst>
          </p:cNvPr>
          <p:cNvSpPr>
            <a:spLocks noGrp="1"/>
          </p:cNvSpPr>
          <p:nvPr>
            <p:ph type="sldNum" sz="quarter" idx="4"/>
          </p:nvPr>
        </p:nvSpPr>
        <p:spPr/>
        <p:txBody>
          <a:bodyPr/>
          <a:lstStyle/>
          <a:p>
            <a:fld id="{C1858806-A1AF-4656-A8CB-7715E5E3E424}" type="slidenum">
              <a:rPr lang="en-US" smtClean="0"/>
              <a:t>6</a:t>
            </a:fld>
            <a:endParaRPr lang="en-US"/>
          </a:p>
        </p:txBody>
      </p:sp>
      <p:sp>
        <p:nvSpPr>
          <p:cNvPr id="3" name="Footer Placeholder 6">
            <a:extLst>
              <a:ext uri="{FF2B5EF4-FFF2-40B4-BE49-F238E27FC236}">
                <a16:creationId xmlns:a16="http://schemas.microsoft.com/office/drawing/2014/main" id="{8E58B0F9-6E2F-DFA0-367F-3DA0C528D277}"/>
              </a:ext>
            </a:extLst>
          </p:cNvPr>
          <p:cNvSpPr txBox="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Pública del Borrador del EIR/EIS de One San Pedro</a:t>
            </a:r>
          </a:p>
        </p:txBody>
      </p:sp>
      <p:sp>
        <p:nvSpPr>
          <p:cNvPr id="7" name="Date Placeholder 4">
            <a:extLst>
              <a:ext uri="{FF2B5EF4-FFF2-40B4-BE49-F238E27FC236}">
                <a16:creationId xmlns:a16="http://schemas.microsoft.com/office/drawing/2014/main" id="{065A9E55-9A78-ED73-A8EA-EF099C6CD3A1}"/>
              </a:ext>
            </a:extLst>
          </p:cNvPr>
          <p:cNvSpPr txBox="1"/>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6/28/2023</a:t>
            </a:r>
          </a:p>
        </p:txBody>
      </p:sp>
      <p:grpSp>
        <p:nvGrpSpPr>
          <p:cNvPr id="8" name="Group 3">
            <a:extLst>
              <a:ext uri="{FF2B5EF4-FFF2-40B4-BE49-F238E27FC236}">
                <a16:creationId xmlns:a16="http://schemas.microsoft.com/office/drawing/2014/main" id="{A963AA54-27AD-9BFB-2182-65B21E5CF10A}"/>
              </a:ext>
            </a:extLst>
          </p:cNvPr>
          <p:cNvGrpSpPr/>
          <p:nvPr/>
        </p:nvGrpSpPr>
        <p:grpSpPr>
          <a:xfrm>
            <a:off x="0" y="4248084"/>
            <a:ext cx="12192000" cy="45719"/>
            <a:chOff x="0" y="0"/>
            <a:chExt cx="25501600" cy="152400"/>
          </a:xfrm>
          <a:solidFill>
            <a:schemeClr val="tx1"/>
          </a:solidFill>
        </p:grpSpPr>
        <p:sp>
          <p:nvSpPr>
            <p:cNvPr id="9" name="AutoShape 4">
              <a:extLst>
                <a:ext uri="{FF2B5EF4-FFF2-40B4-BE49-F238E27FC236}">
                  <a16:creationId xmlns:a16="http://schemas.microsoft.com/office/drawing/2014/main" id="{B646B5FE-92B3-44A3-8028-EA16F1AE6756}"/>
                </a:ext>
              </a:extLst>
            </p:cNvPr>
            <p:cNvSpPr/>
            <p:nvPr/>
          </p:nvSpPr>
          <p:spPr bwMode="auto">
            <a:xfrm>
              <a:off x="0" y="0"/>
              <a:ext cx="4283319"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25400" cap="flat" cmpd="sng">
              <a:solidFill>
                <a:schemeClr val="tx1"/>
              </a:solidFill>
              <a:prstDash val="solid"/>
              <a:miter lim="0"/>
            </a:ln>
            <a:effectLst/>
            <a:extLs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sp>
          <p:nvSpPr>
            <p:cNvPr id="10" name="AutoShape 5">
              <a:extLst>
                <a:ext uri="{FF2B5EF4-FFF2-40B4-BE49-F238E27FC236}">
                  <a16:creationId xmlns:a16="http://schemas.microsoft.com/office/drawing/2014/main" id="{0A5C48A1-2DCA-FD8B-C0E1-B8944B3EB15C}"/>
                </a:ext>
              </a:extLst>
            </p:cNvPr>
            <p:cNvSpPr/>
            <p:nvPr/>
          </p:nvSpPr>
          <p:spPr bwMode="auto">
            <a:xfrm>
              <a:off x="4302655" y="0"/>
              <a:ext cx="3870186"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25400" cap="flat" cmpd="sng">
              <a:solidFill>
                <a:schemeClr val="tx1"/>
              </a:solidFill>
              <a:prstDash val="solid"/>
              <a:miter lim="0"/>
            </a:ln>
            <a:effectLst/>
            <a:extLs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sp>
          <p:nvSpPr>
            <p:cNvPr id="11" name="AutoShape 6">
              <a:extLst>
                <a:ext uri="{FF2B5EF4-FFF2-40B4-BE49-F238E27FC236}">
                  <a16:creationId xmlns:a16="http://schemas.microsoft.com/office/drawing/2014/main" id="{4FEF1D05-1684-00F9-787C-16C797907ED5}"/>
                </a:ext>
              </a:extLst>
            </p:cNvPr>
            <p:cNvSpPr/>
            <p:nvPr/>
          </p:nvSpPr>
          <p:spPr bwMode="auto">
            <a:xfrm>
              <a:off x="8022226" y="0"/>
              <a:ext cx="6101459"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25400" cap="flat" cmpd="sng">
              <a:solidFill>
                <a:schemeClr val="tx1"/>
              </a:solidFill>
              <a:prstDash val="solid"/>
              <a:miter lim="0"/>
            </a:ln>
            <a:effectLst/>
            <a:extLs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sp>
          <p:nvSpPr>
            <p:cNvPr id="12" name="AutoShape 7">
              <a:extLst>
                <a:ext uri="{FF2B5EF4-FFF2-40B4-BE49-F238E27FC236}">
                  <a16:creationId xmlns:a16="http://schemas.microsoft.com/office/drawing/2014/main" id="{6D5288F2-69DC-3D4D-2C37-D2A87F62F424}"/>
                </a:ext>
              </a:extLst>
            </p:cNvPr>
            <p:cNvSpPr/>
            <p:nvPr/>
          </p:nvSpPr>
          <p:spPr bwMode="auto">
            <a:xfrm>
              <a:off x="14123684" y="0"/>
              <a:ext cx="11377916"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25400" cap="flat" cmpd="sng">
              <a:solidFill>
                <a:schemeClr val="tx1"/>
              </a:solidFill>
              <a:prstDash val="solid"/>
              <a:miter lim="0"/>
            </a:ln>
            <a:effectLst/>
            <a:extLs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grpSp>
      <p:grpSp>
        <p:nvGrpSpPr>
          <p:cNvPr id="13" name="Group 12">
            <a:extLst>
              <a:ext uri="{FF2B5EF4-FFF2-40B4-BE49-F238E27FC236}">
                <a16:creationId xmlns:a16="http://schemas.microsoft.com/office/drawing/2014/main" id="{5E4E92BA-C3BF-20E9-A723-81A082413907}"/>
              </a:ext>
            </a:extLst>
          </p:cNvPr>
          <p:cNvGrpSpPr/>
          <p:nvPr/>
        </p:nvGrpSpPr>
        <p:grpSpPr>
          <a:xfrm>
            <a:off x="693077" y="4091049"/>
            <a:ext cx="356394" cy="356394"/>
            <a:chOff x="-1" y="-1"/>
            <a:chExt cx="711202" cy="711202"/>
          </a:xfrm>
        </p:grpSpPr>
        <p:sp>
          <p:nvSpPr>
            <p:cNvPr id="14" name="AutoShape 13">
              <a:extLst>
                <a:ext uri="{FF2B5EF4-FFF2-40B4-BE49-F238E27FC236}">
                  <a16:creationId xmlns:a16="http://schemas.microsoft.com/office/drawing/2014/main" id="{72928793-70B4-0CE9-54F1-0552AA64D759}"/>
                </a:ext>
              </a:extLst>
            </p:cNvPr>
            <p:cNvSpPr/>
            <p:nvPr/>
          </p:nvSpPr>
          <p:spPr bwMode="auto">
            <a:xfrm>
              <a:off x="-1" y="-1"/>
              <a:ext cx="711202" cy="7112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000000">
                <a:alpha val="29999"/>
              </a:srgbClr>
            </a:solidFill>
            <a:ln w="25400" cap="flat" cmpd="sng">
              <a:solidFill>
                <a:srgbClr val="000000">
                  <a:alpha val="29999"/>
                </a:srgbClr>
              </a:solidFill>
              <a:prstDash val="solid"/>
              <a:miter lim="0"/>
            </a:ln>
            <a:effectLst/>
            <a:extLs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DCDEE0"/>
                  </a:outerShdw>
                </a:effectLst>
              </a:endParaRPr>
            </a:p>
          </p:txBody>
        </p:sp>
        <p:sp>
          <p:nvSpPr>
            <p:cNvPr id="18" name="AutoShape 14">
              <a:extLst>
                <a:ext uri="{FF2B5EF4-FFF2-40B4-BE49-F238E27FC236}">
                  <a16:creationId xmlns:a16="http://schemas.microsoft.com/office/drawing/2014/main" id="{AEC40D21-3797-2CF7-DD85-818C4FE1F3F5}"/>
                </a:ext>
              </a:extLst>
            </p:cNvPr>
            <p:cNvSpPr/>
            <p:nvPr/>
          </p:nvSpPr>
          <p:spPr bwMode="auto">
            <a:xfrm>
              <a:off x="203199" y="203200"/>
              <a:ext cx="304802" cy="30480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44444"/>
            </a:solidFill>
            <a:ln w="25400" cap="flat" cmpd="sng">
              <a:solidFill>
                <a:srgbClr val="000000">
                  <a:alpha val="0"/>
                </a:srgbClr>
              </a:solidFill>
              <a:prstDash val="solid"/>
              <a:miter lim="0"/>
            </a:ln>
            <a:effectLst/>
            <a:extLs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grpSp>
      <p:grpSp>
        <p:nvGrpSpPr>
          <p:cNvPr id="19" name="Group 15">
            <a:extLst>
              <a:ext uri="{FF2B5EF4-FFF2-40B4-BE49-F238E27FC236}">
                <a16:creationId xmlns:a16="http://schemas.microsoft.com/office/drawing/2014/main" id="{40F96D96-1303-D246-646D-3C0DCB553DC3}"/>
              </a:ext>
            </a:extLst>
          </p:cNvPr>
          <p:cNvGrpSpPr/>
          <p:nvPr/>
        </p:nvGrpSpPr>
        <p:grpSpPr>
          <a:xfrm>
            <a:off x="2101280" y="4085632"/>
            <a:ext cx="356394" cy="356394"/>
            <a:chOff x="-1" y="-1"/>
            <a:chExt cx="711202" cy="711202"/>
          </a:xfrm>
        </p:grpSpPr>
        <p:sp>
          <p:nvSpPr>
            <p:cNvPr id="20" name="AutoShape 16">
              <a:extLst>
                <a:ext uri="{FF2B5EF4-FFF2-40B4-BE49-F238E27FC236}">
                  <a16:creationId xmlns:a16="http://schemas.microsoft.com/office/drawing/2014/main" id="{EAE41F6B-354B-D3A7-494C-6E3D40015259}"/>
                </a:ext>
              </a:extLst>
            </p:cNvPr>
            <p:cNvSpPr/>
            <p:nvPr/>
          </p:nvSpPr>
          <p:spPr bwMode="auto">
            <a:xfrm>
              <a:off x="-1" y="-1"/>
              <a:ext cx="711202" cy="7112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000000">
                <a:alpha val="29999"/>
              </a:srgbClr>
            </a:solidFill>
            <a:ln w="25400" cap="flat" cmpd="sng">
              <a:solidFill>
                <a:srgbClr val="000000">
                  <a:alpha val="29999"/>
                </a:srgbClr>
              </a:solidFill>
              <a:prstDash val="solid"/>
              <a:miter lim="0"/>
            </a:ln>
            <a:effectLst/>
            <a:extLs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DCDEE0"/>
                  </a:outerShdw>
                </a:effectLst>
              </a:endParaRPr>
            </a:p>
          </p:txBody>
        </p:sp>
        <p:sp>
          <p:nvSpPr>
            <p:cNvPr id="21" name="AutoShape 17">
              <a:extLst>
                <a:ext uri="{FF2B5EF4-FFF2-40B4-BE49-F238E27FC236}">
                  <a16:creationId xmlns:a16="http://schemas.microsoft.com/office/drawing/2014/main" id="{525451B7-C336-592F-96A8-3F5F18BAC621}"/>
                </a:ext>
              </a:extLst>
            </p:cNvPr>
            <p:cNvSpPr/>
            <p:nvPr/>
          </p:nvSpPr>
          <p:spPr bwMode="auto">
            <a:xfrm>
              <a:off x="203199" y="203200"/>
              <a:ext cx="304802" cy="30480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44444"/>
            </a:solidFill>
            <a:ln w="25400" cap="flat" cmpd="sng">
              <a:solidFill>
                <a:srgbClr val="000000">
                  <a:alpha val="0"/>
                </a:srgbClr>
              </a:solidFill>
              <a:prstDash val="solid"/>
              <a:miter lim="0"/>
            </a:ln>
            <a:effectLst/>
            <a:extLs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grpSp>
      <p:grpSp>
        <p:nvGrpSpPr>
          <p:cNvPr id="22" name="Group 18">
            <a:extLst>
              <a:ext uri="{FF2B5EF4-FFF2-40B4-BE49-F238E27FC236}">
                <a16:creationId xmlns:a16="http://schemas.microsoft.com/office/drawing/2014/main" id="{AF61E504-C5E1-3764-6199-DB859D3D545C}"/>
              </a:ext>
            </a:extLst>
          </p:cNvPr>
          <p:cNvGrpSpPr/>
          <p:nvPr/>
        </p:nvGrpSpPr>
        <p:grpSpPr>
          <a:xfrm>
            <a:off x="3803637" y="4068154"/>
            <a:ext cx="356394" cy="356394"/>
            <a:chOff x="-1" y="-1"/>
            <a:chExt cx="711202" cy="711202"/>
          </a:xfrm>
        </p:grpSpPr>
        <p:sp>
          <p:nvSpPr>
            <p:cNvPr id="23" name="AutoShape 19">
              <a:extLst>
                <a:ext uri="{FF2B5EF4-FFF2-40B4-BE49-F238E27FC236}">
                  <a16:creationId xmlns:a16="http://schemas.microsoft.com/office/drawing/2014/main" id="{78C94D77-27C4-5FC9-B153-2ED48434C0FA}"/>
                </a:ext>
              </a:extLst>
            </p:cNvPr>
            <p:cNvSpPr/>
            <p:nvPr/>
          </p:nvSpPr>
          <p:spPr bwMode="auto">
            <a:xfrm>
              <a:off x="-1" y="-1"/>
              <a:ext cx="711202" cy="7112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000000">
                <a:alpha val="29999"/>
              </a:srgbClr>
            </a:solidFill>
            <a:ln w="25400" cap="flat" cmpd="sng">
              <a:solidFill>
                <a:srgbClr val="000000">
                  <a:alpha val="29999"/>
                </a:srgbClr>
              </a:solidFill>
              <a:prstDash val="solid"/>
              <a:miter lim="0"/>
            </a:ln>
            <a:effectLst/>
            <a:extLs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DCDEE0"/>
                  </a:outerShdw>
                </a:effectLst>
              </a:endParaRPr>
            </a:p>
          </p:txBody>
        </p:sp>
        <p:sp>
          <p:nvSpPr>
            <p:cNvPr id="24" name="AutoShape 20">
              <a:extLst>
                <a:ext uri="{FF2B5EF4-FFF2-40B4-BE49-F238E27FC236}">
                  <a16:creationId xmlns:a16="http://schemas.microsoft.com/office/drawing/2014/main" id="{9D4F50FD-4540-1E7F-45A7-96584D5CA801}"/>
                </a:ext>
              </a:extLst>
            </p:cNvPr>
            <p:cNvSpPr/>
            <p:nvPr/>
          </p:nvSpPr>
          <p:spPr bwMode="auto">
            <a:xfrm>
              <a:off x="203199" y="203200"/>
              <a:ext cx="304802" cy="30480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44444"/>
            </a:solidFill>
            <a:ln w="25400" cap="flat" cmpd="sng">
              <a:solidFill>
                <a:srgbClr val="000000">
                  <a:alpha val="0"/>
                </a:srgbClr>
              </a:solidFill>
              <a:prstDash val="solid"/>
              <a:miter lim="0"/>
            </a:ln>
            <a:effectLst/>
            <a:extLs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grpSp>
      <p:grpSp>
        <p:nvGrpSpPr>
          <p:cNvPr id="25" name="Group 21">
            <a:extLst>
              <a:ext uri="{FF2B5EF4-FFF2-40B4-BE49-F238E27FC236}">
                <a16:creationId xmlns:a16="http://schemas.microsoft.com/office/drawing/2014/main" id="{7840A453-20FE-0CC9-0A08-59F7812EE8A3}"/>
              </a:ext>
            </a:extLst>
          </p:cNvPr>
          <p:cNvGrpSpPr/>
          <p:nvPr/>
        </p:nvGrpSpPr>
        <p:grpSpPr>
          <a:xfrm>
            <a:off x="5255572" y="4077345"/>
            <a:ext cx="356394" cy="356394"/>
            <a:chOff x="-1" y="-1"/>
            <a:chExt cx="711202" cy="711202"/>
          </a:xfrm>
        </p:grpSpPr>
        <p:sp>
          <p:nvSpPr>
            <p:cNvPr id="26" name="AutoShape 22">
              <a:extLst>
                <a:ext uri="{FF2B5EF4-FFF2-40B4-BE49-F238E27FC236}">
                  <a16:creationId xmlns:a16="http://schemas.microsoft.com/office/drawing/2014/main" id="{EB855955-A1FD-894B-0570-EA0F38671052}"/>
                </a:ext>
              </a:extLst>
            </p:cNvPr>
            <p:cNvSpPr/>
            <p:nvPr/>
          </p:nvSpPr>
          <p:spPr bwMode="auto">
            <a:xfrm>
              <a:off x="-1" y="-1"/>
              <a:ext cx="711202" cy="7112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000000">
                <a:alpha val="29999"/>
              </a:srgbClr>
            </a:solidFill>
            <a:ln w="25400" cap="flat" cmpd="sng">
              <a:solidFill>
                <a:srgbClr val="000000">
                  <a:alpha val="29999"/>
                </a:srgbClr>
              </a:solidFill>
              <a:prstDash val="solid"/>
              <a:miter lim="0"/>
            </a:ln>
            <a:effectLst/>
            <a:extLs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DCDEE0"/>
                  </a:outerShdw>
                </a:effectLst>
              </a:endParaRPr>
            </a:p>
          </p:txBody>
        </p:sp>
        <p:sp>
          <p:nvSpPr>
            <p:cNvPr id="27" name="AutoShape 23">
              <a:extLst>
                <a:ext uri="{FF2B5EF4-FFF2-40B4-BE49-F238E27FC236}">
                  <a16:creationId xmlns:a16="http://schemas.microsoft.com/office/drawing/2014/main" id="{B0F8977C-0679-E8B5-08ED-9DDD9AFE90CC}"/>
                </a:ext>
              </a:extLst>
            </p:cNvPr>
            <p:cNvSpPr/>
            <p:nvPr/>
          </p:nvSpPr>
          <p:spPr bwMode="auto">
            <a:xfrm>
              <a:off x="203199" y="203200"/>
              <a:ext cx="304802" cy="30480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44444"/>
            </a:solidFill>
            <a:ln w="25400" cap="flat" cmpd="sng">
              <a:solidFill>
                <a:srgbClr val="000000">
                  <a:alpha val="0"/>
                </a:srgbClr>
              </a:solidFill>
              <a:prstDash val="solid"/>
              <a:miter lim="0"/>
            </a:ln>
            <a:effectLst/>
            <a:extLs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grpSp>
      <p:sp>
        <p:nvSpPr>
          <p:cNvPr id="28" name="AutoShape 11">
            <a:extLst>
              <a:ext uri="{FF2B5EF4-FFF2-40B4-BE49-F238E27FC236}">
                <a16:creationId xmlns:a16="http://schemas.microsoft.com/office/drawing/2014/main" id="{CFBB89A4-E87E-D9FA-6971-480A6BDA36C6}"/>
              </a:ext>
            </a:extLst>
          </p:cNvPr>
          <p:cNvSpPr/>
          <p:nvPr/>
        </p:nvSpPr>
        <p:spPr bwMode="auto">
          <a:xfrm>
            <a:off x="3346854" y="2202965"/>
            <a:ext cx="292608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8"/>
                </a:moveTo>
                <a:lnTo>
                  <a:pt x="0" y="19647"/>
                </a:lnTo>
                <a:lnTo>
                  <a:pt x="3450" y="19647"/>
                </a:lnTo>
                <a:lnTo>
                  <a:pt x="4609" y="21599"/>
                </a:lnTo>
                <a:lnTo>
                  <a:pt x="5727" y="19717"/>
                </a:lnTo>
                <a:lnTo>
                  <a:pt x="21599" y="19717"/>
                </a:lnTo>
                <a:lnTo>
                  <a:pt x="21599" y="0"/>
                </a:lnTo>
                <a:lnTo>
                  <a:pt x="0" y="138"/>
                </a:lnTo>
                <a:close/>
              </a:path>
            </a:pathLst>
          </a:custGeom>
          <a:solidFill>
            <a:schemeClr val="accent4">
              <a:lumMod val="20000"/>
              <a:lumOff val="80000"/>
            </a:schemeClr>
          </a:solidFill>
          <a:ln w="25400" cap="flat" cmpd="sng">
            <a:solidFill>
              <a:srgbClr val="006666"/>
            </a:solidFill>
            <a:prstDash val="solid"/>
            <a:miter lim="0"/>
          </a:ln>
          <a:effectLst>
            <a:outerShdw blurRad="38100" dist="38100" dir="5400000" algn="ctr" rotWithShape="0">
              <a:srgbClr val="000000">
                <a:alpha val="10999"/>
              </a:srgbClr>
            </a:outerShdw>
          </a:effectLst>
        </p:spPr>
        <p:txBody>
          <a:bodyPr lIns="0" tIns="0" rIns="0" bIns="0" anchor="ctr"/>
          <a:lstStyle/>
          <a:p>
            <a:endParaRPr lang="en-US" sz="900"/>
          </a:p>
        </p:txBody>
      </p:sp>
      <p:sp>
        <p:nvSpPr>
          <p:cNvPr id="29" name="AutoShape 8">
            <a:extLst>
              <a:ext uri="{FF2B5EF4-FFF2-40B4-BE49-F238E27FC236}">
                <a16:creationId xmlns:a16="http://schemas.microsoft.com/office/drawing/2014/main" id="{93297804-117D-23D6-E611-CD5C45AEAD6F}"/>
              </a:ext>
            </a:extLst>
          </p:cNvPr>
          <p:cNvSpPr/>
          <p:nvPr/>
        </p:nvSpPr>
        <p:spPr bwMode="auto">
          <a:xfrm rot="10800000" flipH="1">
            <a:off x="4911357" y="4502777"/>
            <a:ext cx="2468880" cy="15544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8"/>
                </a:moveTo>
                <a:lnTo>
                  <a:pt x="0" y="19647"/>
                </a:lnTo>
                <a:lnTo>
                  <a:pt x="3450" y="19647"/>
                </a:lnTo>
                <a:lnTo>
                  <a:pt x="4609" y="21599"/>
                </a:lnTo>
                <a:lnTo>
                  <a:pt x="5727" y="19717"/>
                </a:lnTo>
                <a:lnTo>
                  <a:pt x="21599" y="19717"/>
                </a:lnTo>
                <a:lnTo>
                  <a:pt x="21599" y="0"/>
                </a:lnTo>
                <a:lnTo>
                  <a:pt x="0" y="138"/>
                </a:lnTo>
                <a:close/>
              </a:path>
            </a:pathLst>
          </a:custGeom>
          <a:noFill/>
          <a:ln w="19050">
            <a:solidFill>
              <a:srgbClr val="006666"/>
            </a:solidFill>
          </a:ln>
        </p:spPr>
        <p:style>
          <a:lnRef idx="2">
            <a:schemeClr val="accent4">
              <a:shade val="50000"/>
            </a:schemeClr>
          </a:lnRef>
          <a:fillRef idx="1">
            <a:schemeClr val="accent4"/>
          </a:fillRef>
          <a:effectRef idx="0">
            <a:schemeClr val="accent4"/>
          </a:effectRef>
          <a:fontRef idx="minor">
            <a:schemeClr val="lt1"/>
          </a:fontRef>
        </p:style>
        <p:txBody>
          <a:bodyPr lIns="0" tIns="0" rIns="0" bIns="0" anchor="ctr"/>
          <a:lstStyle/>
          <a:p>
            <a:endParaRPr lang="en-US" sz="900"/>
          </a:p>
        </p:txBody>
      </p:sp>
      <p:grpSp>
        <p:nvGrpSpPr>
          <p:cNvPr id="30" name="Group 38">
            <a:extLst>
              <a:ext uri="{FF2B5EF4-FFF2-40B4-BE49-F238E27FC236}">
                <a16:creationId xmlns:a16="http://schemas.microsoft.com/office/drawing/2014/main" id="{BC3F973E-41B0-070C-EB56-448F5D28D031}"/>
              </a:ext>
            </a:extLst>
          </p:cNvPr>
          <p:cNvGrpSpPr/>
          <p:nvPr/>
        </p:nvGrpSpPr>
        <p:grpSpPr>
          <a:xfrm>
            <a:off x="9739514" y="4077345"/>
            <a:ext cx="356394" cy="356394"/>
            <a:chOff x="-1" y="-1"/>
            <a:chExt cx="711202" cy="711202"/>
          </a:xfrm>
        </p:grpSpPr>
        <p:sp>
          <p:nvSpPr>
            <p:cNvPr id="31" name="AutoShape 39">
              <a:extLst>
                <a:ext uri="{FF2B5EF4-FFF2-40B4-BE49-F238E27FC236}">
                  <a16:creationId xmlns:a16="http://schemas.microsoft.com/office/drawing/2014/main" id="{96E3D5C1-DF2C-2FF8-1030-F49BB5E0622D}"/>
                </a:ext>
              </a:extLst>
            </p:cNvPr>
            <p:cNvSpPr/>
            <p:nvPr/>
          </p:nvSpPr>
          <p:spPr bwMode="auto">
            <a:xfrm>
              <a:off x="-1" y="-1"/>
              <a:ext cx="711202" cy="7112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000000">
                <a:alpha val="29999"/>
              </a:srgbClr>
            </a:solidFill>
            <a:ln w="25400" cap="flat" cmpd="sng">
              <a:solidFill>
                <a:srgbClr val="000000">
                  <a:alpha val="29999"/>
                </a:srgbClr>
              </a:solidFill>
              <a:prstDash val="solid"/>
              <a:miter lim="0"/>
            </a:ln>
            <a:effectLst/>
            <a:extLs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DCDEE0"/>
                  </a:outerShdw>
                </a:effectLst>
              </a:endParaRPr>
            </a:p>
          </p:txBody>
        </p:sp>
        <p:sp>
          <p:nvSpPr>
            <p:cNvPr id="32" name="AutoShape 40">
              <a:extLst>
                <a:ext uri="{FF2B5EF4-FFF2-40B4-BE49-F238E27FC236}">
                  <a16:creationId xmlns:a16="http://schemas.microsoft.com/office/drawing/2014/main" id="{1669AB39-4FD0-E90E-7578-D029095412D9}"/>
                </a:ext>
              </a:extLst>
            </p:cNvPr>
            <p:cNvSpPr/>
            <p:nvPr/>
          </p:nvSpPr>
          <p:spPr bwMode="auto">
            <a:xfrm>
              <a:off x="203199" y="203200"/>
              <a:ext cx="304802" cy="30480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44444"/>
            </a:solidFill>
            <a:ln w="25400" cap="flat" cmpd="sng">
              <a:solidFill>
                <a:srgbClr val="000000">
                  <a:alpha val="0"/>
                </a:srgbClr>
              </a:solidFill>
              <a:prstDash val="solid"/>
              <a:miter lim="0"/>
            </a:ln>
            <a:effectLst/>
            <a:extLs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grpSp>
      <p:grpSp>
        <p:nvGrpSpPr>
          <p:cNvPr id="33" name="Group 32">
            <a:extLst>
              <a:ext uri="{FF2B5EF4-FFF2-40B4-BE49-F238E27FC236}">
                <a16:creationId xmlns:a16="http://schemas.microsoft.com/office/drawing/2014/main" id="{419F9365-CC88-789D-BE11-F7A7C1A066DF}"/>
              </a:ext>
            </a:extLst>
          </p:cNvPr>
          <p:cNvGrpSpPr/>
          <p:nvPr/>
        </p:nvGrpSpPr>
        <p:grpSpPr>
          <a:xfrm>
            <a:off x="246951" y="2213635"/>
            <a:ext cx="2926080" cy="1828800"/>
            <a:chOff x="1069182" y="1658938"/>
            <a:chExt cx="2832007" cy="1731963"/>
          </a:xfrm>
          <a:solidFill>
            <a:schemeClr val="accent4">
              <a:lumMod val="20000"/>
              <a:lumOff val="80000"/>
            </a:schemeClr>
          </a:solidFill>
        </p:grpSpPr>
        <p:sp>
          <p:nvSpPr>
            <p:cNvPr id="34" name="AutoShape 10">
              <a:extLst>
                <a:ext uri="{FF2B5EF4-FFF2-40B4-BE49-F238E27FC236}">
                  <a16:creationId xmlns:a16="http://schemas.microsoft.com/office/drawing/2014/main" id="{89F97F60-2A23-EC2D-BD47-68CF1BB6B4CA}"/>
                </a:ext>
              </a:extLst>
            </p:cNvPr>
            <p:cNvSpPr/>
            <p:nvPr/>
          </p:nvSpPr>
          <p:spPr bwMode="auto">
            <a:xfrm>
              <a:off x="1069182" y="1658938"/>
              <a:ext cx="2832007" cy="173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8"/>
                  </a:moveTo>
                  <a:lnTo>
                    <a:pt x="0" y="19647"/>
                  </a:lnTo>
                  <a:lnTo>
                    <a:pt x="3450" y="19647"/>
                  </a:lnTo>
                  <a:lnTo>
                    <a:pt x="4609" y="21599"/>
                  </a:lnTo>
                  <a:lnTo>
                    <a:pt x="5727" y="19717"/>
                  </a:lnTo>
                  <a:lnTo>
                    <a:pt x="21599" y="19717"/>
                  </a:lnTo>
                  <a:lnTo>
                    <a:pt x="21599" y="0"/>
                  </a:lnTo>
                  <a:lnTo>
                    <a:pt x="0" y="138"/>
                  </a:lnTo>
                  <a:close/>
                </a:path>
              </a:pathLst>
            </a:custGeom>
            <a:grpFill/>
            <a:ln w="28575">
              <a:solidFill>
                <a:srgbClr val="006666"/>
              </a:solidFill>
            </a:ln>
          </p:spPr>
          <p:style>
            <a:lnRef idx="2">
              <a:schemeClr val="accent4">
                <a:shade val="50000"/>
              </a:schemeClr>
            </a:lnRef>
            <a:fillRef idx="1">
              <a:schemeClr val="accent4"/>
            </a:fillRef>
            <a:effectRef idx="0">
              <a:schemeClr val="accent4"/>
            </a:effectRef>
            <a:fontRef idx="minor">
              <a:schemeClr val="lt1"/>
            </a:fontRef>
          </p:style>
          <p:txBody>
            <a:bodyPr lIns="0" tIns="0" rIns="0" bIns="0" anchor="ctr"/>
            <a:lstStyle/>
            <a:p>
              <a:endParaRPr lang="en-US" sz="900"/>
            </a:p>
          </p:txBody>
        </p:sp>
        <p:sp>
          <p:nvSpPr>
            <p:cNvPr id="35" name="AutoShape 26">
              <a:extLst>
                <a:ext uri="{FF2B5EF4-FFF2-40B4-BE49-F238E27FC236}">
                  <a16:creationId xmlns:a16="http://schemas.microsoft.com/office/drawing/2014/main" id="{54498E93-9E7D-98E2-3BAB-D8FD4D4F078C}"/>
                </a:ext>
              </a:extLst>
            </p:cNvPr>
            <p:cNvSpPr/>
            <p:nvPr/>
          </p:nvSpPr>
          <p:spPr bwMode="auto">
            <a:xfrm>
              <a:off x="1174899" y="1983208"/>
              <a:ext cx="2665563" cy="9458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28575">
              <a:noFill/>
            </a:ln>
            <a:extLst>
              <a:ext uri="{909E8E84-426E-40dd-AFC4-6F175D3DCCD1}">
                <a14:hiddenFill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style>
            <a:lnRef idx="2">
              <a:schemeClr val="accent4">
                <a:shade val="50000"/>
              </a:schemeClr>
            </a:lnRef>
            <a:fillRef idx="1">
              <a:schemeClr val="accent4"/>
            </a:fillRef>
            <a:effectRef idx="0">
              <a:schemeClr val="accent4"/>
            </a:effectRef>
            <a:fontRef idx="minor">
              <a:schemeClr val="lt1"/>
            </a:fontRef>
          </p:style>
          <p:txBody>
            <a:bodyPr lIns="25400" tIns="25400" rIns="25400" bIns="25400" anchor="ctr"/>
            <a:lstStyle/>
            <a:p>
              <a:pPr algn="l"/>
              <a:r>
                <a:rPr lang="es-MX" sz="1600" b="1" i="0" strike="noStrike" cap="none" spc="0" baseline="0">
                  <a:solidFill>
                    <a:srgbClr val="000000"/>
                  </a:solidFill>
                  <a:effectLst/>
                  <a:latin typeface="Calibri"/>
                  <a:ea typeface="Calibri"/>
                  <a:cs typeface="Calibri"/>
                </a:rPr>
                <a:t>Preparar/Distribuir el Aviso de Preparación y Aviso de Intención </a:t>
              </a:r>
              <a:r>
                <a:rPr lang="es-MX" sz="1600" b="0" i="0" strike="noStrike" cap="none" spc="0" baseline="0">
                  <a:solidFill>
                    <a:srgbClr val="000000"/>
                  </a:solidFill>
                  <a:effectLst/>
                  <a:latin typeface="Calibri"/>
                  <a:ea typeface="Calibri"/>
                  <a:cs typeface="Calibri"/>
                </a:rPr>
                <a:t>(mínimo 30 días)</a:t>
              </a:r>
            </a:p>
            <a:p>
              <a:pPr algn="l"/>
              <a:endParaRPr lang="en-US" sz="1600">
                <a:solidFill>
                  <a:srgbClr val="000000"/>
                </a:solidFill>
                <a:cs typeface="Arial" panose="020B0604020202020204" pitchFamily="34" charset="0"/>
                <a:sym typeface="Open Sans" charset="0"/>
              </a:endParaRPr>
            </a:p>
            <a:p>
              <a:pPr algn="l"/>
              <a:r>
                <a:rPr lang="es-MX" sz="1600" b="0" i="0" strike="noStrike" cap="none" spc="0" baseline="0">
                  <a:solidFill>
                    <a:srgbClr val="000000"/>
                  </a:solidFill>
                  <a:effectLst/>
                  <a:latin typeface="Calibri"/>
                  <a:ea typeface="Calibri"/>
                  <a:cs typeface="Calibri"/>
                </a:rPr>
                <a:t>13 de enero de 2021–</a:t>
              </a:r>
            </a:p>
            <a:p>
              <a:pPr algn="l"/>
              <a:r>
                <a:rPr lang="es-MX" sz="1600" b="0" i="0" strike="noStrike" cap="none" spc="0" baseline="0">
                  <a:solidFill>
                    <a:srgbClr val="000000"/>
                  </a:solidFill>
                  <a:effectLst/>
                  <a:latin typeface="Calibri"/>
                  <a:ea typeface="Calibri"/>
                  <a:cs typeface="Calibri"/>
                </a:rPr>
                <a:t>10 de mayo de 2021</a:t>
              </a:r>
              <a:endParaRPr lang="en-US" sz="1600">
                <a:solidFill>
                  <a:srgbClr val="000000"/>
                </a:solidFill>
                <a:cs typeface="Arial" panose="020B0604020202020204" pitchFamily="34" charset="0"/>
              </a:endParaRPr>
            </a:p>
          </p:txBody>
        </p:sp>
      </p:grpSp>
      <p:grpSp>
        <p:nvGrpSpPr>
          <p:cNvPr id="36" name="Group 38">
            <a:extLst>
              <a:ext uri="{FF2B5EF4-FFF2-40B4-BE49-F238E27FC236}">
                <a16:creationId xmlns:a16="http://schemas.microsoft.com/office/drawing/2014/main" id="{E316F661-1D13-6221-9CC5-D02108C8432A}"/>
              </a:ext>
            </a:extLst>
          </p:cNvPr>
          <p:cNvGrpSpPr/>
          <p:nvPr/>
        </p:nvGrpSpPr>
        <p:grpSpPr>
          <a:xfrm>
            <a:off x="6858146" y="4087008"/>
            <a:ext cx="356394" cy="356394"/>
            <a:chOff x="-1" y="-1"/>
            <a:chExt cx="711202" cy="711202"/>
          </a:xfrm>
        </p:grpSpPr>
        <p:sp>
          <p:nvSpPr>
            <p:cNvPr id="37" name="AutoShape 39">
              <a:extLst>
                <a:ext uri="{FF2B5EF4-FFF2-40B4-BE49-F238E27FC236}">
                  <a16:creationId xmlns:a16="http://schemas.microsoft.com/office/drawing/2014/main" id="{B09DB1AE-8B05-A797-6CE0-C72EB2B84F0F}"/>
                </a:ext>
              </a:extLst>
            </p:cNvPr>
            <p:cNvSpPr/>
            <p:nvPr/>
          </p:nvSpPr>
          <p:spPr bwMode="auto">
            <a:xfrm>
              <a:off x="-1" y="-1"/>
              <a:ext cx="711202" cy="7112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000000">
                <a:alpha val="29999"/>
              </a:srgbClr>
            </a:solidFill>
            <a:ln w="25400" cap="flat" cmpd="sng">
              <a:solidFill>
                <a:srgbClr val="000000">
                  <a:alpha val="29999"/>
                </a:srgbClr>
              </a:solidFill>
              <a:prstDash val="solid"/>
              <a:miter lim="0"/>
            </a:ln>
            <a:effectLst/>
            <a:extLs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DCDEE0"/>
                  </a:outerShdw>
                </a:effectLst>
              </a:endParaRPr>
            </a:p>
          </p:txBody>
        </p:sp>
        <p:sp>
          <p:nvSpPr>
            <p:cNvPr id="38" name="AutoShape 40">
              <a:extLst>
                <a:ext uri="{FF2B5EF4-FFF2-40B4-BE49-F238E27FC236}">
                  <a16:creationId xmlns:a16="http://schemas.microsoft.com/office/drawing/2014/main" id="{E19B64AA-3496-8D38-188B-680A9C131C4C}"/>
                </a:ext>
              </a:extLst>
            </p:cNvPr>
            <p:cNvSpPr/>
            <p:nvPr/>
          </p:nvSpPr>
          <p:spPr bwMode="auto">
            <a:xfrm>
              <a:off x="203199" y="203200"/>
              <a:ext cx="304802" cy="30480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44444"/>
            </a:solidFill>
            <a:ln w="25400" cap="flat" cmpd="sng">
              <a:solidFill>
                <a:srgbClr val="000000">
                  <a:alpha val="0"/>
                </a:srgbClr>
              </a:solidFill>
              <a:prstDash val="solid"/>
              <a:miter lim="0"/>
            </a:ln>
            <a:effectLst/>
            <a:extLs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grpSp>
      <p:grpSp>
        <p:nvGrpSpPr>
          <p:cNvPr id="39" name="Group 38">
            <a:extLst>
              <a:ext uri="{FF2B5EF4-FFF2-40B4-BE49-F238E27FC236}">
                <a16:creationId xmlns:a16="http://schemas.microsoft.com/office/drawing/2014/main" id="{424FCB23-46F5-0740-D1E8-7987E1920C3A}"/>
              </a:ext>
            </a:extLst>
          </p:cNvPr>
          <p:cNvGrpSpPr/>
          <p:nvPr/>
        </p:nvGrpSpPr>
        <p:grpSpPr>
          <a:xfrm>
            <a:off x="9311921" y="2176030"/>
            <a:ext cx="2743200" cy="1828800"/>
            <a:chOff x="5090318" y="1627591"/>
            <a:chExt cx="2917032" cy="1731963"/>
          </a:xfrm>
        </p:grpSpPr>
        <p:sp>
          <p:nvSpPr>
            <p:cNvPr id="40" name="AutoShape 11">
              <a:extLst>
                <a:ext uri="{FF2B5EF4-FFF2-40B4-BE49-F238E27FC236}">
                  <a16:creationId xmlns:a16="http://schemas.microsoft.com/office/drawing/2014/main" id="{705B160F-4349-A6E2-389D-87009C6D0A0B}"/>
                </a:ext>
              </a:extLst>
            </p:cNvPr>
            <p:cNvSpPr/>
            <p:nvPr/>
          </p:nvSpPr>
          <p:spPr bwMode="auto">
            <a:xfrm>
              <a:off x="5090318" y="1627591"/>
              <a:ext cx="2917032" cy="173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8"/>
                  </a:moveTo>
                  <a:lnTo>
                    <a:pt x="0" y="19647"/>
                  </a:lnTo>
                  <a:lnTo>
                    <a:pt x="3450" y="19647"/>
                  </a:lnTo>
                  <a:lnTo>
                    <a:pt x="4609" y="21599"/>
                  </a:lnTo>
                  <a:lnTo>
                    <a:pt x="5727" y="19717"/>
                  </a:lnTo>
                  <a:lnTo>
                    <a:pt x="21599" y="19717"/>
                  </a:lnTo>
                  <a:lnTo>
                    <a:pt x="21599" y="0"/>
                  </a:lnTo>
                  <a:lnTo>
                    <a:pt x="0" y="138"/>
                  </a:lnTo>
                  <a:close/>
                </a:path>
              </a:pathLst>
            </a:custGeom>
            <a:solidFill>
              <a:srgbClr val="FFFFFF"/>
            </a:solidFill>
            <a:ln w="25400" cap="flat" cmpd="sng">
              <a:solidFill>
                <a:srgbClr val="006666"/>
              </a:solidFill>
              <a:prstDash val="solid"/>
              <a:miter lim="0"/>
            </a:ln>
            <a:effectLst>
              <a:outerShdw blurRad="38100" dist="38100" dir="5400000" algn="ctr" rotWithShape="0">
                <a:srgbClr val="000000">
                  <a:alpha val="10999"/>
                </a:srgbClr>
              </a:outerShdw>
            </a:effectLst>
          </p:spPr>
          <p:txBody>
            <a:bodyPr lIns="0" tIns="0" rIns="0" bIns="0" anchor="ctr"/>
            <a:lstStyle/>
            <a:p>
              <a:endParaRPr lang="en-US" sz="900"/>
            </a:p>
          </p:txBody>
        </p:sp>
        <p:sp>
          <p:nvSpPr>
            <p:cNvPr id="41" name="AutoShape 30">
              <a:extLst>
                <a:ext uri="{FF2B5EF4-FFF2-40B4-BE49-F238E27FC236}">
                  <a16:creationId xmlns:a16="http://schemas.microsoft.com/office/drawing/2014/main" id="{1EF2FF0F-67EA-44FA-6713-ACF34A5B5D8E}"/>
                </a:ext>
              </a:extLst>
            </p:cNvPr>
            <p:cNvSpPr/>
            <p:nvPr/>
          </p:nvSpPr>
          <p:spPr bwMode="auto">
            <a:xfrm>
              <a:off x="5263347" y="2192883"/>
              <a:ext cx="2376688"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25400" tIns="25400" rIns="25400" bIns="25400" anchor="ctr"/>
            <a:lstStyle/>
            <a:p>
              <a:pPr algn="l"/>
              <a:r>
                <a:rPr lang="es-MX" sz="1600" b="1" i="0" strike="noStrike" cap="none" spc="0" baseline="0">
                  <a:solidFill>
                    <a:srgbClr val="000000"/>
                  </a:solidFill>
                  <a:effectLst/>
                  <a:latin typeface="Calibri"/>
                  <a:ea typeface="Calibri"/>
                  <a:cs typeface="Calibri"/>
                </a:rPr>
                <a:t>Presentar el Aviso de Determinación dentro de </a:t>
              </a:r>
            </a:p>
            <a:p>
              <a:pPr algn="l"/>
              <a:r>
                <a:rPr lang="es-MX" sz="1600" b="1" i="0" strike="noStrike" cap="none" spc="0" baseline="0">
                  <a:solidFill>
                    <a:srgbClr val="000000"/>
                  </a:solidFill>
                  <a:effectLst/>
                  <a:latin typeface="Calibri"/>
                  <a:ea typeface="Calibri"/>
                  <a:cs typeface="Calibri"/>
                </a:rPr>
                <a:t>5 días hábiles</a:t>
              </a:r>
            </a:p>
            <a:p>
              <a:pPr algn="l"/>
              <a:endParaRPr lang="en-US" sz="1600" b="1">
                <a:solidFill>
                  <a:srgbClr val="000000"/>
                </a:solidFill>
                <a:cs typeface="Arial" panose="020B0604020202020204" pitchFamily="34" charset="0"/>
                <a:sym typeface="Open Sans" charset="0"/>
              </a:endParaRPr>
            </a:p>
            <a:p>
              <a:r>
                <a:rPr lang="es-MX" sz="1600" b="0" i="0" strike="noStrike" cap="none" spc="0" baseline="0">
                  <a:solidFill>
                    <a:srgbClr val="000000"/>
                  </a:solidFill>
                  <a:effectLst/>
                  <a:latin typeface="Calibri"/>
                  <a:ea typeface="Calibri"/>
                  <a:cs typeface="Calibri"/>
                </a:rPr>
                <a:t>Otoño-Invierno 2023</a:t>
              </a:r>
            </a:p>
            <a:p>
              <a:pPr algn="l"/>
              <a:endParaRPr lang="en-US" sz="1600">
                <a:solidFill>
                  <a:srgbClr val="000000"/>
                </a:solidFill>
                <a:cs typeface="Arial" panose="020B0604020202020204" pitchFamily="34" charset="0"/>
                <a:sym typeface="Open Sans" charset="0"/>
              </a:endParaRPr>
            </a:p>
            <a:p>
              <a:pPr algn="l"/>
              <a:endParaRPr lang="en-US" sz="1050" b="1">
                <a:solidFill>
                  <a:srgbClr val="000000"/>
                </a:solidFill>
                <a:cs typeface="Arial" panose="020B0604020202020204" pitchFamily="34" charset="0"/>
                <a:sym typeface="Open Sans" charset="0"/>
              </a:endParaRPr>
            </a:p>
          </p:txBody>
        </p:sp>
      </p:grpSp>
      <p:grpSp>
        <p:nvGrpSpPr>
          <p:cNvPr id="42" name="Group 41">
            <a:extLst>
              <a:ext uri="{FF2B5EF4-FFF2-40B4-BE49-F238E27FC236}">
                <a16:creationId xmlns:a16="http://schemas.microsoft.com/office/drawing/2014/main" id="{1D6A78BD-493A-B13C-0325-680A68D82AF7}"/>
              </a:ext>
            </a:extLst>
          </p:cNvPr>
          <p:cNvGrpSpPr/>
          <p:nvPr/>
        </p:nvGrpSpPr>
        <p:grpSpPr>
          <a:xfrm>
            <a:off x="7951789" y="4502651"/>
            <a:ext cx="2468878" cy="1554480"/>
            <a:chOff x="7898374" y="4184247"/>
            <a:chExt cx="2917032" cy="1731963"/>
          </a:xfrm>
          <a:solidFill>
            <a:schemeClr val="accent4">
              <a:lumMod val="20000"/>
              <a:lumOff val="80000"/>
            </a:schemeClr>
          </a:solidFill>
        </p:grpSpPr>
        <p:sp>
          <p:nvSpPr>
            <p:cNvPr id="43" name="AutoShape 8">
              <a:extLst>
                <a:ext uri="{FF2B5EF4-FFF2-40B4-BE49-F238E27FC236}">
                  <a16:creationId xmlns:a16="http://schemas.microsoft.com/office/drawing/2014/main" id="{B82C4DC2-1DF5-6F19-8ABF-17E6BD18BA95}"/>
                </a:ext>
              </a:extLst>
            </p:cNvPr>
            <p:cNvSpPr/>
            <p:nvPr/>
          </p:nvSpPr>
          <p:spPr bwMode="auto">
            <a:xfrm rot="10800000" flipH="1">
              <a:off x="7898374" y="4184247"/>
              <a:ext cx="2917032" cy="173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8"/>
                  </a:moveTo>
                  <a:lnTo>
                    <a:pt x="0" y="19647"/>
                  </a:lnTo>
                  <a:lnTo>
                    <a:pt x="3450" y="19647"/>
                  </a:lnTo>
                  <a:lnTo>
                    <a:pt x="4609" y="21599"/>
                  </a:lnTo>
                  <a:lnTo>
                    <a:pt x="5727" y="19717"/>
                  </a:lnTo>
                  <a:lnTo>
                    <a:pt x="21599" y="19717"/>
                  </a:lnTo>
                  <a:lnTo>
                    <a:pt x="21599" y="0"/>
                  </a:lnTo>
                  <a:lnTo>
                    <a:pt x="0" y="138"/>
                  </a:lnTo>
                  <a:close/>
                </a:path>
              </a:pathLst>
            </a:custGeom>
            <a:grpFill/>
            <a:ln w="19050">
              <a:solidFill>
                <a:srgbClr val="006666"/>
              </a:solidFill>
            </a:ln>
          </p:spPr>
          <p:style>
            <a:lnRef idx="2">
              <a:schemeClr val="accent4">
                <a:shade val="50000"/>
              </a:schemeClr>
            </a:lnRef>
            <a:fillRef idx="1">
              <a:schemeClr val="accent4"/>
            </a:fillRef>
            <a:effectRef idx="0">
              <a:schemeClr val="accent4"/>
            </a:effectRef>
            <a:fontRef idx="minor">
              <a:schemeClr val="lt1"/>
            </a:fontRef>
          </p:style>
          <p:txBody>
            <a:bodyPr lIns="0" tIns="0" rIns="0" bIns="0" anchor="ctr"/>
            <a:lstStyle/>
            <a:p>
              <a:endParaRPr lang="en-US" sz="900"/>
            </a:p>
          </p:txBody>
        </p:sp>
        <p:sp>
          <p:nvSpPr>
            <p:cNvPr id="44" name="AutoShape 36">
              <a:extLst>
                <a:ext uri="{FF2B5EF4-FFF2-40B4-BE49-F238E27FC236}">
                  <a16:creationId xmlns:a16="http://schemas.microsoft.com/office/drawing/2014/main" id="{7B1E253B-C2FA-75F2-41B1-2C0B1F79E35B}"/>
                </a:ext>
              </a:extLst>
            </p:cNvPr>
            <p:cNvSpPr/>
            <p:nvPr/>
          </p:nvSpPr>
          <p:spPr bwMode="auto">
            <a:xfrm>
              <a:off x="7987826" y="4751748"/>
              <a:ext cx="2798010" cy="868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19050">
              <a:noFill/>
            </a:ln>
            <a:extLst>
              <a:ext uri="{909E8E84-426E-40dd-AFC4-6F175D3DCCD1}">
                <a14:hiddenFill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style>
            <a:lnRef idx="2">
              <a:schemeClr val="accent4">
                <a:shade val="50000"/>
              </a:schemeClr>
            </a:lnRef>
            <a:fillRef idx="1">
              <a:schemeClr val="accent4"/>
            </a:fillRef>
            <a:effectRef idx="0">
              <a:schemeClr val="accent4"/>
            </a:effectRef>
            <a:fontRef idx="minor">
              <a:schemeClr val="lt1"/>
            </a:fontRef>
          </p:style>
          <p:txBody>
            <a:bodyPr lIns="25400" tIns="25400" rIns="25400" bIns="25400" anchor="ctr"/>
            <a:lstStyle/>
            <a:p>
              <a:pPr algn="l"/>
              <a:r>
                <a:rPr lang="es-MX" sz="1600" b="1" i="0" strike="noStrike" cap="none" spc="0" baseline="0">
                  <a:solidFill>
                    <a:srgbClr val="000000"/>
                  </a:solidFill>
                  <a:effectLst/>
                  <a:latin typeface="Calibri"/>
                  <a:ea typeface="Calibri"/>
                  <a:cs typeface="Calibri"/>
                </a:rPr>
                <a:t>Reuniones de la Junta Directiva de HACLA y LAHD</a:t>
              </a:r>
            </a:p>
            <a:p>
              <a:pPr algn="l"/>
              <a:endParaRPr lang="en-US" sz="1600">
                <a:solidFill>
                  <a:srgbClr val="000000"/>
                </a:solidFill>
                <a:cs typeface="Arial" panose="020B0604020202020204" pitchFamily="34" charset="0"/>
                <a:sym typeface="Open Sans" charset="0"/>
              </a:endParaRPr>
            </a:p>
            <a:p>
              <a:pPr algn="l"/>
              <a:r>
                <a:rPr lang="es-MX" sz="1600" b="0" i="0" strike="noStrike" cap="none" spc="0" baseline="0">
                  <a:solidFill>
                    <a:srgbClr val="000000"/>
                  </a:solidFill>
                  <a:effectLst/>
                  <a:latin typeface="Calibri"/>
                  <a:ea typeface="Calibri"/>
                  <a:cs typeface="Calibri"/>
                </a:rPr>
                <a:t>Otoño-Invierno 2023</a:t>
              </a:r>
            </a:p>
            <a:p>
              <a:pPr algn="l"/>
              <a:endParaRPr lang="en-US" sz="900">
                <a:solidFill>
                  <a:srgbClr val="000000"/>
                </a:solidFill>
                <a:cs typeface="Arial" panose="020B0604020202020204" pitchFamily="34" charset="0"/>
              </a:endParaRPr>
            </a:p>
          </p:txBody>
        </p:sp>
      </p:grpSp>
      <p:grpSp>
        <p:nvGrpSpPr>
          <p:cNvPr id="45" name="Group 38">
            <a:extLst>
              <a:ext uri="{FF2B5EF4-FFF2-40B4-BE49-F238E27FC236}">
                <a16:creationId xmlns:a16="http://schemas.microsoft.com/office/drawing/2014/main" id="{6C480B2B-FFB7-B2E1-F37F-6468D2C49F07}"/>
              </a:ext>
            </a:extLst>
          </p:cNvPr>
          <p:cNvGrpSpPr/>
          <p:nvPr/>
        </p:nvGrpSpPr>
        <p:grpSpPr>
          <a:xfrm>
            <a:off x="8298830" y="4077345"/>
            <a:ext cx="356394" cy="356394"/>
            <a:chOff x="-1" y="-1"/>
            <a:chExt cx="711202" cy="711202"/>
          </a:xfrm>
        </p:grpSpPr>
        <p:sp>
          <p:nvSpPr>
            <p:cNvPr id="46" name="AutoShape 39">
              <a:extLst>
                <a:ext uri="{FF2B5EF4-FFF2-40B4-BE49-F238E27FC236}">
                  <a16:creationId xmlns:a16="http://schemas.microsoft.com/office/drawing/2014/main" id="{4E6BC071-F978-D4C9-AE48-257649C99E17}"/>
                </a:ext>
              </a:extLst>
            </p:cNvPr>
            <p:cNvSpPr/>
            <p:nvPr/>
          </p:nvSpPr>
          <p:spPr bwMode="auto">
            <a:xfrm>
              <a:off x="-1" y="-1"/>
              <a:ext cx="711202" cy="7112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000000">
                <a:alpha val="29999"/>
              </a:srgbClr>
            </a:solidFill>
            <a:ln w="25400" cap="flat" cmpd="sng">
              <a:solidFill>
                <a:srgbClr val="000000">
                  <a:alpha val="29999"/>
                </a:srgbClr>
              </a:solidFill>
              <a:prstDash val="solid"/>
              <a:miter lim="0"/>
            </a:ln>
            <a:effectLst/>
            <a:extLs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DCDEE0"/>
                  </a:outerShdw>
                </a:effectLst>
              </a:endParaRPr>
            </a:p>
          </p:txBody>
        </p:sp>
        <p:sp>
          <p:nvSpPr>
            <p:cNvPr id="47" name="AutoShape 40">
              <a:extLst>
                <a:ext uri="{FF2B5EF4-FFF2-40B4-BE49-F238E27FC236}">
                  <a16:creationId xmlns:a16="http://schemas.microsoft.com/office/drawing/2014/main" id="{09892B9A-7D25-9164-5DBD-B7022AAEF1D7}"/>
                </a:ext>
              </a:extLst>
            </p:cNvPr>
            <p:cNvSpPr/>
            <p:nvPr/>
          </p:nvSpPr>
          <p:spPr bwMode="auto">
            <a:xfrm>
              <a:off x="203199" y="203200"/>
              <a:ext cx="304802" cy="30480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44444"/>
            </a:solidFill>
            <a:ln w="25400" cap="flat" cmpd="sng">
              <a:solidFill>
                <a:srgbClr val="000000">
                  <a:alpha val="0"/>
                </a:srgbClr>
              </a:solidFill>
              <a:prstDash val="solid"/>
              <a:miter lim="0"/>
            </a:ln>
            <a:effectLst/>
            <a:extLs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grpSp>
      <p:grpSp>
        <p:nvGrpSpPr>
          <p:cNvPr id="48" name="Group 47">
            <a:extLst>
              <a:ext uri="{FF2B5EF4-FFF2-40B4-BE49-F238E27FC236}">
                <a16:creationId xmlns:a16="http://schemas.microsoft.com/office/drawing/2014/main" id="{316E271D-55A0-0532-8CAE-15AEDF21D04B}"/>
              </a:ext>
            </a:extLst>
          </p:cNvPr>
          <p:cNvGrpSpPr/>
          <p:nvPr/>
        </p:nvGrpSpPr>
        <p:grpSpPr>
          <a:xfrm>
            <a:off x="6443033" y="2177521"/>
            <a:ext cx="2743200" cy="1828800"/>
            <a:chOff x="5090318" y="1627591"/>
            <a:chExt cx="2917032" cy="1731963"/>
          </a:xfrm>
        </p:grpSpPr>
        <p:sp>
          <p:nvSpPr>
            <p:cNvPr id="49" name="AutoShape 11">
              <a:extLst>
                <a:ext uri="{FF2B5EF4-FFF2-40B4-BE49-F238E27FC236}">
                  <a16:creationId xmlns:a16="http://schemas.microsoft.com/office/drawing/2014/main" id="{1C42B3F5-8EA3-6853-DFBA-A86E3583E6D8}"/>
                </a:ext>
              </a:extLst>
            </p:cNvPr>
            <p:cNvSpPr/>
            <p:nvPr/>
          </p:nvSpPr>
          <p:spPr bwMode="auto">
            <a:xfrm>
              <a:off x="5090318" y="1627591"/>
              <a:ext cx="2917032" cy="173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8"/>
                  </a:moveTo>
                  <a:lnTo>
                    <a:pt x="0" y="19647"/>
                  </a:lnTo>
                  <a:lnTo>
                    <a:pt x="3450" y="19647"/>
                  </a:lnTo>
                  <a:lnTo>
                    <a:pt x="4609" y="21599"/>
                  </a:lnTo>
                  <a:lnTo>
                    <a:pt x="5727" y="19717"/>
                  </a:lnTo>
                  <a:lnTo>
                    <a:pt x="21599" y="19717"/>
                  </a:lnTo>
                  <a:lnTo>
                    <a:pt x="21599" y="0"/>
                  </a:lnTo>
                  <a:lnTo>
                    <a:pt x="0" y="138"/>
                  </a:lnTo>
                  <a:close/>
                </a:path>
              </a:pathLst>
            </a:custGeom>
            <a:solidFill>
              <a:srgbClr val="FFFFFF"/>
            </a:solidFill>
            <a:ln w="25400" cap="flat" cmpd="sng">
              <a:solidFill>
                <a:srgbClr val="006666"/>
              </a:solidFill>
              <a:prstDash val="solid"/>
              <a:miter lim="0"/>
            </a:ln>
            <a:effectLst>
              <a:outerShdw blurRad="38100" dist="38100" dir="5400000" algn="ctr" rotWithShape="0">
                <a:srgbClr val="000000">
                  <a:alpha val="10999"/>
                </a:srgbClr>
              </a:outerShdw>
            </a:effectLst>
          </p:spPr>
          <p:txBody>
            <a:bodyPr lIns="0" tIns="0" rIns="0" bIns="0" anchor="ctr"/>
            <a:lstStyle/>
            <a:p>
              <a:endParaRPr lang="en-US" sz="900"/>
            </a:p>
          </p:txBody>
        </p:sp>
        <p:sp>
          <p:nvSpPr>
            <p:cNvPr id="50" name="AutoShape 30">
              <a:extLst>
                <a:ext uri="{FF2B5EF4-FFF2-40B4-BE49-F238E27FC236}">
                  <a16:creationId xmlns:a16="http://schemas.microsoft.com/office/drawing/2014/main" id="{E9F307B2-BA49-B720-4F9F-F93B1DDA3F8A}"/>
                </a:ext>
              </a:extLst>
            </p:cNvPr>
            <p:cNvSpPr/>
            <p:nvPr/>
          </p:nvSpPr>
          <p:spPr bwMode="auto">
            <a:xfrm>
              <a:off x="5201508" y="2211328"/>
              <a:ext cx="2067302" cy="307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25400" tIns="25400" rIns="25400" bIns="25400" anchor="ctr"/>
            <a:lstStyle/>
            <a:p>
              <a:pPr algn="l"/>
              <a:r>
                <a:rPr lang="es-MX" sz="1600" b="1" i="0" strike="noStrike" cap="none" spc="0" baseline="0">
                  <a:solidFill>
                    <a:srgbClr val="000000"/>
                  </a:solidFill>
                  <a:effectLst/>
                  <a:latin typeface="Calibri"/>
                  <a:ea typeface="Calibri"/>
                  <a:cs typeface="Calibri"/>
                </a:rPr>
                <a:t>Publicar el EIR/EIS Final 10 días antes de la Acción de la Junta</a:t>
              </a:r>
            </a:p>
            <a:p>
              <a:pPr algn="l"/>
              <a:endParaRPr lang="en-US" sz="1600" b="1">
                <a:solidFill>
                  <a:srgbClr val="000000"/>
                </a:solidFill>
                <a:cs typeface="Arial" panose="020B0604020202020204" pitchFamily="34" charset="0"/>
                <a:sym typeface="Open Sans" charset="0"/>
              </a:endParaRPr>
            </a:p>
            <a:p>
              <a:pPr algn="l"/>
              <a:r>
                <a:rPr lang="es-MX" sz="1600" b="0" i="0" strike="noStrike" cap="none" spc="0" baseline="0">
                  <a:solidFill>
                    <a:srgbClr val="000000"/>
                  </a:solidFill>
                  <a:effectLst/>
                  <a:latin typeface="Calibri"/>
                  <a:ea typeface="Calibri"/>
                  <a:cs typeface="Calibri"/>
                </a:rPr>
                <a:t>Otoño 2023</a:t>
              </a:r>
            </a:p>
            <a:p>
              <a:pPr algn="l"/>
              <a:endParaRPr lang="en-US" sz="1050" b="1">
                <a:solidFill>
                  <a:srgbClr val="000000"/>
                </a:solidFill>
                <a:latin typeface="Arial" panose="020B0604020202020204" pitchFamily="34" charset="0"/>
                <a:cs typeface="Arial" panose="020B0604020202020204" pitchFamily="34" charset="0"/>
                <a:sym typeface="Open Sans" charset="0"/>
              </a:endParaRPr>
            </a:p>
          </p:txBody>
        </p:sp>
      </p:grpSp>
      <p:sp>
        <p:nvSpPr>
          <p:cNvPr id="51" name="Rectangle 50">
            <a:extLst>
              <a:ext uri="{FF2B5EF4-FFF2-40B4-BE49-F238E27FC236}">
                <a16:creationId xmlns:a16="http://schemas.microsoft.com/office/drawing/2014/main" id="{9231587A-0D6E-76C6-66E9-9FB487AEA936}"/>
              </a:ext>
            </a:extLst>
          </p:cNvPr>
          <p:cNvSpPr/>
          <p:nvPr/>
        </p:nvSpPr>
        <p:spPr>
          <a:xfrm>
            <a:off x="406526" y="1762849"/>
            <a:ext cx="932156" cy="227963"/>
          </a:xfrm>
          <a:prstGeom prst="rect">
            <a:avLst/>
          </a:prstGeom>
          <a:solidFill>
            <a:schemeClr val="accent4">
              <a:lumMod val="20000"/>
              <a:lumOff val="80000"/>
            </a:schemeClr>
          </a:solidFill>
          <a:ln w="19050">
            <a:solidFill>
              <a:srgbClr val="00666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2" name="Rectangle 5">
            <a:extLst>
              <a:ext uri="{FF2B5EF4-FFF2-40B4-BE49-F238E27FC236}">
                <a16:creationId xmlns:a16="http://schemas.microsoft.com/office/drawing/2014/main" id="{3A008563-7763-DAD2-4E31-6A03E673FE18}"/>
              </a:ext>
            </a:extLst>
          </p:cNvPr>
          <p:cNvSpPr>
            <a:spLocks noChangeArrowheads="1"/>
          </p:cNvSpPr>
          <p:nvPr/>
        </p:nvSpPr>
        <p:spPr bwMode="auto">
          <a:xfrm>
            <a:off x="1343042" y="1700651"/>
            <a:ext cx="4929892" cy="325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lvl1pPr marL="342900" indent="-342900" eaLnBrk="0" hangingPunct="0">
              <a:defRPr>
                <a:solidFill>
                  <a:schemeClr val="tx1"/>
                </a:solidFill>
                <a:latin typeface="NewsGoth BT" pitchFamily="34" charset="0"/>
              </a:defRPr>
            </a:lvl1pPr>
            <a:lvl2pPr marL="742950" indent="-285750" eaLnBrk="0" hangingPunct="0">
              <a:defRPr>
                <a:solidFill>
                  <a:schemeClr val="tx1"/>
                </a:solidFill>
                <a:latin typeface="NewsGoth BT" pitchFamily="34" charset="0"/>
              </a:defRPr>
            </a:lvl2pPr>
            <a:lvl3pPr marL="1143000" indent="-228600" eaLnBrk="0" hangingPunct="0">
              <a:defRPr>
                <a:solidFill>
                  <a:schemeClr val="tx1"/>
                </a:solidFill>
                <a:latin typeface="NewsGoth BT" pitchFamily="34" charset="0"/>
              </a:defRPr>
            </a:lvl3pPr>
            <a:lvl4pPr marL="1600200" indent="-228600" eaLnBrk="0" hangingPunct="0">
              <a:defRPr>
                <a:solidFill>
                  <a:schemeClr val="tx1"/>
                </a:solidFill>
                <a:latin typeface="NewsGoth BT" pitchFamily="34" charset="0"/>
              </a:defRPr>
            </a:lvl4pPr>
            <a:lvl5pPr marL="2057400" indent="-228600" eaLnBrk="0" hangingPunct="0">
              <a:defRPr>
                <a:solidFill>
                  <a:schemeClr val="tx1"/>
                </a:solidFill>
                <a:latin typeface="NewsGoth BT" pitchFamily="34" charset="0"/>
              </a:defRPr>
            </a:lvl5pPr>
            <a:lvl6pPr marL="2514600" indent="-228600" eaLnBrk="0" fontAlgn="base" hangingPunct="0">
              <a:spcBef>
                <a:spcPct val="0"/>
              </a:spcBef>
              <a:spcAft>
                <a:spcPct val="0"/>
              </a:spcAft>
              <a:defRPr>
                <a:solidFill>
                  <a:schemeClr val="tx1"/>
                </a:solidFill>
                <a:latin typeface="NewsGoth BT" pitchFamily="34" charset="0"/>
              </a:defRPr>
            </a:lvl6pPr>
            <a:lvl7pPr marL="2971800" indent="-228600" eaLnBrk="0" fontAlgn="base" hangingPunct="0">
              <a:spcBef>
                <a:spcPct val="0"/>
              </a:spcBef>
              <a:spcAft>
                <a:spcPct val="0"/>
              </a:spcAft>
              <a:defRPr>
                <a:solidFill>
                  <a:schemeClr val="tx1"/>
                </a:solidFill>
                <a:latin typeface="NewsGoth BT" pitchFamily="34" charset="0"/>
              </a:defRPr>
            </a:lvl7pPr>
            <a:lvl8pPr marL="3429000" indent="-228600" eaLnBrk="0" fontAlgn="base" hangingPunct="0">
              <a:spcBef>
                <a:spcPct val="0"/>
              </a:spcBef>
              <a:spcAft>
                <a:spcPct val="0"/>
              </a:spcAft>
              <a:defRPr>
                <a:solidFill>
                  <a:schemeClr val="tx1"/>
                </a:solidFill>
                <a:latin typeface="NewsGoth BT" pitchFamily="34" charset="0"/>
              </a:defRPr>
            </a:lvl8pPr>
            <a:lvl9pPr marL="3886200" indent="-228600" eaLnBrk="0" fontAlgn="base" hangingPunct="0">
              <a:spcBef>
                <a:spcPct val="0"/>
              </a:spcBef>
              <a:spcAft>
                <a:spcPct val="0"/>
              </a:spcAft>
              <a:defRPr>
                <a:solidFill>
                  <a:schemeClr val="tx1"/>
                </a:solidFill>
                <a:latin typeface="NewsGoth BT" pitchFamily="34" charset="0"/>
              </a:defRPr>
            </a:lvl9pPr>
          </a:lstStyle>
          <a:p>
            <a:pPr marL="3175" indent="-3175" eaLnBrk="1" hangingPunct="1">
              <a:buFont typeface="Wingdings" panose="05000000000000000000" pitchFamily="2" charset="2"/>
              <a:buNone/>
            </a:pPr>
            <a:r>
              <a:rPr lang="es-MX" sz="2000" b="0" i="0" strike="noStrike" cap="none" spc="0" baseline="0" dirty="0">
                <a:solidFill>
                  <a:srgbClr val="000000"/>
                </a:solidFill>
                <a:effectLst/>
                <a:latin typeface="Calibri"/>
                <a:ea typeface="Calibri"/>
                <a:cs typeface="Calibri"/>
              </a:rPr>
              <a:t>Oportunidades de Comentarios Públicos </a:t>
            </a:r>
          </a:p>
        </p:txBody>
      </p:sp>
      <p:pic>
        <p:nvPicPr>
          <p:cNvPr id="53" name="Picture 52">
            <a:extLst>
              <a:ext uri="{FF2B5EF4-FFF2-40B4-BE49-F238E27FC236}">
                <a16:creationId xmlns:a16="http://schemas.microsoft.com/office/drawing/2014/main" id="{76C3E398-5219-0215-24D5-6A3D255D7519}"/>
              </a:ext>
            </a:extLst>
          </p:cNvPr>
          <p:cNvPicPr>
            <a:picLocks noChangeAspect="1"/>
          </p:cNvPicPr>
          <p:nvPr/>
        </p:nvPicPr>
        <p:blipFill>
          <a:blip r:embed="rId3">
            <a:biLevel thresh="75000"/>
          </a:blip>
          <a:stretch>
            <a:fillRect/>
          </a:stretch>
        </p:blipFill>
        <p:spPr>
          <a:xfrm>
            <a:off x="2496704" y="3193535"/>
            <a:ext cx="619395" cy="630166"/>
          </a:xfrm>
          <a:prstGeom prst="rect">
            <a:avLst/>
          </a:prstGeom>
        </p:spPr>
      </p:pic>
      <p:pic>
        <p:nvPicPr>
          <p:cNvPr id="55" name="Picture 54">
            <a:extLst>
              <a:ext uri="{FF2B5EF4-FFF2-40B4-BE49-F238E27FC236}">
                <a16:creationId xmlns:a16="http://schemas.microsoft.com/office/drawing/2014/main" id="{A83AD13D-498D-348C-0026-659EB5FF52A8}"/>
              </a:ext>
            </a:extLst>
          </p:cNvPr>
          <p:cNvPicPr>
            <a:picLocks noChangeAspect="1"/>
          </p:cNvPicPr>
          <p:nvPr/>
        </p:nvPicPr>
        <p:blipFill>
          <a:blip r:embed="rId4">
            <a:biLevel thresh="75000"/>
          </a:blip>
          <a:stretch>
            <a:fillRect/>
          </a:stretch>
        </p:blipFill>
        <p:spPr>
          <a:xfrm>
            <a:off x="9738786" y="5464547"/>
            <a:ext cx="681881" cy="549166"/>
          </a:xfrm>
          <a:prstGeom prst="rect">
            <a:avLst/>
          </a:prstGeom>
        </p:spPr>
      </p:pic>
      <p:sp>
        <p:nvSpPr>
          <p:cNvPr id="56" name="AutoShape 8">
            <a:extLst>
              <a:ext uri="{FF2B5EF4-FFF2-40B4-BE49-F238E27FC236}">
                <a16:creationId xmlns:a16="http://schemas.microsoft.com/office/drawing/2014/main" id="{752EC8CC-922C-7239-51FD-A1F882C75D81}"/>
              </a:ext>
            </a:extLst>
          </p:cNvPr>
          <p:cNvSpPr/>
          <p:nvPr/>
        </p:nvSpPr>
        <p:spPr bwMode="auto">
          <a:xfrm rot="10800000" flipH="1">
            <a:off x="1754226" y="4493460"/>
            <a:ext cx="2468880" cy="15544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8"/>
                </a:moveTo>
                <a:lnTo>
                  <a:pt x="0" y="19647"/>
                </a:lnTo>
                <a:lnTo>
                  <a:pt x="3450" y="19647"/>
                </a:lnTo>
                <a:lnTo>
                  <a:pt x="4609" y="21599"/>
                </a:lnTo>
                <a:lnTo>
                  <a:pt x="5727" y="19717"/>
                </a:lnTo>
                <a:lnTo>
                  <a:pt x="21599" y="19717"/>
                </a:lnTo>
                <a:lnTo>
                  <a:pt x="21599" y="0"/>
                </a:lnTo>
                <a:lnTo>
                  <a:pt x="0" y="138"/>
                </a:lnTo>
                <a:close/>
              </a:path>
            </a:pathLst>
          </a:custGeom>
          <a:noFill/>
          <a:ln w="19050">
            <a:solidFill>
              <a:srgbClr val="006666"/>
            </a:solidFill>
          </a:ln>
        </p:spPr>
        <p:style>
          <a:lnRef idx="2">
            <a:schemeClr val="accent4">
              <a:shade val="50000"/>
            </a:schemeClr>
          </a:lnRef>
          <a:fillRef idx="1">
            <a:schemeClr val="accent4"/>
          </a:fillRef>
          <a:effectRef idx="0">
            <a:schemeClr val="accent4"/>
          </a:effectRef>
          <a:fontRef idx="minor">
            <a:schemeClr val="lt1"/>
          </a:fontRef>
        </p:style>
        <p:txBody>
          <a:bodyPr lIns="0" tIns="0" rIns="0" bIns="0" anchor="ctr"/>
          <a:lstStyle/>
          <a:p>
            <a:endParaRPr lang="en-US" sz="900"/>
          </a:p>
        </p:txBody>
      </p:sp>
      <p:sp>
        <p:nvSpPr>
          <p:cNvPr id="57" name="AutoShape 30">
            <a:extLst>
              <a:ext uri="{FF2B5EF4-FFF2-40B4-BE49-F238E27FC236}">
                <a16:creationId xmlns:a16="http://schemas.microsoft.com/office/drawing/2014/main" id="{574BD20C-D49C-A474-ADB7-340D97872883}"/>
              </a:ext>
            </a:extLst>
          </p:cNvPr>
          <p:cNvSpPr/>
          <p:nvPr/>
        </p:nvSpPr>
        <p:spPr bwMode="auto">
          <a:xfrm>
            <a:off x="1877963" y="4842020"/>
            <a:ext cx="2714239" cy="7477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25400" tIns="25400" rIns="25400" bIns="25400" anchor="ctr"/>
          <a:lstStyle/>
          <a:p>
            <a:pPr algn="l"/>
            <a:r>
              <a:rPr lang="es-MX" sz="1600" b="1" i="0" strike="noStrike" cap="none" spc="0" baseline="0">
                <a:solidFill>
                  <a:srgbClr val="000000"/>
                </a:solidFill>
                <a:effectLst/>
                <a:latin typeface="Calibri"/>
                <a:ea typeface="Calibri"/>
                <a:cs typeface="Calibri"/>
              </a:rPr>
              <a:t>Preparar el Borrador del EIR/EIS</a:t>
            </a:r>
          </a:p>
          <a:p>
            <a:pPr algn="l"/>
            <a:r>
              <a:rPr lang="es-MX" sz="1600" b="0" i="0" strike="noStrike" cap="none" spc="0" baseline="0">
                <a:solidFill>
                  <a:srgbClr val="000000"/>
                </a:solidFill>
                <a:effectLst/>
                <a:latin typeface="Calibri"/>
                <a:ea typeface="Calibri"/>
                <a:cs typeface="Calibri"/>
              </a:rPr>
              <a:t>Octubre 2021 – </a:t>
            </a:r>
          </a:p>
          <a:p>
            <a:pPr algn="l"/>
            <a:r>
              <a:rPr lang="es-MX" sz="1600" b="0" i="0" strike="noStrike" cap="none" spc="0" baseline="0">
                <a:solidFill>
                  <a:srgbClr val="000000"/>
                </a:solidFill>
                <a:effectLst/>
                <a:latin typeface="Calibri"/>
                <a:ea typeface="Calibri"/>
                <a:cs typeface="Calibri"/>
              </a:rPr>
              <a:t>Junio 2023</a:t>
            </a:r>
          </a:p>
          <a:p>
            <a:pPr algn="l"/>
            <a:endParaRPr lang="en-US" sz="1050" b="1">
              <a:solidFill>
                <a:srgbClr val="000000"/>
              </a:solidFill>
              <a:cs typeface="Arial" panose="020B0604020202020204" pitchFamily="34" charset="0"/>
              <a:sym typeface="Open Sans" charset="0"/>
            </a:endParaRPr>
          </a:p>
        </p:txBody>
      </p:sp>
      <p:sp>
        <p:nvSpPr>
          <p:cNvPr id="58" name="AutoShape 36">
            <a:extLst>
              <a:ext uri="{FF2B5EF4-FFF2-40B4-BE49-F238E27FC236}">
                <a16:creationId xmlns:a16="http://schemas.microsoft.com/office/drawing/2014/main" id="{EFAA100F-8B77-6AAE-7E5A-3922A2A05BF4}"/>
              </a:ext>
            </a:extLst>
          </p:cNvPr>
          <p:cNvSpPr/>
          <p:nvPr/>
        </p:nvSpPr>
        <p:spPr bwMode="auto">
          <a:xfrm>
            <a:off x="3427103" y="2530363"/>
            <a:ext cx="2775068" cy="9625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chemeClr val="accent4">
              <a:lumMod val="20000"/>
              <a:lumOff val="80000"/>
            </a:schemeClr>
          </a:solidFill>
          <a:ln>
            <a:noFill/>
          </a:ln>
          <a:effectLst/>
          <a:extLst>
            <a:ext uri="{909E8E84-426E-40dd-AFC4-6F175D3DCCD1}">
              <a14:hiddenFill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25400" tIns="25400" rIns="25400" bIns="25400" anchor="ctr"/>
          <a:lstStyle/>
          <a:p>
            <a:pPr algn="l"/>
            <a:r>
              <a:rPr lang="es-MX" sz="1600" b="1" i="0" strike="noStrike" cap="none" spc="0" baseline="0" dirty="0">
                <a:solidFill>
                  <a:srgbClr val="000000"/>
                </a:solidFill>
                <a:effectLst/>
                <a:latin typeface="Calibri"/>
                <a:ea typeface="Calibri"/>
                <a:cs typeface="Calibri"/>
              </a:rPr>
              <a:t>Aviso de Disponibilidad </a:t>
            </a:r>
          </a:p>
          <a:p>
            <a:pPr algn="l"/>
            <a:r>
              <a:rPr lang="es-MX" sz="1600" b="0" i="0" strike="noStrike" cap="none" spc="0" baseline="0" dirty="0">
                <a:solidFill>
                  <a:srgbClr val="000000"/>
                </a:solidFill>
                <a:effectLst/>
                <a:latin typeface="Calibri"/>
                <a:ea typeface="Calibri"/>
                <a:cs typeface="Calibri"/>
              </a:rPr>
              <a:t>Revisión del Borrador del EIR/EIS por parte del público y de la Agencia (mínimo 45 días)</a:t>
            </a:r>
          </a:p>
          <a:p>
            <a:pPr algn="l"/>
            <a:endParaRPr lang="en-US" sz="800" dirty="0">
              <a:solidFill>
                <a:srgbClr val="000000"/>
              </a:solidFill>
              <a:cs typeface="Arial" panose="020B0604020202020204" pitchFamily="34" charset="0"/>
              <a:sym typeface="Open Sans" charset="0"/>
            </a:endParaRPr>
          </a:p>
          <a:p>
            <a:pPr algn="l"/>
            <a:r>
              <a:rPr lang="es-MX" sz="1600" b="0" i="0" strike="noStrike" cap="none" spc="0" baseline="0" dirty="0">
                <a:solidFill>
                  <a:srgbClr val="000000"/>
                </a:solidFill>
                <a:effectLst/>
                <a:latin typeface="Calibri"/>
                <a:ea typeface="Calibri"/>
                <a:cs typeface="Calibri"/>
              </a:rPr>
              <a:t>23 de junio de 2023 –  </a:t>
            </a:r>
          </a:p>
          <a:p>
            <a:pPr algn="l"/>
            <a:r>
              <a:rPr lang="es-MX" sz="1600" b="0" i="0" strike="noStrike" cap="none" spc="0" baseline="0" dirty="0">
                <a:solidFill>
                  <a:srgbClr val="000000"/>
                </a:solidFill>
                <a:effectLst/>
                <a:latin typeface="Calibri"/>
                <a:ea typeface="Calibri"/>
                <a:cs typeface="Calibri"/>
              </a:rPr>
              <a:t>21 de agosto de 2023</a:t>
            </a:r>
            <a:endParaRPr lang="en-US" sz="1600" dirty="0">
              <a:solidFill>
                <a:srgbClr val="000000"/>
              </a:solidFill>
              <a:cs typeface="Arial" panose="020B0604020202020204" pitchFamily="34" charset="0"/>
            </a:endParaRPr>
          </a:p>
        </p:txBody>
      </p:sp>
      <p:sp>
        <p:nvSpPr>
          <p:cNvPr id="59" name="AutoShape 30">
            <a:extLst>
              <a:ext uri="{FF2B5EF4-FFF2-40B4-BE49-F238E27FC236}">
                <a16:creationId xmlns:a16="http://schemas.microsoft.com/office/drawing/2014/main" id="{F068F3C2-E1EA-744A-9956-8D74871F152E}"/>
              </a:ext>
            </a:extLst>
          </p:cNvPr>
          <p:cNvSpPr/>
          <p:nvPr/>
        </p:nvSpPr>
        <p:spPr bwMode="auto">
          <a:xfrm>
            <a:off x="5048647" y="5291900"/>
            <a:ext cx="2094706" cy="2351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a16="http://schemas.microsoft.com/office/drawing/2014/main" xmlns="" xmlns:p159="http://schemas.microsoft.com/office/powerpoint/2015/09/main" xmlns:p15="http://schemas.microsoft.com/office/powerpoint/2012/main" xmlns:mc="http://schemas.openxmlformats.org/markup-compatibility/2006" xmlns:wp="http://schemas.openxmlformats.org/drawingml/2006/wordprocessingDrawing" xmlns:w="http://schemas.openxmlformats.org/wordprocessingml/2006/main" xmlns:m="http://schemas.openxmlformats.org/officeDocument/2006/math">
                <a:effectLst>
                  <a:outerShdw blurRad="63500" dist="38099" dir="2700000" algn="ctr" rotWithShape="0">
                    <a:srgbClr val="000000">
                      <a:alpha val="74998"/>
                    </a:srgbClr>
                  </a:outerShdw>
                </a:effectLst>
              </a14:hiddenEffects>
            </a:ext>
          </a:extLst>
        </p:spPr>
        <p:txBody>
          <a:bodyPr lIns="25400" tIns="25400" rIns="25400" bIns="25400" anchor="ctr"/>
          <a:lstStyle/>
          <a:p>
            <a:pPr algn="l"/>
            <a:r>
              <a:rPr lang="es-MX" sz="1600" b="1" i="0" strike="noStrike" cap="none" spc="0" baseline="0" dirty="0">
                <a:solidFill>
                  <a:srgbClr val="000000"/>
                </a:solidFill>
                <a:effectLst/>
                <a:latin typeface="Calibri"/>
                <a:ea typeface="Calibri"/>
                <a:cs typeface="Calibri"/>
              </a:rPr>
              <a:t>Preparar el EIR/EIS Final, incluyendo la Respuesta a los Comentarios</a:t>
            </a:r>
          </a:p>
          <a:p>
            <a:pPr algn="l"/>
            <a:r>
              <a:rPr lang="es-MX" sz="1600" b="0" i="0" strike="noStrike" cap="none" spc="0" baseline="0" dirty="0">
                <a:solidFill>
                  <a:srgbClr val="000000"/>
                </a:solidFill>
                <a:effectLst/>
                <a:latin typeface="Calibri"/>
                <a:ea typeface="Calibri"/>
                <a:cs typeface="Calibri"/>
              </a:rPr>
              <a:t>Agosto 2023 – Septiembre 2023</a:t>
            </a:r>
          </a:p>
          <a:p>
            <a:pPr algn="l"/>
            <a:endParaRPr lang="en-US" sz="1050" b="1" dirty="0">
              <a:solidFill>
                <a:srgbClr val="000000"/>
              </a:solidFill>
              <a:latin typeface="Arial" panose="020B0604020202020204" pitchFamily="34" charset="0"/>
              <a:cs typeface="Arial" panose="020B0604020202020204" pitchFamily="34" charset="0"/>
              <a:sym typeface="Open Sans" charset="0"/>
            </a:endParaRPr>
          </a:p>
        </p:txBody>
      </p:sp>
      <p:pic>
        <p:nvPicPr>
          <p:cNvPr id="4" name="Graphic 3" descr="Star">
            <a:extLst>
              <a:ext uri="{FF2B5EF4-FFF2-40B4-BE49-F238E27FC236}">
                <a16:creationId xmlns:a16="http://schemas.microsoft.com/office/drawing/2014/main" id="{F268BFD2-DBB3-43D3-B174-BFCE1E1E06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528624">
            <a:off x="5408623" y="1328533"/>
            <a:ext cx="1189959" cy="1189959"/>
          </a:xfrm>
          <a:prstGeom prst="rect">
            <a:avLst/>
          </a:prstGeom>
        </p:spPr>
      </p:pic>
      <p:sp>
        <p:nvSpPr>
          <p:cNvPr id="5" name="TextBox 4">
            <a:extLst>
              <a:ext uri="{FF2B5EF4-FFF2-40B4-BE49-F238E27FC236}">
                <a16:creationId xmlns:a16="http://schemas.microsoft.com/office/drawing/2014/main" id="{A642E5B1-7007-4505-81C6-2ED1DC1EFEC7}"/>
              </a:ext>
            </a:extLst>
          </p:cNvPr>
          <p:cNvSpPr txBox="1"/>
          <p:nvPr/>
        </p:nvSpPr>
        <p:spPr>
          <a:xfrm rot="20350678">
            <a:off x="5648840" y="1710073"/>
            <a:ext cx="806255" cy="523342"/>
          </a:xfrm>
          <a:prstGeom prst="rect">
            <a:avLst/>
          </a:prstGeom>
          <a:noFill/>
        </p:spPr>
        <p:txBody>
          <a:bodyPr wrap="none" rtlCol="0">
            <a:spAutoFit/>
          </a:bodyPr>
          <a:lstStyle/>
          <a:p>
            <a:r>
              <a:rPr lang="es-MX" sz="1400" b="1" i="0" strike="noStrike" cap="none" spc="0" baseline="0" dirty="0">
                <a:solidFill>
                  <a:srgbClr val="000000"/>
                </a:solidFill>
                <a:effectLst/>
                <a:latin typeface="Calibri"/>
                <a:ea typeface="Calibri"/>
                <a:cs typeface="Calibri"/>
              </a:rPr>
              <a:t>Estamos</a:t>
            </a:r>
          </a:p>
          <a:p>
            <a:pPr algn="ctr"/>
            <a:r>
              <a:rPr lang="es-MX" sz="1400" b="1" i="0" strike="noStrike" cap="none" spc="0" baseline="0" dirty="0">
                <a:solidFill>
                  <a:srgbClr val="000000"/>
                </a:solidFill>
                <a:effectLst/>
                <a:latin typeface="Calibri"/>
                <a:ea typeface="Calibri"/>
                <a:cs typeface="Calibri"/>
              </a:rPr>
              <a:t>aquí</a:t>
            </a:r>
          </a:p>
        </p:txBody>
      </p:sp>
      <p:pic>
        <p:nvPicPr>
          <p:cNvPr id="61" name="Graphic 60" descr="Typewriter outline">
            <a:extLst>
              <a:ext uri="{FF2B5EF4-FFF2-40B4-BE49-F238E27FC236}">
                <a16:creationId xmlns:a16="http://schemas.microsoft.com/office/drawing/2014/main" id="{B9627FF0-B123-0B27-7AA0-DCF024D32237}"/>
              </a:ext>
            </a:extLst>
          </p:cNvPr>
          <p:cNvPicPr>
            <a:picLocks noChangeAspect="1"/>
          </p:cNvPicPr>
          <p:nvPr/>
        </p:nvPicPr>
        <p:blipFill>
          <a:blip r:embed="rId7">
            <a:biLevel thresh="7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3842" y="5299125"/>
            <a:ext cx="719161" cy="719161"/>
          </a:xfrm>
          <a:prstGeom prst="rect">
            <a:avLst/>
          </a:prstGeom>
        </p:spPr>
      </p:pic>
      <p:pic>
        <p:nvPicPr>
          <p:cNvPr id="62" name="Graphic 61" descr="Typewriter outline">
            <a:extLst>
              <a:ext uri="{FF2B5EF4-FFF2-40B4-BE49-F238E27FC236}">
                <a16:creationId xmlns:a16="http://schemas.microsoft.com/office/drawing/2014/main" id="{7B51FDCC-6852-7575-82AE-4B188687B153}"/>
              </a:ext>
            </a:extLst>
          </p:cNvPr>
          <p:cNvPicPr>
            <a:picLocks noChangeAspect="1"/>
          </p:cNvPicPr>
          <p:nvPr/>
        </p:nvPicPr>
        <p:blipFill>
          <a:blip r:embed="rId7">
            <a:biLevel thresh="7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23379" y="5299125"/>
            <a:ext cx="719161" cy="719161"/>
          </a:xfrm>
          <a:prstGeom prst="rect">
            <a:avLst/>
          </a:prstGeom>
        </p:spPr>
      </p:pic>
      <p:pic>
        <p:nvPicPr>
          <p:cNvPr id="66" name="Graphic 65" descr="Contract outline">
            <a:extLst>
              <a:ext uri="{FF2B5EF4-FFF2-40B4-BE49-F238E27FC236}">
                <a16:creationId xmlns:a16="http://schemas.microsoft.com/office/drawing/2014/main" id="{26A2033F-7309-BC7F-52D5-A0D9CDD4B0E0}"/>
              </a:ext>
            </a:extLst>
          </p:cNvPr>
          <p:cNvPicPr>
            <a:picLocks noChangeAspect="1"/>
          </p:cNvPicPr>
          <p:nvPr/>
        </p:nvPicPr>
        <p:blipFill>
          <a:blip r:embed="rId9">
            <a:biLevel thresh="75000"/>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41147" y="3135330"/>
            <a:ext cx="661770" cy="661770"/>
          </a:xfrm>
          <a:prstGeom prst="rect">
            <a:avLst/>
          </a:prstGeom>
        </p:spPr>
      </p:pic>
      <p:pic>
        <p:nvPicPr>
          <p:cNvPr id="67" name="Picture 66">
            <a:extLst>
              <a:ext uri="{FF2B5EF4-FFF2-40B4-BE49-F238E27FC236}">
                <a16:creationId xmlns:a16="http://schemas.microsoft.com/office/drawing/2014/main" id="{D9F024C7-0F7E-2F8A-51FC-2202C3E5B678}"/>
              </a:ext>
            </a:extLst>
          </p:cNvPr>
          <p:cNvPicPr>
            <a:picLocks noChangeAspect="1"/>
          </p:cNvPicPr>
          <p:nvPr/>
        </p:nvPicPr>
        <p:blipFill>
          <a:blip r:embed="rId3">
            <a:biLevel thresh="75000"/>
          </a:blip>
          <a:stretch>
            <a:fillRect/>
          </a:stretch>
        </p:blipFill>
        <p:spPr>
          <a:xfrm>
            <a:off x="8489815" y="3174320"/>
            <a:ext cx="617886" cy="628631"/>
          </a:xfrm>
          <a:prstGeom prst="rect">
            <a:avLst/>
          </a:prstGeom>
        </p:spPr>
      </p:pic>
      <p:pic>
        <p:nvPicPr>
          <p:cNvPr id="54" name="Picture 53">
            <a:extLst>
              <a:ext uri="{FF2B5EF4-FFF2-40B4-BE49-F238E27FC236}">
                <a16:creationId xmlns:a16="http://schemas.microsoft.com/office/drawing/2014/main" id="{E0A6AB2D-E558-EAFD-C7A2-A93A91448EF9}"/>
              </a:ext>
            </a:extLst>
          </p:cNvPr>
          <p:cNvPicPr>
            <a:picLocks noChangeAspect="1"/>
          </p:cNvPicPr>
          <p:nvPr/>
        </p:nvPicPr>
        <p:blipFill>
          <a:blip r:embed="rId3">
            <a:biLevel thresh="75000"/>
          </a:blip>
          <a:stretch>
            <a:fillRect/>
          </a:stretch>
        </p:blipFill>
        <p:spPr>
          <a:xfrm>
            <a:off x="5611966" y="3202342"/>
            <a:ext cx="617886" cy="628631"/>
          </a:xfrm>
          <a:prstGeom prst="rect">
            <a:avLst/>
          </a:prstGeom>
        </p:spPr>
      </p:pic>
    </p:spTree>
    <p:extLst>
      <p:ext uri="{BB962C8B-B14F-4D97-AF65-F5344CB8AC3E}">
        <p14:creationId xmlns:p14="http://schemas.microsoft.com/office/powerpoint/2010/main" val="99555620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52028-C4E4-CC67-997A-8566A1D55456}"/>
              </a:ext>
            </a:extLst>
          </p:cNvPr>
          <p:cNvSpPr>
            <a:spLocks noGrp="1"/>
          </p:cNvSpPr>
          <p:nvPr>
            <p:ph type="title"/>
          </p:nvPr>
        </p:nvSpPr>
        <p:spPr/>
        <p:txBody>
          <a:bodyPr/>
          <a:lstStyle/>
          <a:p>
            <a:r>
              <a:rPr lang="es-MX" sz="3200" b="1" i="0" strike="noStrike" cap="none" spc="0" baseline="0" dirty="0">
                <a:solidFill>
                  <a:srgbClr val="FFFFFF"/>
                </a:solidFill>
                <a:effectLst>
                  <a:outerShdw blurRad="38100" dist="38100" dir="2700000" algn="tl">
                    <a:srgbClr val="000000">
                      <a:alpha val="43137"/>
                    </a:srgbClr>
                  </a:outerShdw>
                </a:effectLst>
                <a:latin typeface="DIN 2014 Bold"/>
                <a:ea typeface="DIN 2014 Bold"/>
                <a:cs typeface="DIN 2014 Bold"/>
              </a:rPr>
              <a:t>¿Cómo puede ver el Borrador del </a:t>
            </a:r>
            <a:r>
              <a:rPr lang="es-MX" sz="3200" b="1" i="0" strike="noStrike" cap="none" spc="0" baseline="0" dirty="0" err="1">
                <a:solidFill>
                  <a:srgbClr val="FFFFFF"/>
                </a:solidFill>
                <a:effectLst>
                  <a:outerShdw blurRad="38100" dist="38100" dir="2700000" algn="tl">
                    <a:srgbClr val="000000">
                      <a:alpha val="43137"/>
                    </a:srgbClr>
                  </a:outerShdw>
                </a:effectLst>
                <a:latin typeface="DIN 2014 Bold"/>
                <a:ea typeface="DIN 2014 Bold"/>
                <a:cs typeface="DIN 2014 Bold"/>
              </a:rPr>
              <a:t>EIR</a:t>
            </a:r>
            <a:r>
              <a:rPr lang="es-MX" sz="3200" b="1" i="0" strike="noStrike" cap="none" spc="0" baseline="0" dirty="0">
                <a:solidFill>
                  <a:srgbClr val="FFFFFF"/>
                </a:solidFill>
                <a:effectLst>
                  <a:outerShdw blurRad="38100" dist="38100" dir="2700000" algn="tl">
                    <a:srgbClr val="000000">
                      <a:alpha val="43137"/>
                    </a:srgbClr>
                  </a:outerShdw>
                </a:effectLst>
                <a:latin typeface="DIN 2014 Bold"/>
                <a:ea typeface="DIN 2014 Bold"/>
                <a:cs typeface="DIN 2014 Bold"/>
              </a:rPr>
              <a:t>/</a:t>
            </a:r>
            <a:r>
              <a:rPr lang="es-MX" sz="3200" b="1" i="0" strike="noStrike" cap="none" spc="0" baseline="0" dirty="0" err="1">
                <a:solidFill>
                  <a:srgbClr val="FFFFFF"/>
                </a:solidFill>
                <a:effectLst>
                  <a:outerShdw blurRad="38100" dist="38100" dir="2700000" algn="tl">
                    <a:srgbClr val="000000">
                      <a:alpha val="43137"/>
                    </a:srgbClr>
                  </a:outerShdw>
                </a:effectLst>
                <a:latin typeface="DIN 2014 Bold"/>
                <a:ea typeface="DIN 2014 Bold"/>
                <a:cs typeface="DIN 2014 Bold"/>
              </a:rPr>
              <a:t>EIS</a:t>
            </a:r>
            <a:r>
              <a:rPr lang="es-MX" sz="3200" b="1" i="0" strike="noStrike" cap="none" spc="0" baseline="0" dirty="0">
                <a:solidFill>
                  <a:srgbClr val="FFFFFF"/>
                </a:solidFill>
                <a:effectLst>
                  <a:outerShdw blurRad="38100" dist="38100" dir="2700000" algn="tl">
                    <a:srgbClr val="000000">
                      <a:alpha val="43137"/>
                    </a:srgbClr>
                  </a:outerShdw>
                </a:effectLst>
                <a:latin typeface="DIN 2014 Bold"/>
                <a:ea typeface="DIN 2014 Bold"/>
                <a:cs typeface="DIN 2014 Bold"/>
              </a:rPr>
              <a:t>?</a:t>
            </a:r>
          </a:p>
        </p:txBody>
      </p:sp>
      <p:sp>
        <p:nvSpPr>
          <p:cNvPr id="3" name="Content Placeholder 2">
            <a:extLst>
              <a:ext uri="{FF2B5EF4-FFF2-40B4-BE49-F238E27FC236}">
                <a16:creationId xmlns:a16="http://schemas.microsoft.com/office/drawing/2014/main" id="{30D29233-8C70-4090-B733-D16F9D935161}"/>
              </a:ext>
            </a:extLst>
          </p:cNvPr>
          <p:cNvSpPr>
            <a:spLocks noGrp="1"/>
          </p:cNvSpPr>
          <p:nvPr>
            <p:ph idx="1"/>
          </p:nvPr>
        </p:nvSpPr>
        <p:spPr>
          <a:xfrm>
            <a:off x="971389" y="1532708"/>
            <a:ext cx="9359840" cy="4564376"/>
          </a:xfrm>
        </p:spPr>
        <p:txBody>
          <a:bodyPr>
            <a:normAutofit lnSpcReduction="10000"/>
          </a:bodyPr>
          <a:lstStyle/>
          <a:p>
            <a:pPr marL="0" indent="0">
              <a:buNone/>
            </a:pPr>
            <a:r>
              <a:rPr lang="es-MX" sz="2400" b="1" i="0" strike="noStrike" cap="none" spc="0" baseline="0" dirty="0">
                <a:solidFill>
                  <a:srgbClr val="000000"/>
                </a:solidFill>
                <a:effectLst/>
                <a:latin typeface="Calibri"/>
                <a:ea typeface="Calibri"/>
                <a:cs typeface="Calibri"/>
              </a:rPr>
              <a:t>En línea:</a:t>
            </a:r>
          </a:p>
          <a:p>
            <a:r>
              <a:rPr lang="es-MX" sz="2000" b="0" i="0" strike="noStrike" cap="none" spc="0" baseline="0" dirty="0">
                <a:solidFill>
                  <a:srgbClr val="000000"/>
                </a:solidFill>
                <a:effectLst/>
                <a:latin typeface="Calibri"/>
                <a:ea typeface="Calibri"/>
                <a:cs typeface="Calibri"/>
              </a:rPr>
              <a:t>https://www.hacla.org/en/about-us/public-documents</a:t>
            </a:r>
          </a:p>
          <a:p>
            <a:r>
              <a:rPr lang="es-MX" sz="2000" b="0" i="0" strike="noStrike" cap="none" spc="0" baseline="0" dirty="0">
                <a:solidFill>
                  <a:srgbClr val="000000"/>
                </a:solidFill>
                <a:effectLst/>
                <a:latin typeface="Calibri"/>
                <a:ea typeface="Calibri"/>
                <a:cs typeface="Calibri"/>
              </a:rPr>
              <a:t>https://housing.lacity.org/partners/nepa-review</a:t>
            </a:r>
          </a:p>
          <a:p>
            <a:pPr marL="0" indent="0">
              <a:buNone/>
            </a:pPr>
            <a:r>
              <a:rPr lang="es-MX" sz="2400" b="1" i="0" strike="noStrike" cap="none" spc="0" baseline="0" dirty="0">
                <a:solidFill>
                  <a:srgbClr val="000000"/>
                </a:solidFill>
                <a:effectLst/>
                <a:latin typeface="Calibri"/>
                <a:ea typeface="Calibri"/>
                <a:cs typeface="Calibri"/>
              </a:rPr>
              <a:t>Copias</a:t>
            </a:r>
            <a:r>
              <a:rPr lang="es-MX" sz="2000" b="1" i="0" strike="noStrike" cap="none" spc="0" baseline="0" dirty="0">
                <a:solidFill>
                  <a:srgbClr val="000000"/>
                </a:solidFill>
                <a:effectLst/>
                <a:latin typeface="Calibri"/>
                <a:ea typeface="Calibri"/>
                <a:cs typeface="Calibri"/>
              </a:rPr>
              <a:t> </a:t>
            </a:r>
            <a:r>
              <a:rPr lang="es-MX" sz="2400" b="1" i="0" strike="noStrike" cap="none" spc="0" baseline="0" dirty="0">
                <a:solidFill>
                  <a:srgbClr val="000000"/>
                </a:solidFill>
                <a:effectLst/>
                <a:latin typeface="Calibri"/>
                <a:ea typeface="Calibri"/>
                <a:cs typeface="Calibri"/>
              </a:rPr>
              <a:t>impresas</a:t>
            </a:r>
            <a:r>
              <a:rPr lang="es-MX" sz="2000" b="0" i="0" strike="noStrike" cap="none" spc="0" baseline="0" dirty="0">
                <a:solidFill>
                  <a:srgbClr val="000000"/>
                </a:solidFill>
                <a:effectLst/>
                <a:latin typeface="Calibri"/>
                <a:ea typeface="Calibri"/>
                <a:cs typeface="Calibri"/>
              </a:rPr>
              <a:t>:</a:t>
            </a:r>
          </a:p>
          <a:p>
            <a:r>
              <a:rPr lang="es-MX" sz="2000" b="0" i="0" u="sng" strike="noStrike" cap="none" spc="0" baseline="0" dirty="0">
                <a:solidFill>
                  <a:srgbClr val="000000"/>
                </a:solidFill>
                <a:effectLst/>
                <a:uFill>
                  <a:solidFill>
                    <a:srgbClr val="000000"/>
                  </a:solidFill>
                </a:uFill>
                <a:latin typeface="Calibri"/>
                <a:ea typeface="Calibri"/>
                <a:cs typeface="Calibri"/>
              </a:rPr>
              <a:t>Oficina de Administración de Propiedades de Rancho San Pedro</a:t>
            </a:r>
            <a:r>
              <a:rPr lang="es-MX" sz="2000" b="0" i="0" strike="noStrike" cap="none" spc="0" baseline="0" dirty="0">
                <a:solidFill>
                  <a:srgbClr val="000000"/>
                </a:solidFill>
                <a:effectLst/>
                <a:latin typeface="Calibri"/>
                <a:ea typeface="Calibri"/>
                <a:cs typeface="Calibri"/>
              </a:rPr>
              <a:t>, 275 West 1st Street (lunes a viernes: 8:30 a.m. a 4:00 p.m.)</a:t>
            </a:r>
          </a:p>
          <a:p>
            <a:r>
              <a:rPr lang="es-MX" sz="2000" b="0" i="0" u="sng" strike="noStrike" cap="none" spc="0" baseline="0" dirty="0">
                <a:solidFill>
                  <a:srgbClr val="000000"/>
                </a:solidFill>
                <a:effectLst/>
                <a:uFill>
                  <a:solidFill>
                    <a:srgbClr val="000000"/>
                  </a:solidFill>
                </a:uFill>
                <a:latin typeface="Calibri"/>
                <a:ea typeface="Calibri"/>
                <a:cs typeface="Calibri"/>
              </a:rPr>
              <a:t>Biblioteca de la Sucursal Regional de San Pedro</a:t>
            </a:r>
            <a:r>
              <a:rPr lang="es-MX" sz="2000" b="0" i="0" strike="noStrike" cap="none" spc="0" baseline="0" dirty="0">
                <a:solidFill>
                  <a:srgbClr val="000000"/>
                </a:solidFill>
                <a:effectLst/>
                <a:latin typeface="Calibri"/>
                <a:ea typeface="Calibri"/>
                <a:cs typeface="Calibri"/>
              </a:rPr>
              <a:t>, 931 South </a:t>
            </a:r>
            <a:r>
              <a:rPr lang="es-MX" sz="2000" b="0" i="0" strike="noStrike" cap="none" spc="0" baseline="0" dirty="0" err="1">
                <a:solidFill>
                  <a:srgbClr val="000000"/>
                </a:solidFill>
                <a:effectLst/>
                <a:latin typeface="Calibri"/>
                <a:ea typeface="Calibri"/>
                <a:cs typeface="Calibri"/>
              </a:rPr>
              <a:t>Gaffey</a:t>
            </a:r>
            <a:r>
              <a:rPr lang="es-MX" sz="2000" b="0" i="0" strike="noStrike" cap="none" spc="0" baseline="0" dirty="0">
                <a:solidFill>
                  <a:srgbClr val="000000"/>
                </a:solidFill>
                <a:effectLst/>
                <a:latin typeface="Calibri"/>
                <a:ea typeface="Calibri"/>
                <a:cs typeface="Calibri"/>
              </a:rPr>
              <a:t> Street (lunes a jueves: 10:00 a.m. a 8:00 p.m., viernes y sábado: 9:30 a.m. a 5:30 p.m., domingo: 1:00 p.m. a 5:00 p.m.)</a:t>
            </a:r>
          </a:p>
          <a:p>
            <a:r>
              <a:rPr lang="es-MX" sz="1800" b="0" i="0" u="sng" strike="noStrike" cap="none" spc="0" baseline="0" dirty="0">
                <a:solidFill>
                  <a:srgbClr val="000000"/>
                </a:solidFill>
                <a:effectLst/>
                <a:uFill>
                  <a:solidFill>
                    <a:srgbClr val="000000"/>
                  </a:solidFill>
                </a:uFill>
                <a:latin typeface="Calibri"/>
                <a:ea typeface="Calibri"/>
                <a:cs typeface="Calibri"/>
              </a:rPr>
              <a:t>Oficina del Distrito Concejal 15 de la Ciudad de Los </a:t>
            </a:r>
            <a:r>
              <a:rPr lang="es-MX" sz="1800" b="0" i="0" u="sng" strike="noStrike" cap="none" spc="0" baseline="0" dirty="0" err="1">
                <a:solidFill>
                  <a:srgbClr val="000000"/>
                </a:solidFill>
                <a:effectLst/>
                <a:uFill>
                  <a:solidFill>
                    <a:srgbClr val="000000"/>
                  </a:solidFill>
                </a:uFill>
                <a:latin typeface="Calibri"/>
                <a:ea typeface="Calibri"/>
                <a:cs typeface="Calibri"/>
              </a:rPr>
              <a:t>Angeles</a:t>
            </a:r>
            <a:r>
              <a:rPr lang="es-MX" sz="1800" b="0" i="0" u="sng" strike="noStrike" cap="none" spc="0" baseline="0" dirty="0">
                <a:solidFill>
                  <a:srgbClr val="000000"/>
                </a:solidFill>
                <a:effectLst/>
                <a:uFill>
                  <a:solidFill>
                    <a:srgbClr val="000000"/>
                  </a:solidFill>
                </a:uFill>
                <a:latin typeface="Calibri"/>
                <a:ea typeface="Calibri"/>
                <a:cs typeface="Calibri"/>
              </a:rPr>
              <a:t> de San Pedro</a:t>
            </a:r>
            <a:r>
              <a:rPr lang="es-MX" sz="1800" b="0" i="0" strike="noStrike" cap="none" spc="0" baseline="0" dirty="0">
                <a:solidFill>
                  <a:srgbClr val="000000"/>
                </a:solidFill>
                <a:effectLst/>
                <a:latin typeface="Calibri"/>
                <a:ea typeface="Calibri"/>
                <a:cs typeface="Calibri"/>
              </a:rPr>
              <a:t>, 638 South Beacon Street, Sala 552 (lunes a viernes: 9:00 a.m. a 5:00 p.m.)</a:t>
            </a:r>
          </a:p>
        </p:txBody>
      </p:sp>
      <p:sp>
        <p:nvSpPr>
          <p:cNvPr id="4" name="Date Placeholder 3">
            <a:extLst>
              <a:ext uri="{FF2B5EF4-FFF2-40B4-BE49-F238E27FC236}">
                <a16:creationId xmlns:a16="http://schemas.microsoft.com/office/drawing/2014/main" id="{CBA2770E-601E-0921-C367-3631D8DA3E7F}"/>
              </a:ext>
            </a:extLst>
          </p:cNvPr>
          <p:cNvSpPr>
            <a:spLocks noGrp="1"/>
          </p:cNvSpPr>
          <p:nvPr>
            <p:ph type="dt" sz="half" idx="2"/>
          </p:nvPr>
        </p:nvSpPr>
        <p:spPr/>
        <p:txBody>
          <a:bodyPr/>
          <a:lstStyle/>
          <a:p>
            <a:r>
              <a:rPr lang="es-MX" sz="1400" b="0" i="0" strike="noStrike" cap="none" spc="0" baseline="0">
                <a:solidFill>
                  <a:srgbClr val="FFFFFF"/>
                </a:solidFill>
                <a:effectLst/>
                <a:latin typeface="Calibri"/>
                <a:ea typeface="Calibri"/>
                <a:cs typeface="Calibri"/>
              </a:rPr>
              <a:t>1/23/2021</a:t>
            </a:r>
            <a:endParaRPr lang="en-US"/>
          </a:p>
        </p:txBody>
      </p:sp>
      <p:sp>
        <p:nvSpPr>
          <p:cNvPr id="6" name="Slide Number Placeholder 5">
            <a:extLst>
              <a:ext uri="{FF2B5EF4-FFF2-40B4-BE49-F238E27FC236}">
                <a16:creationId xmlns:a16="http://schemas.microsoft.com/office/drawing/2014/main" id="{6AA71017-024F-896F-6A8E-B3CB5FCE0199}"/>
              </a:ext>
            </a:extLst>
          </p:cNvPr>
          <p:cNvSpPr>
            <a:spLocks noGrp="1"/>
          </p:cNvSpPr>
          <p:nvPr>
            <p:ph type="sldNum" sz="quarter" idx="4"/>
          </p:nvPr>
        </p:nvSpPr>
        <p:spPr/>
        <p:txBody>
          <a:bodyPr/>
          <a:lstStyle/>
          <a:p>
            <a:fld id="{C1858806-A1AF-4656-A8CB-7715E5E3E424}" type="slidenum">
              <a:rPr lang="en-US" smtClean="0"/>
              <a:t>7</a:t>
            </a:fld>
            <a:endParaRPr lang="en-US"/>
          </a:p>
        </p:txBody>
      </p:sp>
      <p:sp>
        <p:nvSpPr>
          <p:cNvPr id="7" name="Footer Placeholder 6">
            <a:extLst>
              <a:ext uri="{FF2B5EF4-FFF2-40B4-BE49-F238E27FC236}">
                <a16:creationId xmlns:a16="http://schemas.microsoft.com/office/drawing/2014/main" id="{20A93B14-A35A-40E4-CA99-B30AB4112873}"/>
              </a:ext>
            </a:extLst>
          </p:cNvPr>
          <p:cNvSpPr txBox="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Pública del Borrador del EIR/EIS de One San Pedro</a:t>
            </a:r>
          </a:p>
        </p:txBody>
      </p:sp>
      <p:pic>
        <p:nvPicPr>
          <p:cNvPr id="23" name="Picture 22" descr="Woman using laptop computer">
            <a:extLst>
              <a:ext uri="{FF2B5EF4-FFF2-40B4-BE49-F238E27FC236}">
                <a16:creationId xmlns:a16="http://schemas.microsoft.com/office/drawing/2014/main" id="{CCFDAED9-F5D5-9A4B-71EE-DE908D18EE61}"/>
              </a:ext>
            </a:extLst>
          </p:cNvPr>
          <p:cNvPicPr>
            <a:picLocks noChangeAspect="1"/>
          </p:cNvPicPr>
          <p:nvPr/>
        </p:nvPicPr>
        <p:blipFill>
          <a:blip r:embed="rId2">
            <a:extLst>
              <a:ext uri="{28A0092B-C50C-407E-A947-70E740481C1C}">
                <a14:useLocalDpi xmlns:a14="http://schemas.microsoft.com/office/drawing/2010/main" val="0"/>
              </a:ext>
            </a:extLst>
          </a:blip>
          <a:srcRect t="3584" b="2233"/>
          <a:stretch>
            <a:fillRect/>
          </a:stretch>
        </p:blipFill>
        <p:spPr>
          <a:xfrm>
            <a:off x="8330008" y="1604681"/>
            <a:ext cx="3012527" cy="1891553"/>
          </a:xfrm>
          <a:prstGeom prst="rect">
            <a:avLst/>
          </a:prstGeom>
        </p:spPr>
      </p:pic>
    </p:spTree>
    <p:extLst>
      <p:ext uri="{BB962C8B-B14F-4D97-AF65-F5344CB8AC3E}">
        <p14:creationId xmlns:p14="http://schemas.microsoft.com/office/powerpoint/2010/main" val="317486669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7C784-141B-40A7-9D02-1E1D1791C831}"/>
              </a:ext>
            </a:extLst>
          </p:cNvPr>
          <p:cNvPicPr>
            <a:picLocks noChangeAspect="1"/>
          </p:cNvPicPr>
          <p:nvPr/>
        </p:nvPicPr>
        <p:blipFill>
          <a:blip r:embed="rId3"/>
          <a:stretch>
            <a:fillRect/>
          </a:stretch>
        </p:blipFill>
        <p:spPr>
          <a:xfrm>
            <a:off x="4430598" y="-406940"/>
            <a:ext cx="7761402" cy="7277435"/>
          </a:xfrm>
          <a:prstGeom prst="rect">
            <a:avLst/>
          </a:prstGeom>
        </p:spPr>
      </p:pic>
      <p:sp>
        <p:nvSpPr>
          <p:cNvPr id="4" name="Slide Number Placeholder 3">
            <a:extLst>
              <a:ext uri="{FF2B5EF4-FFF2-40B4-BE49-F238E27FC236}">
                <a16:creationId xmlns:a16="http://schemas.microsoft.com/office/drawing/2014/main" id="{5D49FDBC-E08A-49E7-BF21-19ADA2BC9256}"/>
              </a:ext>
            </a:extLst>
          </p:cNvPr>
          <p:cNvSpPr>
            <a:spLocks noGrp="1"/>
          </p:cNvSpPr>
          <p:nvPr>
            <p:ph type="sldNum" sz="quarter" idx="12"/>
          </p:nvPr>
        </p:nvSpPr>
        <p:spPr/>
        <p:txBody>
          <a:bodyPr/>
          <a:lstStyle/>
          <a:p>
            <a:fld id="{C1858806-A1AF-4656-A8CB-7715E5E3E424}" type="slidenum">
              <a:rPr lang="en-US" smtClean="0"/>
              <a:t>8</a:t>
            </a:fld>
            <a:endParaRPr lang="en-US"/>
          </a:p>
        </p:txBody>
      </p:sp>
      <p:sp>
        <p:nvSpPr>
          <p:cNvPr id="2" name="Date Placeholder 1">
            <a:extLst>
              <a:ext uri="{FF2B5EF4-FFF2-40B4-BE49-F238E27FC236}">
                <a16:creationId xmlns:a16="http://schemas.microsoft.com/office/drawing/2014/main" id="{96475338-3263-4148-B11D-FED64230C187}"/>
              </a:ext>
            </a:extLst>
          </p:cNvPr>
          <p:cNvSpPr>
            <a:spLocks noGrp="1"/>
          </p:cNvSpPr>
          <p:nvPr>
            <p:ph type="dt" sz="half" idx="10"/>
          </p:nvPr>
        </p:nvSpPr>
        <p:spPr/>
        <p:txBody>
          <a:bodyPr/>
          <a:lstStyle/>
          <a:p>
            <a:fld id="{D6701ADA-48F8-4C21-B8C3-7EB5B4F9C9A4}" type="datetime1">
              <a:rPr lang="en-US" smtClean="0"/>
              <a:t>7/6/2023</a:t>
            </a:fld>
            <a:endParaRPr lang="en-US"/>
          </a:p>
        </p:txBody>
      </p:sp>
      <p:sp>
        <p:nvSpPr>
          <p:cNvPr id="6" name="Rectangle 20">
            <a:extLst>
              <a:ext uri="{FF2B5EF4-FFF2-40B4-BE49-F238E27FC236}">
                <a16:creationId xmlns:a16="http://schemas.microsoft.com/office/drawing/2014/main" id="{B3381177-1958-40D5-A7EC-F46BEC046F02}"/>
              </a:ext>
            </a:extLst>
          </p:cNvPr>
          <p:cNvSpPr/>
          <p:nvPr/>
        </p:nvSpPr>
        <p:spPr>
          <a:xfrm>
            <a:off x="-7672" y="-8011"/>
            <a:ext cx="9299559" cy="6899012"/>
          </a:xfrm>
          <a:custGeom>
            <a:avLst/>
            <a:gdLst>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effectLst>
                <a:outerShdw blurRad="38100" dist="50800" dir="2220000" algn="ctr" rotWithShape="0">
                  <a:srgbClr val="000000">
                    <a:alpha val="43137"/>
                  </a:srgbClr>
                </a:outerShdw>
              </a:effectLst>
            </a:endParaRPr>
          </a:p>
        </p:txBody>
      </p:sp>
      <p:pic>
        <p:nvPicPr>
          <p:cNvPr id="12" name="Picture 11">
            <a:extLst>
              <a:ext uri="{FF2B5EF4-FFF2-40B4-BE49-F238E27FC236}">
                <a16:creationId xmlns:a16="http://schemas.microsoft.com/office/drawing/2014/main" id="{5AC10248-B90C-4EA3-B53C-639C083A49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36242"/>
            <a:ext cx="8876545" cy="3615241"/>
          </a:xfrm>
          <a:prstGeom prst="rect">
            <a:avLst/>
          </a:prstGeom>
        </p:spPr>
      </p:pic>
      <p:sp>
        <p:nvSpPr>
          <p:cNvPr id="8" name="Title 1">
            <a:extLst>
              <a:ext uri="{FF2B5EF4-FFF2-40B4-BE49-F238E27FC236}">
                <a16:creationId xmlns:a16="http://schemas.microsoft.com/office/drawing/2014/main" id="{07718566-5EDB-4455-8514-0734C31875B2}"/>
              </a:ext>
            </a:extLst>
          </p:cNvPr>
          <p:cNvSpPr txBox="1"/>
          <p:nvPr/>
        </p:nvSpPr>
        <p:spPr>
          <a:xfrm>
            <a:off x="491615" y="630199"/>
            <a:ext cx="5948516" cy="2501335"/>
          </a:xfrm>
          <a:prstGeom prst="rect">
            <a:avLst/>
          </a:prstGeom>
        </p:spPr>
        <p:txBody>
          <a:bodyPr anchor="ctr" anchorCtr="0"/>
          <a:lstStyle>
            <a:lvl1pPr algn="l" defTabSz="914377" rtl="0" eaLnBrk="1" latinLnBrk="0" hangingPunct="1">
              <a:lnSpc>
                <a:spcPct val="90000"/>
              </a:lnSpc>
              <a:spcBef>
                <a:spcPct val="0"/>
              </a:spcBef>
              <a:buNone/>
              <a:defRPr lang="en-US" sz="40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s-MX" sz="40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Descripción General del Proyecto</a:t>
            </a:r>
          </a:p>
        </p:txBody>
      </p:sp>
      <p:pic>
        <p:nvPicPr>
          <p:cNvPr id="10" name="Google Shape;192;p24">
            <a:extLst>
              <a:ext uri="{FF2B5EF4-FFF2-40B4-BE49-F238E27FC236}">
                <a16:creationId xmlns:a16="http://schemas.microsoft.com/office/drawing/2014/main" id="{B90DC045-AAE8-4ED0-A2DC-56691406008A}"/>
              </a:ext>
            </a:extLst>
          </p:cNvPr>
          <p:cNvPicPr/>
          <p:nvPr/>
        </p:nvPicPr>
        <p:blipFill>
          <a:blip r:embed="rId5">
            <a:alphaModFix/>
          </a:blip>
          <a:stretch>
            <a:fillRect/>
          </a:stretch>
        </p:blipFill>
        <p:spPr>
          <a:xfrm>
            <a:off x="138771" y="6023806"/>
            <a:ext cx="1941237" cy="707851"/>
          </a:xfrm>
          <a:prstGeom prst="rect">
            <a:avLst/>
          </a:prstGeom>
          <a:noFill/>
          <a:ln>
            <a:noFill/>
          </a:ln>
        </p:spPr>
      </p:pic>
      <p:pic>
        <p:nvPicPr>
          <p:cNvPr id="5" name="Picture 2">
            <a:extLst>
              <a:ext uri="{FF2B5EF4-FFF2-40B4-BE49-F238E27FC236}">
                <a16:creationId xmlns:a16="http://schemas.microsoft.com/office/drawing/2014/main" id="{4F529A24-7D0D-F74D-ABE2-26B946D03AC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294700" y="6183987"/>
            <a:ext cx="1381794" cy="361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694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s-MX" sz="3200" b="1" i="0" strike="noStrike" cap="none" spc="0" baseline="0">
                <a:solidFill>
                  <a:srgbClr val="FFFFFF"/>
                </a:solidFill>
                <a:effectLst>
                  <a:outerShdw blurRad="38100" dist="38100" dir="2700000" algn="tl">
                    <a:srgbClr val="000000">
                      <a:alpha val="43137"/>
                    </a:srgbClr>
                  </a:outerShdw>
                </a:effectLst>
                <a:latin typeface="DIN 2014 Bold"/>
                <a:ea typeface="DIN 2014 Bold"/>
                <a:cs typeface="DIN 2014 Bold"/>
              </a:rPr>
              <a:t>Ubicación del Proyecto</a:t>
            </a:r>
          </a:p>
        </p:txBody>
      </p:sp>
      <p:sp>
        <p:nvSpPr>
          <p:cNvPr id="9" name="Slide Number Placeholder 5">
            <a:extLst>
              <a:ext uri="{FF2B5EF4-FFF2-40B4-BE49-F238E27FC236}">
                <a16:creationId xmlns:a16="http://schemas.microsoft.com/office/drawing/2014/main" id="{F0C6B642-3C2E-46F6-9119-09410E45F8A1}"/>
              </a:ext>
            </a:extLst>
          </p:cNvPr>
          <p:cNvSpPr txBox="1"/>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t>9</a:t>
            </a:fld>
            <a:endParaRPr lang="en-US"/>
          </a:p>
        </p:txBody>
      </p:sp>
      <p:pic>
        <p:nvPicPr>
          <p:cNvPr id="18" name="Content Placeholder 17">
            <a:extLst>
              <a:ext uri="{FF2B5EF4-FFF2-40B4-BE49-F238E27FC236}">
                <a16:creationId xmlns:a16="http://schemas.microsoft.com/office/drawing/2014/main" id="{BDA2D841-8B7A-47C8-801A-A8D608271705}"/>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4804060" y="1417312"/>
            <a:ext cx="7159342" cy="4616450"/>
          </a:xfrm>
        </p:spPr>
      </p:pic>
      <p:pic>
        <p:nvPicPr>
          <p:cNvPr id="22" name="Picture 21" descr="Map&#10;&#10;Description automatically generated">
            <a:extLst>
              <a:ext uri="{FF2B5EF4-FFF2-40B4-BE49-F238E27FC236}">
                <a16:creationId xmlns:a16="http://schemas.microsoft.com/office/drawing/2014/main" id="{3509A229-B00F-4BF6-85C4-520241C2D08C}"/>
              </a:ext>
            </a:extLst>
          </p:cNvPr>
          <p:cNvPicPr>
            <a:picLocks noChangeAspect="1"/>
          </p:cNvPicPr>
          <p:nvPr/>
        </p:nvPicPr>
        <p:blipFill>
          <a:blip r:embed="rId4">
            <a:extLst>
              <a:ext uri="{28A0092B-C50C-407E-A947-70E740481C1C}">
                <a14:useLocalDpi xmlns:a14="http://schemas.microsoft.com/office/drawing/2010/main" val="0"/>
              </a:ext>
            </a:extLst>
          </a:blip>
          <a:srcRect b="33989"/>
          <a:stretch>
            <a:fillRect/>
          </a:stretch>
        </p:blipFill>
        <p:spPr>
          <a:xfrm>
            <a:off x="228597" y="1417312"/>
            <a:ext cx="4416715" cy="4048991"/>
          </a:xfrm>
          <a:prstGeom prst="rect">
            <a:avLst/>
          </a:prstGeom>
        </p:spPr>
      </p:pic>
      <p:sp>
        <p:nvSpPr>
          <p:cNvPr id="2" name="Footer Placeholder 6">
            <a:extLst>
              <a:ext uri="{FF2B5EF4-FFF2-40B4-BE49-F238E27FC236}">
                <a16:creationId xmlns:a16="http://schemas.microsoft.com/office/drawing/2014/main" id="{1F93C1B7-466A-1E7D-EFAC-FEED6910EA2A}"/>
              </a:ext>
            </a:extLst>
          </p:cNvPr>
          <p:cNvSpPr txBox="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Reunión Pública del Borrador del EIR/EIS de One San Pedro</a:t>
            </a:r>
          </a:p>
        </p:txBody>
      </p:sp>
      <p:sp>
        <p:nvSpPr>
          <p:cNvPr id="3" name="Date Placeholder 4">
            <a:extLst>
              <a:ext uri="{FF2B5EF4-FFF2-40B4-BE49-F238E27FC236}">
                <a16:creationId xmlns:a16="http://schemas.microsoft.com/office/drawing/2014/main" id="{7328D91B-1E7E-41B6-5364-E7193FE99C6C}"/>
              </a:ext>
            </a:extLst>
          </p:cNvPr>
          <p:cNvSpPr txBox="1"/>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400" b="0" i="0" strike="noStrike" cap="none" spc="0" baseline="0">
                <a:solidFill>
                  <a:srgbClr val="FFFFFF"/>
                </a:solidFill>
                <a:effectLst/>
                <a:latin typeface="Calibri"/>
                <a:ea typeface="Calibri"/>
                <a:cs typeface="Calibri"/>
              </a:rPr>
              <a:t>6/28/2023</a:t>
            </a:r>
          </a:p>
        </p:txBody>
      </p:sp>
      <p:sp>
        <p:nvSpPr>
          <p:cNvPr id="4" name="Rectangle 3">
            <a:extLst>
              <a:ext uri="{FF2B5EF4-FFF2-40B4-BE49-F238E27FC236}">
                <a16:creationId xmlns:a16="http://schemas.microsoft.com/office/drawing/2014/main" id="{EC523340-D92F-D531-6745-CAECEAE0C879}"/>
              </a:ext>
            </a:extLst>
          </p:cNvPr>
          <p:cNvSpPr>
            <a:spLocks noGrp="1" noRot="1" noMove="1" noResize="1" noEditPoints="1" noAdjustHandles="1" noChangeArrowheads="1" noChangeShapeType="1"/>
          </p:cNvSpPr>
          <p:nvPr/>
        </p:nvSpPr>
        <p:spPr>
          <a:xfrm>
            <a:off x="8043863" y="2886075"/>
            <a:ext cx="966787" cy="457200"/>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581A6CC-A8EE-BDD2-272E-F538EB4767D1}"/>
              </a:ext>
            </a:extLst>
          </p:cNvPr>
          <p:cNvSpPr>
            <a:spLocks noGrp="1" noRot="1" noMove="1" noResize="1" noEditPoints="1" noAdjustHandles="1" noChangeArrowheads="1" noChangeShapeType="1"/>
          </p:cNvSpPr>
          <p:nvPr/>
        </p:nvSpPr>
        <p:spPr>
          <a:xfrm>
            <a:off x="9096375" y="2890837"/>
            <a:ext cx="357189" cy="457200"/>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287649-487D-4F0D-9F0C-EF8BF138A7D2}"/>
              </a:ext>
            </a:extLst>
          </p:cNvPr>
          <p:cNvSpPr>
            <a:spLocks noGrp="1" noRot="1" noMove="1" noResize="1" noEditPoints="1" noAdjustHandles="1" noChangeArrowheads="1" noChangeShapeType="1"/>
          </p:cNvSpPr>
          <p:nvPr/>
        </p:nvSpPr>
        <p:spPr>
          <a:xfrm>
            <a:off x="8043863" y="3436443"/>
            <a:ext cx="966787" cy="421182"/>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79E3BA-20D0-AFEE-463F-FA054E2FFF0A}"/>
              </a:ext>
            </a:extLst>
          </p:cNvPr>
          <p:cNvSpPr>
            <a:spLocks noGrp="1" noRot="1" noMove="1" noResize="1" noEditPoints="1" noAdjustHandles="1" noChangeArrowheads="1" noChangeShapeType="1"/>
          </p:cNvSpPr>
          <p:nvPr/>
        </p:nvSpPr>
        <p:spPr>
          <a:xfrm>
            <a:off x="8043862" y="3958236"/>
            <a:ext cx="966787" cy="421182"/>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858C68-3ACC-F4C0-5811-044C01584E3E}"/>
              </a:ext>
            </a:extLst>
          </p:cNvPr>
          <p:cNvSpPr>
            <a:spLocks noGrp="1" noRot="1" noMove="1" noResize="1" noEditPoints="1" noAdjustHandles="1" noChangeArrowheads="1" noChangeShapeType="1"/>
          </p:cNvSpPr>
          <p:nvPr/>
        </p:nvSpPr>
        <p:spPr>
          <a:xfrm>
            <a:off x="6972300" y="3429000"/>
            <a:ext cx="992189" cy="421182"/>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71C2D8-0F41-53AC-95EC-FCC273B6FAA8}"/>
              </a:ext>
            </a:extLst>
          </p:cNvPr>
          <p:cNvSpPr>
            <a:spLocks noGrp="1" noRot="1" noMove="1" noResize="1" noEditPoints="1" noAdjustHandles="1" noChangeArrowheads="1" noChangeShapeType="1"/>
          </p:cNvSpPr>
          <p:nvPr/>
        </p:nvSpPr>
        <p:spPr>
          <a:xfrm>
            <a:off x="9096375" y="3958236"/>
            <a:ext cx="676275" cy="421182"/>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0590EE1-48D1-7D14-4006-69880C5A56E5}"/>
              </a:ext>
            </a:extLst>
          </p:cNvPr>
          <p:cNvCxnSpPr>
            <a:cxnSpLocks noGrp="1" noRot="1" noMove="1" noResize="1" noEditPoints="1" noAdjustHandles="1" noChangeArrowheads="1" noChangeShapeType="1"/>
          </p:cNvCxnSpPr>
          <p:nvPr/>
        </p:nvCxnSpPr>
        <p:spPr>
          <a:xfrm>
            <a:off x="9090024" y="3436443"/>
            <a:ext cx="36354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1C72D8-1DE4-EFDF-F35A-0C407D91114A}"/>
              </a:ext>
            </a:extLst>
          </p:cNvPr>
          <p:cNvCxnSpPr>
            <a:cxnSpLocks noGrp="1" noRot="1" noMove="1" noResize="1" noEditPoints="1" noAdjustHandles="1" noChangeArrowheads="1" noChangeShapeType="1"/>
          </p:cNvCxnSpPr>
          <p:nvPr/>
        </p:nvCxnSpPr>
        <p:spPr>
          <a:xfrm>
            <a:off x="9434516" y="3421557"/>
            <a:ext cx="3174" cy="16906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92240FE-33C4-5550-D7AF-374B5E59FCFD}"/>
              </a:ext>
            </a:extLst>
          </p:cNvPr>
          <p:cNvCxnSpPr>
            <a:cxnSpLocks noGrp="1" noRot="1" noMove="1" noResize="1" noEditPoints="1" noAdjustHandles="1" noChangeArrowheads="1" noChangeShapeType="1"/>
          </p:cNvCxnSpPr>
          <p:nvPr/>
        </p:nvCxnSpPr>
        <p:spPr>
          <a:xfrm flipH="1">
            <a:off x="9096375" y="3420665"/>
            <a:ext cx="0" cy="45273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9012392-2C0C-B79E-B81B-8A55B8D2ED75}"/>
              </a:ext>
            </a:extLst>
          </p:cNvPr>
          <p:cNvCxnSpPr>
            <a:cxnSpLocks noGrp="1" noRot="1" noMove="1" noResize="1" noEditPoints="1" noAdjustHandles="1" noChangeArrowheads="1" noChangeShapeType="1"/>
          </p:cNvCxnSpPr>
          <p:nvPr/>
        </p:nvCxnSpPr>
        <p:spPr>
          <a:xfrm>
            <a:off x="9090024" y="3857625"/>
            <a:ext cx="682626" cy="238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73B43BC-A7D1-15FF-143B-BB9EF451FA73}"/>
              </a:ext>
            </a:extLst>
          </p:cNvPr>
          <p:cNvCxnSpPr>
            <a:cxnSpLocks noGrp="1" noRot="1" noMove="1" noResize="1" noEditPoints="1" noAdjustHandles="1" noChangeArrowheads="1" noChangeShapeType="1"/>
          </p:cNvCxnSpPr>
          <p:nvPr/>
        </p:nvCxnSpPr>
        <p:spPr>
          <a:xfrm>
            <a:off x="9767095" y="3570086"/>
            <a:ext cx="3174" cy="31090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C613F19-9C56-F612-F1BE-0D4507B6032C}"/>
              </a:ext>
            </a:extLst>
          </p:cNvPr>
          <p:cNvCxnSpPr>
            <a:cxnSpLocks noGrp="1" noRot="1" noMove="1" noResize="1" noEditPoints="1" noAdjustHandles="1" noChangeArrowheads="1" noChangeShapeType="1"/>
          </p:cNvCxnSpPr>
          <p:nvPr/>
        </p:nvCxnSpPr>
        <p:spPr>
          <a:xfrm flipV="1">
            <a:off x="9420224" y="3568753"/>
            <a:ext cx="366714" cy="253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2814D5B6-3E02-D93E-1B48-9A8DF809F911}"/>
              </a:ext>
            </a:extLst>
          </p:cNvPr>
          <p:cNvSpPr>
            <a:spLocks noGrp="1" noRot="1" noMove="1" noResize="1" noEditPoints="1" noAdjustHandles="1" noChangeArrowheads="1" noChangeShapeType="1"/>
          </p:cNvSpPr>
          <p:nvPr/>
        </p:nvSpPr>
        <p:spPr>
          <a:xfrm>
            <a:off x="9556750" y="1865264"/>
            <a:ext cx="230188" cy="239762"/>
          </a:xfrm>
          <a:prstGeom prst="rect">
            <a:avLst/>
          </a:prstGeom>
          <a:noFill/>
          <a:ln w="38100">
            <a:solidFill>
              <a:srgbClr val="FF58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23903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21.10.31"/>
  <p:tag name="AS_TITLE" val="Aspose.Slides for Java"/>
  <p:tag name="AS_VERSION" val="21.10"/>
</p:tagLst>
</file>

<file path=ppt/theme/theme1.xml><?xml version="1.0" encoding="utf-8"?>
<a:theme xmlns:a="http://schemas.openxmlformats.org/drawingml/2006/main" name="Office Theme">
  <a:themeElements>
    <a:clrScheme name="Rincon Branding">
      <a:dk1>
        <a:srgbClr val="58595B"/>
      </a:dk1>
      <a:lt1>
        <a:sysClr val="window" lastClr="FFFFFF"/>
      </a:lt1>
      <a:dk2>
        <a:srgbClr val="1C628F"/>
      </a:dk2>
      <a:lt2>
        <a:srgbClr val="E7E6E6"/>
      </a:lt2>
      <a:accent1>
        <a:srgbClr val="1C628F"/>
      </a:accent1>
      <a:accent2>
        <a:srgbClr val="954F72"/>
      </a:accent2>
      <a:accent3>
        <a:srgbClr val="578B6C"/>
      </a:accent3>
      <a:accent4>
        <a:srgbClr val="8FC1EC"/>
      </a:accent4>
      <a:accent5>
        <a:srgbClr val="5085A5"/>
      </a:accent5>
      <a:accent6>
        <a:srgbClr val="F7941D"/>
      </a:accent6>
      <a:hlink>
        <a:srgbClr val="F7941D"/>
      </a:hlink>
      <a:folHlink>
        <a:srgbClr val="954F72"/>
      </a:folHlink>
    </a:clrScheme>
    <a:fontScheme name="Rincon">
      <a:majorFont>
        <a:latin typeface="Franklin Gothic Demi"/>
        <a:ea typeface="Franklin Gothic Demi"/>
        <a:cs typeface="Arial"/>
      </a:majorFont>
      <a:minorFont>
        <a:latin typeface="Calibri"/>
        <a:ea typeface="Calibri"/>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Widescreen_2020.pptx" id="{75606CAB-DCAA-4D38-890C-ECB909884A18}" vid="{E9E36F72-D9E4-429F-9FC8-980A1EE2E7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1 6 " ? > < p r o p e r t i e s   x m l n s = " h t t p : / / w w w . i m a n a g e . c o m / w o r k / x m l s c h e m a " >  
     < d o c u m e n t i d > D O C D B 1 ! 1 9 5 4 8 2 3 . 1 < / d o c u m e n t i d >  
     < s e n d e r i d > E P A S T E R < / s e n d e r i d >  
     < s e n d e r e m a i l > E P A S T E R @ G L A S E R W E I L . C O M < / s e n d e r e m a i l >  
     < l a s t m o d i f i e d > 2 0 2 1 - 0 1 - 2 2 T 0 8 : 0 8 : 5 1 . 0 0 0 0 0 0 0 - 0 8 : 0 0 < / l a s t m o d i f i e d >  
     < d a t a b a s e > D O C D B 1 < / d a t a b a s e >  
 < / p r o p e r t i 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7AEDCE9D1D57974A8ED34684EA883C3B" ma:contentTypeVersion="10" ma:contentTypeDescription="Create a new document." ma:contentTypeScope="" ma:versionID="bf8a1fd2f758c00b09522d5055fad110">
  <xsd:schema xmlns:xsd="http://www.w3.org/2001/XMLSchema" xmlns:xs="http://www.w3.org/2001/XMLSchema" xmlns:p="http://schemas.microsoft.com/office/2006/metadata/properties" xmlns:ns3="1a155fe4-e85e-45a4-8ee5-1e1f270331b7" targetNamespace="http://schemas.microsoft.com/office/2006/metadata/properties" ma:root="true" ma:fieldsID="d0bee0d5bfe1db3118279d06105ca786" ns3:_="">
    <xsd:import namespace="1a155fe4-e85e-45a4-8ee5-1e1f270331b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155fe4-e85e-45a4-8ee5-1e1f270331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A8C731-8C0A-41B5-A7D9-F891D2127F54}">
  <ds:schemaRefs>
    <ds:schemaRef ds:uri="http://schemas.microsoft.com/sharepoint/v3/contenttype/forms"/>
  </ds:schemaRefs>
</ds:datastoreItem>
</file>

<file path=customXml/itemProps2.xml><?xml version="1.0" encoding="utf-8"?>
<ds:datastoreItem xmlns:ds="http://schemas.openxmlformats.org/officeDocument/2006/customXml" ds:itemID="{8B75967C-E470-4C69-8F03-DEE921677C82}">
  <ds:schemaRefs>
    <ds:schemaRef ds:uri="http://www.imanage.com/work/xmlschema"/>
  </ds:schemaRefs>
</ds:datastoreItem>
</file>

<file path=customXml/itemProps3.xml><?xml version="1.0" encoding="utf-8"?>
<ds:datastoreItem xmlns:ds="http://schemas.openxmlformats.org/officeDocument/2006/customXml" ds:itemID="{3C8851FF-16B8-46BD-8096-880732A5B169}">
  <ds:schemaRefs>
    <ds:schemaRef ds:uri="http://purl.org/dc/elements/1.1/"/>
    <ds:schemaRef ds:uri="1a155fe4-e85e-45a4-8ee5-1e1f270331b7"/>
    <ds:schemaRef ds:uri="http://schemas.microsoft.com/office/2006/documentManagement/types"/>
    <ds:schemaRef ds:uri="http://schemas.openxmlformats.org/package/2006/metadata/core-properties"/>
    <ds:schemaRef ds:uri="http://schemas.microsoft.com/office/2006/metadata/properties"/>
    <ds:schemaRef ds:uri="http://purl.org/dc/terms/"/>
    <ds:schemaRef ds:uri="http://schemas.microsoft.com/office/infopath/2007/PartnerControls"/>
    <ds:schemaRef ds:uri="http://www.w3.org/XML/1998/namespace"/>
    <ds:schemaRef ds:uri="http://purl.org/dc/dcmitype/"/>
  </ds:schemaRefs>
</ds:datastoreItem>
</file>

<file path=customXml/itemProps4.xml><?xml version="1.0" encoding="utf-8"?>
<ds:datastoreItem xmlns:ds="http://schemas.openxmlformats.org/officeDocument/2006/customXml" ds:itemID="{984D530B-E449-46EB-A0B9-D5EF17FCB4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155fe4-e85e-45a4-8ee5-1e1f270331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Rincon_PPT_Template_Widescreen_2020</Template>
  <TotalTime>25</TotalTime>
  <Words>2866</Words>
  <Application>Microsoft Office PowerPoint</Application>
  <PresentationFormat>Widescreen</PresentationFormat>
  <Paragraphs>287</Paragraphs>
  <Slides>30</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DIN 2014 Bold</vt:lpstr>
      <vt:lpstr>Arial</vt:lpstr>
      <vt:lpstr>Calibri</vt:lpstr>
      <vt:lpstr>Wingdings</vt:lpstr>
      <vt:lpstr>Office Theme</vt:lpstr>
      <vt:lpstr>PowerPoint Presentation</vt:lpstr>
      <vt:lpstr>Agenda de la Reunión</vt:lpstr>
      <vt:lpstr>Objetivo de la Reunión Pública</vt:lpstr>
      <vt:lpstr>PowerPoint Presentation</vt:lpstr>
      <vt:lpstr>CEQA y NEPA</vt:lpstr>
      <vt:lpstr>Cronología de la Revisión Ambiental</vt:lpstr>
      <vt:lpstr>¿Cómo puede ver el Borrador del EIR/EIS?</vt:lpstr>
      <vt:lpstr>PowerPoint Presentation</vt:lpstr>
      <vt:lpstr>Ubicación del Proyecto</vt:lpstr>
      <vt:lpstr>Sitio del Proyecto</vt:lpstr>
      <vt:lpstr>Objetivo del Proyecto One San Pedro</vt:lpstr>
      <vt:lpstr>Componentes del Proyecto</vt:lpstr>
      <vt:lpstr>PowerPoint Presentation</vt:lpstr>
      <vt:lpstr>PowerPoint Presentation</vt:lpstr>
      <vt:lpstr>PowerPoint Presentation</vt:lpstr>
      <vt:lpstr>PowerPoint Presentation</vt:lpstr>
      <vt:lpstr>PowerPoint Presentation</vt:lpstr>
      <vt:lpstr>Temas Ambientales Analizados en el EIR/EIS</vt:lpstr>
      <vt:lpstr>Sección 4.1 — Estética</vt:lpstr>
      <vt:lpstr>Sección 4.2 — Calidad del Aire</vt:lpstr>
      <vt:lpstr>Sección 4.3 — Recursos Culturales: Históricos</vt:lpstr>
      <vt:lpstr>Sección 4.3 — Recursos Culturales: Arqueológicos </vt:lpstr>
      <vt:lpstr>Sección 4.4 — Geología y Suelos</vt:lpstr>
      <vt:lpstr>Sección 4.6 — Peligros y Materiales Peligrosos</vt:lpstr>
      <vt:lpstr>Sección 4.9 — Ruido y Vibración</vt:lpstr>
      <vt:lpstr>Sección 4.13 — Transporte</vt:lpstr>
      <vt:lpstr>Sección 4.14 — Recursos Culturales Tribales: Parte 1</vt:lpstr>
      <vt:lpstr>Sección 4.14 — Recursos Culturales Tribales: Parte 2</vt:lpstr>
      <vt:lpstr>Comentarios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Sisser</dc:creator>
  <cp:lastModifiedBy>Alexa Washburn</cp:lastModifiedBy>
  <cp:revision>286</cp:revision>
  <dcterms:created xsi:type="dcterms:W3CDTF">2020-06-24T20:25:42Z</dcterms:created>
  <dcterms:modified xsi:type="dcterms:W3CDTF">2023-07-06T18:06:37Z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0x0101007AEDCE9D1D57974A8ED34684EA883C3B</vt:lpwstr>
  </property>
</Properties>
</file>