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Lst>
  <p:notesMasterIdLst>
    <p:notesMasterId r:id="rId40"/>
  </p:notesMasterIdLst>
  <p:handoutMasterIdLst>
    <p:handoutMasterId r:id="rId41"/>
  </p:handoutMasterIdLst>
  <p:sldIdLst>
    <p:sldId id="269" r:id="rId6"/>
    <p:sldId id="334" r:id="rId7"/>
    <p:sldId id="316" r:id="rId8"/>
    <p:sldId id="333" r:id="rId9"/>
    <p:sldId id="294" r:id="rId10"/>
    <p:sldId id="328" r:id="rId11"/>
    <p:sldId id="284" r:id="rId12"/>
    <p:sldId id="310" r:id="rId13"/>
    <p:sldId id="338" r:id="rId14"/>
    <p:sldId id="315" r:id="rId15"/>
    <p:sldId id="311" r:id="rId16"/>
    <p:sldId id="340" r:id="rId17"/>
    <p:sldId id="320" r:id="rId18"/>
    <p:sldId id="341" r:id="rId19"/>
    <p:sldId id="330" r:id="rId20"/>
    <p:sldId id="342" r:id="rId21"/>
    <p:sldId id="344" r:id="rId22"/>
    <p:sldId id="343" r:id="rId23"/>
    <p:sldId id="322" r:id="rId24"/>
    <p:sldId id="283" r:id="rId25"/>
    <p:sldId id="288" r:id="rId26"/>
    <p:sldId id="331" r:id="rId27"/>
    <p:sldId id="318" r:id="rId28"/>
    <p:sldId id="336" r:id="rId29"/>
    <p:sldId id="298" r:id="rId30"/>
    <p:sldId id="327" r:id="rId31"/>
    <p:sldId id="301" r:id="rId32"/>
    <p:sldId id="337" r:id="rId33"/>
    <p:sldId id="303" r:id="rId34"/>
    <p:sldId id="339" r:id="rId35"/>
    <p:sldId id="345" r:id="rId36"/>
    <p:sldId id="270" r:id="rId37"/>
    <p:sldId id="332" r:id="rId38"/>
    <p:sldId id="272" r:id="rId39"/>
  </p:sldIdLst>
  <p:sldSz cx="12192000" cy="6858000"/>
  <p:notesSz cx="7019925" cy="9305925"/>
  <p:embeddedFontLst>
    <p:embeddedFont>
      <p:font typeface="Calibri" panose="020F0502020204030204" pitchFamily="34" charset="0"/>
      <p:regular r:id="rId42"/>
      <p:bold r:id="rId43"/>
      <p:italic r:id="rId44"/>
      <p:boldItalic r:id="rId45"/>
    </p:embeddedFont>
    <p:embeddedFont>
      <p:font typeface="DIN 2014 Bold" panose="020B0604020202020204" charset="0"/>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pril Durham, PhD" initials="AD" lastIdx="1" clrIdx="0"/>
  <p:cmAuthor id="7" name="Deanna Hansen" initials="DH" lastIdx="1" clrIdx="7">
    <p:extLst>
      <p:ext uri="{19B8F6BF-5375-455C-9EA6-DF929625EA0E}">
        <p15:presenceInfo xmlns:p15="http://schemas.microsoft.com/office/powerpoint/2012/main" userId="S::dhansen@rinconconsultants.com::0f2e90e0-1c09-4edb-8e46-8db521c329de" providerId="AD"/>
      </p:ext>
    </p:extLst>
  </p:cmAuthor>
  <p:cmAuthor id="1" name="Kiernan Brtalik" initials="KB" lastIdx="1" clrIdx="1">
    <p:extLst>
      <p:ext uri="{19B8F6BF-5375-455C-9EA6-DF929625EA0E}">
        <p15:presenceInfo xmlns:p15="http://schemas.microsoft.com/office/powerpoint/2012/main" userId="S-1-5-21-611856792-1750555592-1538882281-12642" providerId="AD"/>
      </p:ext>
    </p:extLst>
  </p:cmAuthor>
  <p:cmAuthor id="8" name="Alexa Washburn" initials="AW" lastIdx="7" clrIdx="8">
    <p:extLst>
      <p:ext uri="{19B8F6BF-5375-455C-9EA6-DF929625EA0E}">
        <p15:presenceInfo xmlns:p15="http://schemas.microsoft.com/office/powerpoint/2012/main" userId="S::awashburn@nationalcore.org::85b9e07a-b9bd-444f-9d73-e0844674ad84" providerId="AD"/>
      </p:ext>
    </p:extLst>
  </p:cmAuthor>
  <p:cmAuthor id="2" name="Emily Marino" initials="EM" lastIdx="27" clrIdx="2">
    <p:extLst>
      <p:ext uri="{19B8F6BF-5375-455C-9EA6-DF929625EA0E}">
        <p15:presenceInfo xmlns:p15="http://schemas.microsoft.com/office/powerpoint/2012/main" userId="S::emarino@rinconconsultants.com::1ed44a44-c15b-46d1-a217-fe9cf43b85da" providerId="AD"/>
      </p:ext>
    </p:extLst>
  </p:cmAuthor>
  <p:cmAuthor id="9" name="Elisa Paster" initials="EP" lastIdx="18" clrIdx="9">
    <p:extLst>
      <p:ext uri="{19B8F6BF-5375-455C-9EA6-DF929625EA0E}">
        <p15:presenceInfo xmlns:p15="http://schemas.microsoft.com/office/powerpoint/2012/main" userId="S::epaster@glaserweil.com::2a32a202-e118-4ef1-8239-45eb9f652468" providerId="AD"/>
      </p:ext>
    </p:extLst>
  </p:cmAuthor>
  <p:cmAuthor id="3" name="Danielle Griffith" initials="DG" lastIdx="10" clrIdx="3">
    <p:extLst>
      <p:ext uri="{19B8F6BF-5375-455C-9EA6-DF929625EA0E}">
        <p15:presenceInfo xmlns:p15="http://schemas.microsoft.com/office/powerpoint/2012/main" userId="S::dgriffith@rinconconsultants.com::6050bf09-92cb-4a33-95f1-7ce6613f194e" providerId="AD"/>
      </p:ext>
    </p:extLst>
  </p:cmAuthor>
  <p:cmAuthor id="4" name="Jennifer Haddow" initials="JH" lastIdx="18" clrIdx="4">
    <p:extLst>
      <p:ext uri="{19B8F6BF-5375-455C-9EA6-DF929625EA0E}">
        <p15:presenceInfo xmlns:p15="http://schemas.microsoft.com/office/powerpoint/2012/main" userId="S::jhaddow@rinconconsultants.com::226f4697-d030-4ebe-9089-ea8dc9b811fc" providerId="AD"/>
      </p:ext>
    </p:extLst>
  </p:cmAuthor>
  <p:cmAuthor id="5" name="Stalvey,Malinda K" initials="SK" lastIdx="5" clrIdx="5">
    <p:extLst>
      <p:ext uri="{19B8F6BF-5375-455C-9EA6-DF929625EA0E}">
        <p15:presenceInfo xmlns:p15="http://schemas.microsoft.com/office/powerpoint/2012/main" userId="S-1-5-21-1379808765-994213219-320618023-25499" providerId="AD"/>
      </p:ext>
    </p:extLst>
  </p:cmAuthor>
  <p:cmAuthor id="6" name="Harriger,Jennifer A" initials="HA" lastIdx="10" clrIdx="6">
    <p:extLst>
      <p:ext uri="{19B8F6BF-5375-455C-9EA6-DF929625EA0E}">
        <p15:presenceInfo xmlns:p15="http://schemas.microsoft.com/office/powerpoint/2012/main" userId="S-1-5-21-1379808765-994213219-320618023-242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B"/>
    <a:srgbClr val="000000"/>
    <a:srgbClr val="C5DDF3"/>
    <a:srgbClr val="FDF69B"/>
    <a:srgbClr val="FAFAFA"/>
    <a:srgbClr val="343399"/>
    <a:srgbClr val="8FC1E3"/>
    <a:srgbClr val="246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32" autoAdjust="0"/>
    <p:restoredTop sz="83314" autoAdjust="0"/>
  </p:normalViewPr>
  <p:slideViewPr>
    <p:cSldViewPr snapToGrid="0">
      <p:cViewPr varScale="1">
        <p:scale>
          <a:sx n="71" d="100"/>
          <a:sy n="71" d="100"/>
        </p:scale>
        <p:origin x="970" y="6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8" d="100"/>
          <a:sy n="78" d="100"/>
        </p:scale>
        <p:origin x="3726" y="84"/>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9" dt="2021-01-22T07:56:33.378" idx="8">
    <p:pos x="6292" y="3596"/>
    <p:text>Query whether we need another slide that explains that this is just step one and that the phases will require future entitlement. For discussion.</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54.svg"/><Relationship Id="rId1" Type="http://schemas.openxmlformats.org/officeDocument/2006/relationships/image" Target="../media/image63.png"/><Relationship Id="rId6" Type="http://schemas.openxmlformats.org/officeDocument/2006/relationships/image" Target="../media/image58.svg"/><Relationship Id="rId5" Type="http://schemas.openxmlformats.org/officeDocument/2006/relationships/image" Target="../media/image65.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4623F-9D1B-4DB9-A60F-9F68F83E78D4}"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E7C32CC-F973-480F-A500-6D2C2A250607}">
      <dgm:prSet custT="1"/>
      <dgm:spPr/>
      <dgm:t>
        <a:bodyPr/>
        <a:lstStyle/>
        <a:p>
          <a:pPr>
            <a:lnSpc>
              <a:spcPct val="100000"/>
            </a:lnSpc>
            <a:defRPr cap="all"/>
          </a:pPr>
          <a:r>
            <a:rPr lang="en-US" sz="2400" cap="none" dirty="0" err="1"/>
            <a:t>Informar</a:t>
          </a:r>
          <a:r>
            <a:rPr lang="en-US" sz="2400" cap="none" dirty="0"/>
            <a:t> a la </a:t>
          </a:r>
          <a:r>
            <a:rPr lang="en-US" sz="2400" cap="none" dirty="0" err="1"/>
            <a:t>comunidad</a:t>
          </a:r>
          <a:r>
            <a:rPr lang="en-US" sz="2400" cap="none" dirty="0"/>
            <a:t> y a las </a:t>
          </a:r>
          <a:r>
            <a:rPr lang="en-US" sz="2400" cap="none" dirty="0" err="1"/>
            <a:t>agencias</a:t>
          </a:r>
          <a:r>
            <a:rPr lang="en-US" sz="2400" cap="none" dirty="0"/>
            <a:t> </a:t>
          </a:r>
          <a:r>
            <a:rPr lang="en-US" sz="2400" cap="none" dirty="0" err="1"/>
            <a:t>afectadas</a:t>
          </a:r>
          <a:r>
            <a:rPr lang="en-US" sz="2400" cap="none" dirty="0"/>
            <a:t> </a:t>
          </a:r>
          <a:r>
            <a:rPr lang="en-US" sz="2400" cap="none" dirty="0" err="1"/>
            <a:t>sobre</a:t>
          </a:r>
          <a:r>
            <a:rPr lang="en-US" sz="2400" cap="none" dirty="0"/>
            <a:t> el Proyecto</a:t>
          </a:r>
        </a:p>
      </dgm:t>
    </dgm:pt>
    <dgm:pt modelId="{716DAFC7-D0DB-4BD0-B2B9-63C108A08B16}" type="parTrans" cxnId="{5A9EC13F-61F8-4808-908D-E4BCED626268}">
      <dgm:prSet/>
      <dgm:spPr/>
      <dgm:t>
        <a:bodyPr/>
        <a:lstStyle/>
        <a:p>
          <a:endParaRPr lang="en-US"/>
        </a:p>
      </dgm:t>
    </dgm:pt>
    <dgm:pt modelId="{B476DACA-0D62-4A4E-8A45-02B2521FA5F8}" type="sibTrans" cxnId="{5A9EC13F-61F8-4808-908D-E4BCED626268}">
      <dgm:prSet phldrT="1" phldr="0"/>
      <dgm:spPr/>
      <dgm:t>
        <a:bodyPr/>
        <a:lstStyle/>
        <a:p>
          <a:endParaRPr lang="en-US"/>
        </a:p>
      </dgm:t>
    </dgm:pt>
    <dgm:pt modelId="{D2B19CDD-FE5D-4FD6-B1E9-72D8230E84AB}">
      <dgm:prSet custT="1"/>
      <dgm:spPr/>
      <dgm:t>
        <a:bodyPr/>
        <a:lstStyle/>
        <a:p>
          <a:pPr>
            <a:lnSpc>
              <a:spcPct val="100000"/>
            </a:lnSpc>
            <a:defRPr cap="all"/>
          </a:pPr>
          <a:r>
            <a:rPr lang="en-US" sz="2400" cap="none" dirty="0" err="1"/>
            <a:t>Describa</a:t>
          </a:r>
          <a:r>
            <a:rPr lang="en-US" sz="2400" cap="none" dirty="0"/>
            <a:t> el </a:t>
          </a:r>
          <a:r>
            <a:rPr lang="en-US" sz="2400" cap="none" dirty="0" err="1"/>
            <a:t>cronograma</a:t>
          </a:r>
          <a:r>
            <a:rPr lang="en-US" sz="2400" cap="none" dirty="0"/>
            <a:t> y la </a:t>
          </a:r>
          <a:r>
            <a:rPr lang="en-US" sz="2400" cap="none" dirty="0" err="1"/>
            <a:t>oportunidades</a:t>
          </a:r>
          <a:r>
            <a:rPr lang="en-US" sz="2400" cap="none" dirty="0"/>
            <a:t> </a:t>
          </a:r>
          <a:r>
            <a:rPr lang="en-US" sz="2400" cap="none" dirty="0" err="1"/>
            <a:t>futuras</a:t>
          </a:r>
          <a:r>
            <a:rPr lang="en-US" sz="2400" cap="none" dirty="0"/>
            <a:t> para las </a:t>
          </a:r>
          <a:r>
            <a:rPr lang="en-US" sz="2400" cap="none" dirty="0" err="1"/>
            <a:t>aportaciones</a:t>
          </a:r>
          <a:r>
            <a:rPr lang="en-US" sz="2400" cap="none" dirty="0"/>
            <a:t> de la </a:t>
          </a:r>
          <a:r>
            <a:rPr lang="en-US" sz="2400" cap="none" dirty="0" err="1"/>
            <a:t>comunidad</a:t>
          </a:r>
          <a:endParaRPr lang="en-US" sz="2400" cap="none" dirty="0"/>
        </a:p>
      </dgm:t>
    </dgm:pt>
    <dgm:pt modelId="{14597039-2756-4FB7-A9E0-6A38D7B43F58}" type="parTrans" cxnId="{0FEDD52A-94F9-4598-8C0D-45F960ADF1A6}">
      <dgm:prSet/>
      <dgm:spPr/>
      <dgm:t>
        <a:bodyPr/>
        <a:lstStyle/>
        <a:p>
          <a:endParaRPr lang="en-US"/>
        </a:p>
      </dgm:t>
    </dgm:pt>
    <dgm:pt modelId="{D572128C-297D-4541-AD90-16D68785B4F2}" type="sibTrans" cxnId="{0FEDD52A-94F9-4598-8C0D-45F960ADF1A6}">
      <dgm:prSet phldrT="2" phldr="0"/>
      <dgm:spPr/>
      <dgm:t>
        <a:bodyPr/>
        <a:lstStyle/>
        <a:p>
          <a:endParaRPr lang="en-US"/>
        </a:p>
      </dgm:t>
    </dgm:pt>
    <dgm:pt modelId="{E728FFCB-E2D0-487B-AA58-FCEFB2CF9723}">
      <dgm:prSet custT="1"/>
      <dgm:spPr/>
      <dgm:t>
        <a:bodyPr/>
        <a:lstStyle/>
        <a:p>
          <a:r>
            <a:rPr lang="es-ES" sz="2400" cap="none" dirty="0"/>
            <a:t>Recopilar aportes de las partes interesadas sobre los temas cubiertos en el EIR / EIS</a:t>
          </a:r>
          <a:endParaRPr lang="en-US" sz="2400" cap="none" dirty="0"/>
        </a:p>
      </dgm:t>
    </dgm:pt>
    <dgm:pt modelId="{CCFE77C9-C2DB-4741-9E1E-95A70AF1C62F}" type="parTrans" cxnId="{00116988-F44D-468D-9D50-8DF05C0598CB}">
      <dgm:prSet/>
      <dgm:spPr/>
      <dgm:t>
        <a:bodyPr/>
        <a:lstStyle/>
        <a:p>
          <a:endParaRPr lang="en-US"/>
        </a:p>
      </dgm:t>
    </dgm:pt>
    <dgm:pt modelId="{578F7E3D-9732-40E4-9C12-47A26DCAB652}" type="sibTrans" cxnId="{00116988-F44D-468D-9D50-8DF05C0598CB}">
      <dgm:prSet phldrT="3" phldr="0"/>
      <dgm:spPr/>
      <dgm:t>
        <a:bodyPr/>
        <a:lstStyle/>
        <a:p>
          <a:endParaRPr lang="en-US"/>
        </a:p>
      </dgm:t>
    </dgm:pt>
    <dgm:pt modelId="{B03833DC-F115-4CE0-8E3A-B6E0AC7D7386}" type="pres">
      <dgm:prSet presAssocID="{CEF4623F-9D1B-4DB9-A60F-9F68F83E78D4}" presName="root" presStyleCnt="0">
        <dgm:presLayoutVars>
          <dgm:dir/>
          <dgm:resizeHandles val="exact"/>
        </dgm:presLayoutVars>
      </dgm:prSet>
      <dgm:spPr/>
    </dgm:pt>
    <dgm:pt modelId="{AE03184B-B403-4360-A3F9-5033CF9C489A}" type="pres">
      <dgm:prSet presAssocID="{EE7C32CC-F973-480F-A500-6D2C2A250607}" presName="compNode" presStyleCnt="0"/>
      <dgm:spPr/>
    </dgm:pt>
    <dgm:pt modelId="{48A67221-D2A1-4DDB-9D34-EFCF715C2FCA}" type="pres">
      <dgm:prSet presAssocID="{EE7C32CC-F973-480F-A500-6D2C2A250607}" presName="iconBgRect" presStyleLbl="bgShp" presStyleIdx="0" presStyleCnt="3"/>
      <dgm:spPr/>
    </dgm:pt>
    <dgm:pt modelId="{1AF22A3A-3C80-4BD8-90D6-9CEF40C45451}" type="pres">
      <dgm:prSet presAssocID="{EE7C32CC-F973-480F-A500-6D2C2A250607}" presName="iconRect" presStyleLbl="node1" presStyleIdx="0" presStyleCnt="3" custScaleX="229909" custScaleY="22990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CB3E4A6-C211-4A87-A9D1-883392329C46}" type="pres">
      <dgm:prSet presAssocID="{EE7C32CC-F973-480F-A500-6D2C2A250607}" presName="spaceRect" presStyleCnt="0"/>
      <dgm:spPr/>
    </dgm:pt>
    <dgm:pt modelId="{0C32EDC4-CE14-4553-A749-3D465BEBF39A}" type="pres">
      <dgm:prSet presAssocID="{EE7C32CC-F973-480F-A500-6D2C2A250607}" presName="textRect" presStyleLbl="revTx" presStyleIdx="0" presStyleCnt="3" custLinFactNeighborX="3021" custLinFactNeighborY="-5607">
        <dgm:presLayoutVars>
          <dgm:chMax val="1"/>
          <dgm:chPref val="1"/>
        </dgm:presLayoutVars>
      </dgm:prSet>
      <dgm:spPr/>
    </dgm:pt>
    <dgm:pt modelId="{92963065-C217-4A3B-838E-A4C36BF1FADE}" type="pres">
      <dgm:prSet presAssocID="{B476DACA-0D62-4A4E-8A45-02B2521FA5F8}" presName="sibTrans" presStyleCnt="0"/>
      <dgm:spPr/>
    </dgm:pt>
    <dgm:pt modelId="{1CE68BEC-68EC-4072-9D07-3C80473CCDA4}" type="pres">
      <dgm:prSet presAssocID="{E728FFCB-E2D0-487B-AA58-FCEFB2CF9723}" presName="compNode" presStyleCnt="0"/>
      <dgm:spPr/>
    </dgm:pt>
    <dgm:pt modelId="{62317986-7C96-4D2B-809A-5664A36C0334}" type="pres">
      <dgm:prSet presAssocID="{E728FFCB-E2D0-487B-AA58-FCEFB2CF9723}" presName="iconBgRect" presStyleLbl="bgShp" presStyleIdx="1" presStyleCnt="3"/>
      <dgm:spPr/>
    </dgm:pt>
    <dgm:pt modelId="{949150AD-F26D-421E-A66D-4C7C175DCD0F}" type="pres">
      <dgm:prSet presAssocID="{E728FFCB-E2D0-487B-AA58-FCEFB2CF9723}" presName="iconRect" presStyleLbl="node1" presStyleIdx="1" presStyleCnt="3" custScaleX="192053" custScaleY="192053" custLinFactNeighborX="15453" custLinFactNeighborY="462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709F24B-6D03-48C6-A459-432C2966CB3A}" type="pres">
      <dgm:prSet presAssocID="{E728FFCB-E2D0-487B-AA58-FCEFB2CF9723}" presName="spaceRect" presStyleCnt="0"/>
      <dgm:spPr/>
    </dgm:pt>
    <dgm:pt modelId="{800DCDC0-BC3C-41B8-9922-CA6F4F8EB401}" type="pres">
      <dgm:prSet presAssocID="{E728FFCB-E2D0-487B-AA58-FCEFB2CF9723}" presName="textRect" presStyleLbl="revTx" presStyleIdx="1" presStyleCnt="3" custLinFactNeighborX="1974" custLinFactNeighborY="1042">
        <dgm:presLayoutVars>
          <dgm:chMax val="1"/>
          <dgm:chPref val="1"/>
        </dgm:presLayoutVars>
      </dgm:prSet>
      <dgm:spPr/>
    </dgm:pt>
    <dgm:pt modelId="{C6EC3738-7848-4427-AF00-0FBF26A65A06}" type="pres">
      <dgm:prSet presAssocID="{578F7E3D-9732-40E4-9C12-47A26DCAB652}" presName="sibTrans" presStyleCnt="0"/>
      <dgm:spPr/>
    </dgm:pt>
    <dgm:pt modelId="{38E74D3D-05AB-4567-A8BD-E9A0FF6ABD5D}" type="pres">
      <dgm:prSet presAssocID="{D2B19CDD-FE5D-4FD6-B1E9-72D8230E84AB}" presName="compNode" presStyleCnt="0"/>
      <dgm:spPr/>
    </dgm:pt>
    <dgm:pt modelId="{0D956B26-70F3-49CD-8DD0-839C132F8394}" type="pres">
      <dgm:prSet presAssocID="{D2B19CDD-FE5D-4FD6-B1E9-72D8230E84AB}" presName="iconBgRect" presStyleLbl="bgShp" presStyleIdx="2" presStyleCnt="3"/>
      <dgm:spPr/>
    </dgm:pt>
    <dgm:pt modelId="{B5D1F395-46C9-49D8-8C53-78AF4EC8282E}" type="pres">
      <dgm:prSet presAssocID="{D2B19CDD-FE5D-4FD6-B1E9-72D8230E84AB}" presName="iconRect" presStyleLbl="node1" presStyleIdx="2" presStyleCnt="3" custScaleX="221173" custScaleY="22117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ily calendar"/>
        </a:ext>
      </dgm:extLst>
    </dgm:pt>
    <dgm:pt modelId="{8DA598C4-E80D-4107-A73B-F51D5C2C46CD}" type="pres">
      <dgm:prSet presAssocID="{D2B19CDD-FE5D-4FD6-B1E9-72D8230E84AB}" presName="spaceRect" presStyleCnt="0"/>
      <dgm:spPr/>
    </dgm:pt>
    <dgm:pt modelId="{2D035045-C9E0-42DB-A4DA-B2902BDAC890}" type="pres">
      <dgm:prSet presAssocID="{D2B19CDD-FE5D-4FD6-B1E9-72D8230E84AB}" presName="textRect" presStyleLbl="revTx" presStyleIdx="2" presStyleCnt="3" custScaleX="120519" custLinFactNeighborX="2662" custLinFactNeighborY="-2235">
        <dgm:presLayoutVars>
          <dgm:chMax val="1"/>
          <dgm:chPref val="1"/>
        </dgm:presLayoutVars>
      </dgm:prSet>
      <dgm:spPr/>
    </dgm:pt>
  </dgm:ptLst>
  <dgm:cxnLst>
    <dgm:cxn modelId="{8C3ACC0C-B798-4EEF-A075-BDC672F155C5}" type="presOf" srcId="{EE7C32CC-F973-480F-A500-6D2C2A250607}" destId="{0C32EDC4-CE14-4553-A749-3D465BEBF39A}" srcOrd="0" destOrd="0" presId="urn:microsoft.com/office/officeart/2018/5/layout/IconCircleLabelList"/>
    <dgm:cxn modelId="{B9C3370D-BDCE-41D0-A437-FFC1C98D9134}" type="presOf" srcId="{D2B19CDD-FE5D-4FD6-B1E9-72D8230E84AB}" destId="{2D035045-C9E0-42DB-A4DA-B2902BDAC890}" srcOrd="0" destOrd="0" presId="urn:microsoft.com/office/officeart/2018/5/layout/IconCircleLabelList"/>
    <dgm:cxn modelId="{0FEDD52A-94F9-4598-8C0D-45F960ADF1A6}" srcId="{CEF4623F-9D1B-4DB9-A60F-9F68F83E78D4}" destId="{D2B19CDD-FE5D-4FD6-B1E9-72D8230E84AB}" srcOrd="2" destOrd="0" parTransId="{14597039-2756-4FB7-A9E0-6A38D7B43F58}" sibTransId="{D572128C-297D-4541-AD90-16D68785B4F2}"/>
    <dgm:cxn modelId="{5A9EC13F-61F8-4808-908D-E4BCED626268}" srcId="{CEF4623F-9D1B-4DB9-A60F-9F68F83E78D4}" destId="{EE7C32CC-F973-480F-A500-6D2C2A250607}" srcOrd="0" destOrd="0" parTransId="{716DAFC7-D0DB-4BD0-B2B9-63C108A08B16}" sibTransId="{B476DACA-0D62-4A4E-8A45-02B2521FA5F8}"/>
    <dgm:cxn modelId="{00116988-F44D-468D-9D50-8DF05C0598CB}" srcId="{CEF4623F-9D1B-4DB9-A60F-9F68F83E78D4}" destId="{E728FFCB-E2D0-487B-AA58-FCEFB2CF9723}" srcOrd="1" destOrd="0" parTransId="{CCFE77C9-C2DB-4741-9E1E-95A70AF1C62F}" sibTransId="{578F7E3D-9732-40E4-9C12-47A26DCAB652}"/>
    <dgm:cxn modelId="{70081AA3-E9DC-400C-A24A-4B1A7E9214B0}" type="presOf" srcId="{E728FFCB-E2D0-487B-AA58-FCEFB2CF9723}" destId="{800DCDC0-BC3C-41B8-9922-CA6F4F8EB401}" srcOrd="0" destOrd="0" presId="urn:microsoft.com/office/officeart/2018/5/layout/IconCircleLabelList"/>
    <dgm:cxn modelId="{579532BD-BF16-4F47-AD3B-A6E428F805BA}" type="presOf" srcId="{CEF4623F-9D1B-4DB9-A60F-9F68F83E78D4}" destId="{B03833DC-F115-4CE0-8E3A-B6E0AC7D7386}" srcOrd="0" destOrd="0" presId="urn:microsoft.com/office/officeart/2018/5/layout/IconCircleLabelList"/>
    <dgm:cxn modelId="{F20109BE-E115-42C1-8E01-E1E28F330D6F}" type="presParOf" srcId="{B03833DC-F115-4CE0-8E3A-B6E0AC7D7386}" destId="{AE03184B-B403-4360-A3F9-5033CF9C489A}" srcOrd="0" destOrd="0" presId="urn:microsoft.com/office/officeart/2018/5/layout/IconCircleLabelList"/>
    <dgm:cxn modelId="{5FFF609C-995E-4A2C-94A8-7F63943F5E08}" type="presParOf" srcId="{AE03184B-B403-4360-A3F9-5033CF9C489A}" destId="{48A67221-D2A1-4DDB-9D34-EFCF715C2FCA}" srcOrd="0" destOrd="0" presId="urn:microsoft.com/office/officeart/2018/5/layout/IconCircleLabelList"/>
    <dgm:cxn modelId="{9D17DC2A-37FA-4101-B92A-1061E9F7338F}" type="presParOf" srcId="{AE03184B-B403-4360-A3F9-5033CF9C489A}" destId="{1AF22A3A-3C80-4BD8-90D6-9CEF40C45451}" srcOrd="1" destOrd="0" presId="urn:microsoft.com/office/officeart/2018/5/layout/IconCircleLabelList"/>
    <dgm:cxn modelId="{F134E7F7-2A4A-49A2-A3DD-D448E0491389}" type="presParOf" srcId="{AE03184B-B403-4360-A3F9-5033CF9C489A}" destId="{4CB3E4A6-C211-4A87-A9D1-883392329C46}" srcOrd="2" destOrd="0" presId="urn:microsoft.com/office/officeart/2018/5/layout/IconCircleLabelList"/>
    <dgm:cxn modelId="{46ED8FFB-90C7-4E99-9F7A-00913BBC671B}" type="presParOf" srcId="{AE03184B-B403-4360-A3F9-5033CF9C489A}" destId="{0C32EDC4-CE14-4553-A749-3D465BEBF39A}" srcOrd="3" destOrd="0" presId="urn:microsoft.com/office/officeart/2018/5/layout/IconCircleLabelList"/>
    <dgm:cxn modelId="{B9A7672D-900E-4C48-A08A-3D8B91754B65}" type="presParOf" srcId="{B03833DC-F115-4CE0-8E3A-B6E0AC7D7386}" destId="{92963065-C217-4A3B-838E-A4C36BF1FADE}" srcOrd="1" destOrd="0" presId="urn:microsoft.com/office/officeart/2018/5/layout/IconCircleLabelList"/>
    <dgm:cxn modelId="{C63CE360-97A1-4085-8FAB-8CCE20BD82AF}" type="presParOf" srcId="{B03833DC-F115-4CE0-8E3A-B6E0AC7D7386}" destId="{1CE68BEC-68EC-4072-9D07-3C80473CCDA4}" srcOrd="2" destOrd="0" presId="urn:microsoft.com/office/officeart/2018/5/layout/IconCircleLabelList"/>
    <dgm:cxn modelId="{2E121325-EBBC-478D-81B2-2A132560DF01}" type="presParOf" srcId="{1CE68BEC-68EC-4072-9D07-3C80473CCDA4}" destId="{62317986-7C96-4D2B-809A-5664A36C0334}" srcOrd="0" destOrd="0" presId="urn:microsoft.com/office/officeart/2018/5/layout/IconCircleLabelList"/>
    <dgm:cxn modelId="{30B42EA4-3081-4EE0-985D-EB8B7A201B8A}" type="presParOf" srcId="{1CE68BEC-68EC-4072-9D07-3C80473CCDA4}" destId="{949150AD-F26D-421E-A66D-4C7C175DCD0F}" srcOrd="1" destOrd="0" presId="urn:microsoft.com/office/officeart/2018/5/layout/IconCircleLabelList"/>
    <dgm:cxn modelId="{A962639C-71B7-4880-96B4-CA47CD4841E7}" type="presParOf" srcId="{1CE68BEC-68EC-4072-9D07-3C80473CCDA4}" destId="{D709F24B-6D03-48C6-A459-432C2966CB3A}" srcOrd="2" destOrd="0" presId="urn:microsoft.com/office/officeart/2018/5/layout/IconCircleLabelList"/>
    <dgm:cxn modelId="{13F81B59-0ECE-44C1-883E-38F2C3EB9FA1}" type="presParOf" srcId="{1CE68BEC-68EC-4072-9D07-3C80473CCDA4}" destId="{800DCDC0-BC3C-41B8-9922-CA6F4F8EB401}" srcOrd="3" destOrd="0" presId="urn:microsoft.com/office/officeart/2018/5/layout/IconCircleLabelList"/>
    <dgm:cxn modelId="{1B9A55C6-C415-4A82-A4B3-2FDE390A009B}" type="presParOf" srcId="{B03833DC-F115-4CE0-8E3A-B6E0AC7D7386}" destId="{C6EC3738-7848-4427-AF00-0FBF26A65A06}" srcOrd="3" destOrd="0" presId="urn:microsoft.com/office/officeart/2018/5/layout/IconCircleLabelList"/>
    <dgm:cxn modelId="{1A08EEDA-563A-4455-BB7B-AA8684F532EC}" type="presParOf" srcId="{B03833DC-F115-4CE0-8E3A-B6E0AC7D7386}" destId="{38E74D3D-05AB-4567-A8BD-E9A0FF6ABD5D}" srcOrd="4" destOrd="0" presId="urn:microsoft.com/office/officeart/2018/5/layout/IconCircleLabelList"/>
    <dgm:cxn modelId="{19A1C483-62C3-4686-A609-1A8683C85B8C}" type="presParOf" srcId="{38E74D3D-05AB-4567-A8BD-E9A0FF6ABD5D}" destId="{0D956B26-70F3-49CD-8DD0-839C132F8394}" srcOrd="0" destOrd="0" presId="urn:microsoft.com/office/officeart/2018/5/layout/IconCircleLabelList"/>
    <dgm:cxn modelId="{129806D8-5CBA-4793-8187-1EE4920596FF}" type="presParOf" srcId="{38E74D3D-05AB-4567-A8BD-E9A0FF6ABD5D}" destId="{B5D1F395-46C9-49D8-8C53-78AF4EC8282E}" srcOrd="1" destOrd="0" presId="urn:microsoft.com/office/officeart/2018/5/layout/IconCircleLabelList"/>
    <dgm:cxn modelId="{6BE50EF9-3209-4296-AF2D-28AE30453603}" type="presParOf" srcId="{38E74D3D-05AB-4567-A8BD-E9A0FF6ABD5D}" destId="{8DA598C4-E80D-4107-A73B-F51D5C2C46CD}" srcOrd="2" destOrd="0" presId="urn:microsoft.com/office/officeart/2018/5/layout/IconCircleLabelList"/>
    <dgm:cxn modelId="{277807C2-EA4A-43E9-9D39-615A2590A584}" type="presParOf" srcId="{38E74D3D-05AB-4567-A8BD-E9A0FF6ABD5D}" destId="{2D035045-C9E0-42DB-A4DA-B2902BDAC89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854A9A-E3C7-4656-8D6D-6FF2AE938EF3}" type="doc">
      <dgm:prSet loTypeId="urn:microsoft.com/office/officeart/2018/2/layout/IconVerticalSolidList" loCatId="icon" qsTypeId="urn:microsoft.com/office/officeart/2005/8/quickstyle/simple4" qsCatId="simple" csTypeId="urn:microsoft.com/office/officeart/2005/8/colors/accent0_3" csCatId="mainScheme" phldr="1"/>
      <dgm:spPr/>
      <dgm:t>
        <a:bodyPr/>
        <a:lstStyle/>
        <a:p>
          <a:endParaRPr lang="en-US"/>
        </a:p>
      </dgm:t>
    </dgm:pt>
    <dgm:pt modelId="{08412436-3FA8-47A9-BCD1-7E462DEE9D70}">
      <dgm:prSet/>
      <dgm:spPr/>
      <dgm:t>
        <a:bodyPr/>
        <a:lstStyle/>
        <a:p>
          <a:r>
            <a:rPr lang="es-ES" dirty="0">
              <a:solidFill>
                <a:srgbClr val="59595B"/>
              </a:solidFill>
            </a:rPr>
            <a:t>Revelar los impactos ambientales significativos de un proyecto propuesto a los tomadores de decisiones y al público</a:t>
          </a:r>
          <a:endParaRPr lang="en-US" dirty="0">
            <a:solidFill>
              <a:srgbClr val="59595B"/>
            </a:solidFill>
          </a:endParaRPr>
        </a:p>
      </dgm:t>
    </dgm:pt>
    <dgm:pt modelId="{EA321FFF-8764-440B-B8E8-083E2C892AB1}" type="parTrans" cxnId="{379B5AE4-B0B5-44C7-BC56-650B40270849}">
      <dgm:prSet/>
      <dgm:spPr/>
      <dgm:t>
        <a:bodyPr/>
        <a:lstStyle/>
        <a:p>
          <a:endParaRPr lang="en-US">
            <a:solidFill>
              <a:schemeClr val="bg2">
                <a:lumMod val="10000"/>
              </a:schemeClr>
            </a:solidFill>
          </a:endParaRPr>
        </a:p>
      </dgm:t>
    </dgm:pt>
    <dgm:pt modelId="{51792024-DE07-45C7-8BED-B6C327DC31B4}" type="sibTrans" cxnId="{379B5AE4-B0B5-44C7-BC56-650B40270849}">
      <dgm:prSet/>
      <dgm:spPr/>
      <dgm:t>
        <a:bodyPr/>
        <a:lstStyle/>
        <a:p>
          <a:endParaRPr lang="en-US">
            <a:solidFill>
              <a:schemeClr val="bg2">
                <a:lumMod val="10000"/>
              </a:schemeClr>
            </a:solidFill>
          </a:endParaRPr>
        </a:p>
      </dgm:t>
    </dgm:pt>
    <dgm:pt modelId="{A688B900-6219-4029-9BB4-816FA8D3AC59}">
      <dgm:prSet/>
      <dgm:spPr/>
      <dgm:t>
        <a:bodyPr/>
        <a:lstStyle/>
        <a:p>
          <a:r>
            <a:rPr lang="en-US" dirty="0" err="1">
              <a:solidFill>
                <a:srgbClr val="59595B"/>
              </a:solidFill>
            </a:rPr>
            <a:t>Identificar</a:t>
          </a:r>
          <a:r>
            <a:rPr lang="en-US" dirty="0">
              <a:solidFill>
                <a:srgbClr val="59595B"/>
              </a:solidFill>
            </a:rPr>
            <a:t> </a:t>
          </a:r>
          <a:r>
            <a:rPr lang="en-US" dirty="0" err="1">
              <a:solidFill>
                <a:srgbClr val="59595B"/>
              </a:solidFill>
            </a:rPr>
            <a:t>formas</a:t>
          </a:r>
          <a:r>
            <a:rPr lang="en-US" dirty="0">
              <a:solidFill>
                <a:srgbClr val="59595B"/>
              </a:solidFill>
            </a:rPr>
            <a:t> de </a:t>
          </a:r>
          <a:r>
            <a:rPr lang="en-US" dirty="0" err="1">
              <a:solidFill>
                <a:srgbClr val="59595B"/>
              </a:solidFill>
            </a:rPr>
            <a:t>evitar</a:t>
          </a:r>
          <a:r>
            <a:rPr lang="en-US" dirty="0">
              <a:solidFill>
                <a:srgbClr val="59595B"/>
              </a:solidFill>
            </a:rPr>
            <a:t> o </a:t>
          </a:r>
          <a:r>
            <a:rPr lang="en-US" dirty="0" err="1">
              <a:solidFill>
                <a:srgbClr val="59595B"/>
              </a:solidFill>
            </a:rPr>
            <a:t>reducir</a:t>
          </a:r>
          <a:r>
            <a:rPr lang="en-US" dirty="0">
              <a:solidFill>
                <a:srgbClr val="59595B"/>
              </a:solidFill>
            </a:rPr>
            <a:t> los </a:t>
          </a:r>
          <a:r>
            <a:rPr lang="en-US" dirty="0" err="1">
              <a:solidFill>
                <a:srgbClr val="59595B"/>
              </a:solidFill>
            </a:rPr>
            <a:t>impactos</a:t>
          </a:r>
          <a:r>
            <a:rPr lang="en-US" dirty="0">
              <a:solidFill>
                <a:srgbClr val="59595B"/>
              </a:solidFill>
            </a:rPr>
            <a:t> </a:t>
          </a:r>
          <a:r>
            <a:rPr lang="en-US" dirty="0" err="1">
              <a:solidFill>
                <a:srgbClr val="59595B"/>
              </a:solidFill>
            </a:rPr>
            <a:t>ambientales</a:t>
          </a:r>
          <a:endParaRPr lang="en-US" dirty="0">
            <a:solidFill>
              <a:srgbClr val="59595B"/>
            </a:solidFill>
          </a:endParaRPr>
        </a:p>
      </dgm:t>
    </dgm:pt>
    <dgm:pt modelId="{FAFD0B17-46C5-4EC7-8F88-3A33B4BB36A9}" type="parTrans" cxnId="{EB60A427-9267-400B-9F4E-AFC63CCDF1D0}">
      <dgm:prSet/>
      <dgm:spPr/>
      <dgm:t>
        <a:bodyPr/>
        <a:lstStyle/>
        <a:p>
          <a:endParaRPr lang="en-US">
            <a:solidFill>
              <a:schemeClr val="bg2">
                <a:lumMod val="10000"/>
              </a:schemeClr>
            </a:solidFill>
          </a:endParaRPr>
        </a:p>
      </dgm:t>
    </dgm:pt>
    <dgm:pt modelId="{A2C456B1-F025-400F-BBD6-D9B7641346CF}" type="sibTrans" cxnId="{EB60A427-9267-400B-9F4E-AFC63CCDF1D0}">
      <dgm:prSet/>
      <dgm:spPr/>
      <dgm:t>
        <a:bodyPr/>
        <a:lstStyle/>
        <a:p>
          <a:endParaRPr lang="en-US">
            <a:solidFill>
              <a:schemeClr val="bg2">
                <a:lumMod val="10000"/>
              </a:schemeClr>
            </a:solidFill>
          </a:endParaRPr>
        </a:p>
      </dgm:t>
    </dgm:pt>
    <dgm:pt modelId="{8343FB7B-9EE8-4CD0-A2E3-182E3BFFC375}">
      <dgm:prSet/>
      <dgm:spPr/>
      <dgm:t>
        <a:bodyPr/>
        <a:lstStyle/>
        <a:p>
          <a:r>
            <a:rPr lang="es-ES" dirty="0">
              <a:solidFill>
                <a:srgbClr val="59595B"/>
              </a:solidFill>
            </a:rPr>
            <a:t>Prevenir el daño ambiental al exigir la implementación de una alternativa viable o medidas de mitigación</a:t>
          </a:r>
          <a:endParaRPr lang="en-US" dirty="0">
            <a:solidFill>
              <a:srgbClr val="59595B"/>
            </a:solidFill>
          </a:endParaRPr>
        </a:p>
      </dgm:t>
    </dgm:pt>
    <dgm:pt modelId="{159136D2-5208-4645-B02A-0C0B91008DA4}" type="parTrans" cxnId="{03CAA875-037A-4532-8128-DC3566E57A66}">
      <dgm:prSet/>
      <dgm:spPr/>
      <dgm:t>
        <a:bodyPr/>
        <a:lstStyle/>
        <a:p>
          <a:endParaRPr lang="en-US">
            <a:solidFill>
              <a:schemeClr val="bg2">
                <a:lumMod val="10000"/>
              </a:schemeClr>
            </a:solidFill>
          </a:endParaRPr>
        </a:p>
      </dgm:t>
    </dgm:pt>
    <dgm:pt modelId="{E8B7BC17-BE16-4B50-A6C0-80566537E35D}" type="sibTrans" cxnId="{03CAA875-037A-4532-8128-DC3566E57A66}">
      <dgm:prSet/>
      <dgm:spPr/>
      <dgm:t>
        <a:bodyPr/>
        <a:lstStyle/>
        <a:p>
          <a:endParaRPr lang="en-US">
            <a:solidFill>
              <a:schemeClr val="bg2">
                <a:lumMod val="10000"/>
              </a:schemeClr>
            </a:solidFill>
          </a:endParaRPr>
        </a:p>
      </dgm:t>
    </dgm:pt>
    <dgm:pt modelId="{AFE4C353-B536-4411-970C-3CB7C5A09F99}">
      <dgm:prSet/>
      <dgm:spPr/>
      <dgm:t>
        <a:bodyPr/>
        <a:lstStyle/>
        <a:p>
          <a:r>
            <a:rPr lang="es-ES" dirty="0">
              <a:solidFill>
                <a:srgbClr val="59595B"/>
              </a:solidFill>
            </a:rPr>
            <a:t>Fomentar la coordinación interinstitucional en la revisión de proyectos</a:t>
          </a:r>
          <a:endParaRPr lang="en-US" dirty="0">
            <a:solidFill>
              <a:srgbClr val="59595B"/>
            </a:solidFill>
          </a:endParaRPr>
        </a:p>
      </dgm:t>
    </dgm:pt>
    <dgm:pt modelId="{7B6D5C99-6008-4596-8AEF-7CC333D87B97}" type="parTrans" cxnId="{17CB9424-5BD1-4A1A-99F7-29A30525A9B3}">
      <dgm:prSet/>
      <dgm:spPr/>
      <dgm:t>
        <a:bodyPr/>
        <a:lstStyle/>
        <a:p>
          <a:endParaRPr lang="en-US">
            <a:solidFill>
              <a:schemeClr val="bg2">
                <a:lumMod val="10000"/>
              </a:schemeClr>
            </a:solidFill>
          </a:endParaRPr>
        </a:p>
      </dgm:t>
    </dgm:pt>
    <dgm:pt modelId="{ED61AFA8-9FC6-4586-8CA6-36F9AE1B664C}" type="sibTrans" cxnId="{17CB9424-5BD1-4A1A-99F7-29A30525A9B3}">
      <dgm:prSet/>
      <dgm:spPr/>
      <dgm:t>
        <a:bodyPr/>
        <a:lstStyle/>
        <a:p>
          <a:endParaRPr lang="en-US">
            <a:solidFill>
              <a:schemeClr val="bg2">
                <a:lumMod val="10000"/>
              </a:schemeClr>
            </a:solidFill>
          </a:endParaRPr>
        </a:p>
      </dgm:t>
    </dgm:pt>
    <dgm:pt modelId="{C5C74FD7-EAC0-420A-9475-9B334C5B2E71}">
      <dgm:prSet/>
      <dgm:spPr/>
      <dgm:t>
        <a:bodyPr/>
        <a:lstStyle/>
        <a:p>
          <a:r>
            <a:rPr lang="es-ES" dirty="0">
              <a:solidFill>
                <a:srgbClr val="59595B"/>
              </a:solidFill>
            </a:rPr>
            <a:t>Mejorar la participación pública en el proceso de planificación</a:t>
          </a:r>
          <a:endParaRPr lang="en-US" dirty="0">
            <a:solidFill>
              <a:srgbClr val="59595B"/>
            </a:solidFill>
          </a:endParaRPr>
        </a:p>
      </dgm:t>
    </dgm:pt>
    <dgm:pt modelId="{3349B4BE-D3BC-421B-92F4-6E25BA6D5D44}" type="parTrans" cxnId="{7D305A39-0FF5-41C3-8F55-94B8B7CE5974}">
      <dgm:prSet/>
      <dgm:spPr/>
      <dgm:t>
        <a:bodyPr/>
        <a:lstStyle/>
        <a:p>
          <a:endParaRPr lang="en-US">
            <a:solidFill>
              <a:schemeClr val="bg2">
                <a:lumMod val="10000"/>
              </a:schemeClr>
            </a:solidFill>
          </a:endParaRPr>
        </a:p>
      </dgm:t>
    </dgm:pt>
    <dgm:pt modelId="{96FEE700-6129-4FA4-B60F-6788D60CC490}" type="sibTrans" cxnId="{7D305A39-0FF5-41C3-8F55-94B8B7CE5974}">
      <dgm:prSet/>
      <dgm:spPr/>
      <dgm:t>
        <a:bodyPr/>
        <a:lstStyle/>
        <a:p>
          <a:endParaRPr lang="en-US">
            <a:solidFill>
              <a:schemeClr val="bg2">
                <a:lumMod val="10000"/>
              </a:schemeClr>
            </a:solidFill>
          </a:endParaRPr>
        </a:p>
      </dgm:t>
    </dgm:pt>
    <dgm:pt modelId="{E1F92F68-5986-4141-8A76-144E719CDAFA}" type="pres">
      <dgm:prSet presAssocID="{76854A9A-E3C7-4656-8D6D-6FF2AE938EF3}" presName="root" presStyleCnt="0">
        <dgm:presLayoutVars>
          <dgm:dir/>
          <dgm:resizeHandles val="exact"/>
        </dgm:presLayoutVars>
      </dgm:prSet>
      <dgm:spPr/>
    </dgm:pt>
    <dgm:pt modelId="{EDD8B24E-057B-479B-B8B3-35D293EBDADA}" type="pres">
      <dgm:prSet presAssocID="{A688B900-6219-4029-9BB4-816FA8D3AC59}" presName="compNode" presStyleCnt="0"/>
      <dgm:spPr/>
    </dgm:pt>
    <dgm:pt modelId="{B7B4EA56-AAB0-4674-8C2E-8BAB6B06DB71}" type="pres">
      <dgm:prSet presAssocID="{A688B900-6219-4029-9BB4-816FA8D3AC59}" presName="bgRect" presStyleLbl="bgShp" presStyleIdx="0" presStyleCnt="5"/>
      <dgm:spPr>
        <a:solidFill>
          <a:srgbClr val="C5DDF3"/>
        </a:solidFill>
      </dgm:spPr>
    </dgm:pt>
    <dgm:pt modelId="{B2AB358B-5EE9-4A52-8F08-5C03F1FF30AD}" type="pres">
      <dgm:prSet presAssocID="{A688B900-6219-4029-9BB4-816FA8D3AC59}"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a:ext>
      </dgm:extLst>
    </dgm:pt>
    <dgm:pt modelId="{3D5B0FF5-A081-4F32-935A-45F891147567}" type="pres">
      <dgm:prSet presAssocID="{A688B900-6219-4029-9BB4-816FA8D3AC59}" presName="spaceRect" presStyleCnt="0"/>
      <dgm:spPr/>
    </dgm:pt>
    <dgm:pt modelId="{A3F20CE7-8107-4069-B18C-A10ABB508F43}" type="pres">
      <dgm:prSet presAssocID="{A688B900-6219-4029-9BB4-816FA8D3AC59}" presName="parTx" presStyleLbl="revTx" presStyleIdx="0" presStyleCnt="5">
        <dgm:presLayoutVars>
          <dgm:chMax val="0"/>
          <dgm:chPref val="0"/>
        </dgm:presLayoutVars>
      </dgm:prSet>
      <dgm:spPr/>
    </dgm:pt>
    <dgm:pt modelId="{49EB0C29-E298-4A65-A487-7A06A911AF8B}" type="pres">
      <dgm:prSet presAssocID="{A2C456B1-F025-400F-BBD6-D9B7641346CF}" presName="sibTrans" presStyleCnt="0"/>
      <dgm:spPr/>
    </dgm:pt>
    <dgm:pt modelId="{BB211C8D-60B9-4672-B436-9D3E3AD38A77}" type="pres">
      <dgm:prSet presAssocID="{8343FB7B-9EE8-4CD0-A2E3-182E3BFFC375}" presName="compNode" presStyleCnt="0"/>
      <dgm:spPr/>
    </dgm:pt>
    <dgm:pt modelId="{AE09D2CB-9E58-4C2B-870E-70914A1DBB21}" type="pres">
      <dgm:prSet presAssocID="{8343FB7B-9EE8-4CD0-A2E3-182E3BFFC375}" presName="bgRect" presStyleLbl="bgShp" presStyleIdx="1" presStyleCnt="5"/>
      <dgm:spPr>
        <a:solidFill>
          <a:srgbClr val="C5DDF3"/>
        </a:solidFill>
      </dgm:spPr>
    </dgm:pt>
    <dgm:pt modelId="{A93E9DE5-53F9-438E-B106-7CE8C99E1618}" type="pres">
      <dgm:prSet presAssocID="{8343FB7B-9EE8-4CD0-A2E3-182E3BFFC375}"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01BFAAC6-63C9-4003-8032-A61F4B04D124}" type="pres">
      <dgm:prSet presAssocID="{8343FB7B-9EE8-4CD0-A2E3-182E3BFFC375}" presName="spaceRect" presStyleCnt="0"/>
      <dgm:spPr/>
    </dgm:pt>
    <dgm:pt modelId="{3B062369-9AD3-459B-A42A-612388186645}" type="pres">
      <dgm:prSet presAssocID="{8343FB7B-9EE8-4CD0-A2E3-182E3BFFC375}" presName="parTx" presStyleLbl="revTx" presStyleIdx="1" presStyleCnt="5">
        <dgm:presLayoutVars>
          <dgm:chMax val="0"/>
          <dgm:chPref val="0"/>
        </dgm:presLayoutVars>
      </dgm:prSet>
      <dgm:spPr/>
    </dgm:pt>
    <dgm:pt modelId="{5FEBC60A-F7F7-4624-AD5A-C529FE765F62}" type="pres">
      <dgm:prSet presAssocID="{E8B7BC17-BE16-4B50-A6C0-80566537E35D}" presName="sibTrans" presStyleCnt="0"/>
      <dgm:spPr/>
    </dgm:pt>
    <dgm:pt modelId="{363DB53C-2C69-4179-8E01-23FF87A2F66D}" type="pres">
      <dgm:prSet presAssocID="{08412436-3FA8-47A9-BCD1-7E462DEE9D70}" presName="compNode" presStyleCnt="0"/>
      <dgm:spPr/>
    </dgm:pt>
    <dgm:pt modelId="{D433675E-AD56-4E83-A9D4-1DF74A36B63C}" type="pres">
      <dgm:prSet presAssocID="{08412436-3FA8-47A9-BCD1-7E462DEE9D70}" presName="bgRect" presStyleLbl="bgShp" presStyleIdx="2" presStyleCnt="5"/>
      <dgm:spPr>
        <a:solidFill>
          <a:srgbClr val="C5DDF3"/>
        </a:solidFill>
      </dgm:spPr>
    </dgm:pt>
    <dgm:pt modelId="{DF59672A-0371-4DF8-8DF6-F2E150662773}" type="pres">
      <dgm:prSet presAssocID="{08412436-3FA8-47A9-BCD1-7E462DEE9D70}"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ciduous tree"/>
        </a:ext>
      </dgm:extLst>
    </dgm:pt>
    <dgm:pt modelId="{42E1902B-49AA-4537-AB8A-66052B75C1F1}" type="pres">
      <dgm:prSet presAssocID="{08412436-3FA8-47A9-BCD1-7E462DEE9D70}" presName="spaceRect" presStyleCnt="0"/>
      <dgm:spPr/>
    </dgm:pt>
    <dgm:pt modelId="{C8016234-F37A-4F4E-87A7-E2E181E2D275}" type="pres">
      <dgm:prSet presAssocID="{08412436-3FA8-47A9-BCD1-7E462DEE9D70}" presName="parTx" presStyleLbl="revTx" presStyleIdx="2" presStyleCnt="5">
        <dgm:presLayoutVars>
          <dgm:chMax val="0"/>
          <dgm:chPref val="0"/>
        </dgm:presLayoutVars>
      </dgm:prSet>
      <dgm:spPr/>
    </dgm:pt>
    <dgm:pt modelId="{EF0C39BE-C407-4468-ACA1-2A9B657A1B99}" type="pres">
      <dgm:prSet presAssocID="{51792024-DE07-45C7-8BED-B6C327DC31B4}" presName="sibTrans" presStyleCnt="0"/>
      <dgm:spPr/>
    </dgm:pt>
    <dgm:pt modelId="{A3080C01-68EA-40F4-8736-128581216CEE}" type="pres">
      <dgm:prSet presAssocID="{AFE4C353-B536-4411-970C-3CB7C5A09F99}" presName="compNode" presStyleCnt="0"/>
      <dgm:spPr/>
    </dgm:pt>
    <dgm:pt modelId="{EEB5B726-C75D-4E60-A2A2-31ACF3F7DA6A}" type="pres">
      <dgm:prSet presAssocID="{AFE4C353-B536-4411-970C-3CB7C5A09F99}" presName="bgRect" presStyleLbl="bgShp" presStyleIdx="3" presStyleCnt="5"/>
      <dgm:spPr>
        <a:solidFill>
          <a:srgbClr val="C5DDF3"/>
        </a:solidFill>
      </dgm:spPr>
    </dgm:pt>
    <dgm:pt modelId="{B7952818-501E-4DD9-B28B-791E32D4EC7B}" type="pres">
      <dgm:prSet presAssocID="{AFE4C353-B536-4411-970C-3CB7C5A09F99}"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32D7C48A-F9AA-4851-86E3-66D37611D74C}" type="pres">
      <dgm:prSet presAssocID="{AFE4C353-B536-4411-970C-3CB7C5A09F99}" presName="spaceRect" presStyleCnt="0"/>
      <dgm:spPr/>
    </dgm:pt>
    <dgm:pt modelId="{363ECD01-7B8A-4554-90FD-2B56EA729A55}" type="pres">
      <dgm:prSet presAssocID="{AFE4C353-B536-4411-970C-3CB7C5A09F99}" presName="parTx" presStyleLbl="revTx" presStyleIdx="3" presStyleCnt="5">
        <dgm:presLayoutVars>
          <dgm:chMax val="0"/>
          <dgm:chPref val="0"/>
        </dgm:presLayoutVars>
      </dgm:prSet>
      <dgm:spPr/>
    </dgm:pt>
    <dgm:pt modelId="{6E02FFD4-21D1-4794-B3DD-DCB8C584CAC6}" type="pres">
      <dgm:prSet presAssocID="{ED61AFA8-9FC6-4586-8CA6-36F9AE1B664C}" presName="sibTrans" presStyleCnt="0"/>
      <dgm:spPr/>
    </dgm:pt>
    <dgm:pt modelId="{DA9ABBA7-F751-4707-8187-23EAE411C81F}" type="pres">
      <dgm:prSet presAssocID="{C5C74FD7-EAC0-420A-9475-9B334C5B2E71}" presName="compNode" presStyleCnt="0"/>
      <dgm:spPr/>
    </dgm:pt>
    <dgm:pt modelId="{3E225A55-BA57-4ABF-8C86-0D04039B30BA}" type="pres">
      <dgm:prSet presAssocID="{C5C74FD7-EAC0-420A-9475-9B334C5B2E71}" presName="bgRect" presStyleLbl="bgShp" presStyleIdx="4" presStyleCnt="5"/>
      <dgm:spPr>
        <a:solidFill>
          <a:srgbClr val="C5DDF3"/>
        </a:solidFill>
      </dgm:spPr>
    </dgm:pt>
    <dgm:pt modelId="{79A767B8-D7F7-4F21-AB5B-B792F4D07054}" type="pres">
      <dgm:prSet presAssocID="{C5C74FD7-EAC0-420A-9475-9B334C5B2E71}"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sers"/>
        </a:ext>
      </dgm:extLst>
    </dgm:pt>
    <dgm:pt modelId="{8391BDC5-B754-43E1-B275-BECF090CE085}" type="pres">
      <dgm:prSet presAssocID="{C5C74FD7-EAC0-420A-9475-9B334C5B2E71}" presName="spaceRect" presStyleCnt="0"/>
      <dgm:spPr/>
    </dgm:pt>
    <dgm:pt modelId="{5599C264-31C0-45CF-88AD-14E6107902C2}" type="pres">
      <dgm:prSet presAssocID="{C5C74FD7-EAC0-420A-9475-9B334C5B2E71}" presName="parTx" presStyleLbl="revTx" presStyleIdx="4" presStyleCnt="5">
        <dgm:presLayoutVars>
          <dgm:chMax val="0"/>
          <dgm:chPref val="0"/>
        </dgm:presLayoutVars>
      </dgm:prSet>
      <dgm:spPr/>
    </dgm:pt>
  </dgm:ptLst>
  <dgm:cxnLst>
    <dgm:cxn modelId="{6537770F-A6D7-45FA-9738-8D1AB37C995E}" type="presOf" srcId="{C5C74FD7-EAC0-420A-9475-9B334C5B2E71}" destId="{5599C264-31C0-45CF-88AD-14E6107902C2}" srcOrd="0" destOrd="0" presId="urn:microsoft.com/office/officeart/2018/2/layout/IconVerticalSolidList"/>
    <dgm:cxn modelId="{17CB9424-5BD1-4A1A-99F7-29A30525A9B3}" srcId="{76854A9A-E3C7-4656-8D6D-6FF2AE938EF3}" destId="{AFE4C353-B536-4411-970C-3CB7C5A09F99}" srcOrd="3" destOrd="0" parTransId="{7B6D5C99-6008-4596-8AEF-7CC333D87B97}" sibTransId="{ED61AFA8-9FC6-4586-8CA6-36F9AE1B664C}"/>
    <dgm:cxn modelId="{EB60A427-9267-400B-9F4E-AFC63CCDF1D0}" srcId="{76854A9A-E3C7-4656-8D6D-6FF2AE938EF3}" destId="{A688B900-6219-4029-9BB4-816FA8D3AC59}" srcOrd="0" destOrd="0" parTransId="{FAFD0B17-46C5-4EC7-8F88-3A33B4BB36A9}" sibTransId="{A2C456B1-F025-400F-BBD6-D9B7641346CF}"/>
    <dgm:cxn modelId="{7D305A39-0FF5-41C3-8F55-94B8B7CE5974}" srcId="{76854A9A-E3C7-4656-8D6D-6FF2AE938EF3}" destId="{C5C74FD7-EAC0-420A-9475-9B334C5B2E71}" srcOrd="4" destOrd="0" parTransId="{3349B4BE-D3BC-421B-92F4-6E25BA6D5D44}" sibTransId="{96FEE700-6129-4FA4-B60F-6788D60CC490}"/>
    <dgm:cxn modelId="{6D479445-342A-46A8-A484-9F5711AFB1F6}" type="presOf" srcId="{8343FB7B-9EE8-4CD0-A2E3-182E3BFFC375}" destId="{3B062369-9AD3-459B-A42A-612388186645}" srcOrd="0" destOrd="0" presId="urn:microsoft.com/office/officeart/2018/2/layout/IconVerticalSolidList"/>
    <dgm:cxn modelId="{FBD0B351-3B6F-4458-A31C-74302A915FC2}" type="presOf" srcId="{08412436-3FA8-47A9-BCD1-7E462DEE9D70}" destId="{C8016234-F37A-4F4E-87A7-E2E181E2D275}" srcOrd="0" destOrd="0" presId="urn:microsoft.com/office/officeart/2018/2/layout/IconVerticalSolidList"/>
    <dgm:cxn modelId="{03CAA875-037A-4532-8128-DC3566E57A66}" srcId="{76854A9A-E3C7-4656-8D6D-6FF2AE938EF3}" destId="{8343FB7B-9EE8-4CD0-A2E3-182E3BFFC375}" srcOrd="1" destOrd="0" parTransId="{159136D2-5208-4645-B02A-0C0B91008DA4}" sibTransId="{E8B7BC17-BE16-4B50-A6C0-80566537E35D}"/>
    <dgm:cxn modelId="{998CAE77-F72E-4349-A91C-5A7AD7D0EEAF}" type="presOf" srcId="{76854A9A-E3C7-4656-8D6D-6FF2AE938EF3}" destId="{E1F92F68-5986-4141-8A76-144E719CDAFA}" srcOrd="0" destOrd="0" presId="urn:microsoft.com/office/officeart/2018/2/layout/IconVerticalSolidList"/>
    <dgm:cxn modelId="{4D42D4A2-E299-4C32-B03F-54EFC5C6C7F9}" type="presOf" srcId="{AFE4C353-B536-4411-970C-3CB7C5A09F99}" destId="{363ECD01-7B8A-4554-90FD-2B56EA729A55}" srcOrd="0" destOrd="0" presId="urn:microsoft.com/office/officeart/2018/2/layout/IconVerticalSolidList"/>
    <dgm:cxn modelId="{4F2145C4-4832-4B5F-9550-CAE4EA4D118C}" type="presOf" srcId="{A688B900-6219-4029-9BB4-816FA8D3AC59}" destId="{A3F20CE7-8107-4069-B18C-A10ABB508F43}" srcOrd="0" destOrd="0" presId="urn:microsoft.com/office/officeart/2018/2/layout/IconVerticalSolidList"/>
    <dgm:cxn modelId="{379B5AE4-B0B5-44C7-BC56-650B40270849}" srcId="{76854A9A-E3C7-4656-8D6D-6FF2AE938EF3}" destId="{08412436-3FA8-47A9-BCD1-7E462DEE9D70}" srcOrd="2" destOrd="0" parTransId="{EA321FFF-8764-440B-B8E8-083E2C892AB1}" sibTransId="{51792024-DE07-45C7-8BED-B6C327DC31B4}"/>
    <dgm:cxn modelId="{99253441-53FA-4A38-95A5-E941036F46A6}" type="presParOf" srcId="{E1F92F68-5986-4141-8A76-144E719CDAFA}" destId="{EDD8B24E-057B-479B-B8B3-35D293EBDADA}" srcOrd="0" destOrd="0" presId="urn:microsoft.com/office/officeart/2018/2/layout/IconVerticalSolidList"/>
    <dgm:cxn modelId="{5AC08DD2-4071-409A-9AD3-FC52DB7C9E2D}" type="presParOf" srcId="{EDD8B24E-057B-479B-B8B3-35D293EBDADA}" destId="{B7B4EA56-AAB0-4674-8C2E-8BAB6B06DB71}" srcOrd="0" destOrd="0" presId="urn:microsoft.com/office/officeart/2018/2/layout/IconVerticalSolidList"/>
    <dgm:cxn modelId="{941B2469-89DC-4931-AD8B-BB4D0A74B0DB}" type="presParOf" srcId="{EDD8B24E-057B-479B-B8B3-35D293EBDADA}" destId="{B2AB358B-5EE9-4A52-8F08-5C03F1FF30AD}" srcOrd="1" destOrd="0" presId="urn:microsoft.com/office/officeart/2018/2/layout/IconVerticalSolidList"/>
    <dgm:cxn modelId="{68486B96-44A1-4898-AA07-60BCE4AAA934}" type="presParOf" srcId="{EDD8B24E-057B-479B-B8B3-35D293EBDADA}" destId="{3D5B0FF5-A081-4F32-935A-45F891147567}" srcOrd="2" destOrd="0" presId="urn:microsoft.com/office/officeart/2018/2/layout/IconVerticalSolidList"/>
    <dgm:cxn modelId="{BF35E966-C5C0-4CCE-B904-B6CA2FE8E092}" type="presParOf" srcId="{EDD8B24E-057B-479B-B8B3-35D293EBDADA}" destId="{A3F20CE7-8107-4069-B18C-A10ABB508F43}" srcOrd="3" destOrd="0" presId="urn:microsoft.com/office/officeart/2018/2/layout/IconVerticalSolidList"/>
    <dgm:cxn modelId="{67A8CAC1-273C-4100-895D-5A934324FC23}" type="presParOf" srcId="{E1F92F68-5986-4141-8A76-144E719CDAFA}" destId="{49EB0C29-E298-4A65-A487-7A06A911AF8B}" srcOrd="1" destOrd="0" presId="urn:microsoft.com/office/officeart/2018/2/layout/IconVerticalSolidList"/>
    <dgm:cxn modelId="{F89D897E-ADA4-4045-B382-C43C8FABA654}" type="presParOf" srcId="{E1F92F68-5986-4141-8A76-144E719CDAFA}" destId="{BB211C8D-60B9-4672-B436-9D3E3AD38A77}" srcOrd="2" destOrd="0" presId="urn:microsoft.com/office/officeart/2018/2/layout/IconVerticalSolidList"/>
    <dgm:cxn modelId="{BE6EBE3E-0F2B-493D-AFB9-531F5409B5E5}" type="presParOf" srcId="{BB211C8D-60B9-4672-B436-9D3E3AD38A77}" destId="{AE09D2CB-9E58-4C2B-870E-70914A1DBB21}" srcOrd="0" destOrd="0" presId="urn:microsoft.com/office/officeart/2018/2/layout/IconVerticalSolidList"/>
    <dgm:cxn modelId="{95E2E3D0-7F2C-492C-BBBF-CB50166C0E82}" type="presParOf" srcId="{BB211C8D-60B9-4672-B436-9D3E3AD38A77}" destId="{A93E9DE5-53F9-438E-B106-7CE8C99E1618}" srcOrd="1" destOrd="0" presId="urn:microsoft.com/office/officeart/2018/2/layout/IconVerticalSolidList"/>
    <dgm:cxn modelId="{C06A82FD-CFE2-4D78-9405-7475B4F3F6AE}" type="presParOf" srcId="{BB211C8D-60B9-4672-B436-9D3E3AD38A77}" destId="{01BFAAC6-63C9-4003-8032-A61F4B04D124}" srcOrd="2" destOrd="0" presId="urn:microsoft.com/office/officeart/2018/2/layout/IconVerticalSolidList"/>
    <dgm:cxn modelId="{88F159B4-5522-4E19-B2B8-3F52D769AA4E}" type="presParOf" srcId="{BB211C8D-60B9-4672-B436-9D3E3AD38A77}" destId="{3B062369-9AD3-459B-A42A-612388186645}" srcOrd="3" destOrd="0" presId="urn:microsoft.com/office/officeart/2018/2/layout/IconVerticalSolidList"/>
    <dgm:cxn modelId="{70938CC0-279D-42E2-8F66-F58D5B0BA803}" type="presParOf" srcId="{E1F92F68-5986-4141-8A76-144E719CDAFA}" destId="{5FEBC60A-F7F7-4624-AD5A-C529FE765F62}" srcOrd="3" destOrd="0" presId="urn:microsoft.com/office/officeart/2018/2/layout/IconVerticalSolidList"/>
    <dgm:cxn modelId="{A5B096E4-FAAE-4064-831E-F34C2D544506}" type="presParOf" srcId="{E1F92F68-5986-4141-8A76-144E719CDAFA}" destId="{363DB53C-2C69-4179-8E01-23FF87A2F66D}" srcOrd="4" destOrd="0" presId="urn:microsoft.com/office/officeart/2018/2/layout/IconVerticalSolidList"/>
    <dgm:cxn modelId="{48BE2D76-027F-4749-B64F-856666D97B8A}" type="presParOf" srcId="{363DB53C-2C69-4179-8E01-23FF87A2F66D}" destId="{D433675E-AD56-4E83-A9D4-1DF74A36B63C}" srcOrd="0" destOrd="0" presId="urn:microsoft.com/office/officeart/2018/2/layout/IconVerticalSolidList"/>
    <dgm:cxn modelId="{935FEF15-E346-4AEA-B41B-1B16DF8F564F}" type="presParOf" srcId="{363DB53C-2C69-4179-8E01-23FF87A2F66D}" destId="{DF59672A-0371-4DF8-8DF6-F2E150662773}" srcOrd="1" destOrd="0" presId="urn:microsoft.com/office/officeart/2018/2/layout/IconVerticalSolidList"/>
    <dgm:cxn modelId="{0499FBA9-F301-4295-B3F4-C30D153AC5A9}" type="presParOf" srcId="{363DB53C-2C69-4179-8E01-23FF87A2F66D}" destId="{42E1902B-49AA-4537-AB8A-66052B75C1F1}" srcOrd="2" destOrd="0" presId="urn:microsoft.com/office/officeart/2018/2/layout/IconVerticalSolidList"/>
    <dgm:cxn modelId="{1D55A1BB-C614-498D-B44C-0D349094F5DA}" type="presParOf" srcId="{363DB53C-2C69-4179-8E01-23FF87A2F66D}" destId="{C8016234-F37A-4F4E-87A7-E2E181E2D275}" srcOrd="3" destOrd="0" presId="urn:microsoft.com/office/officeart/2018/2/layout/IconVerticalSolidList"/>
    <dgm:cxn modelId="{83B27B50-7F1B-4124-B36C-DEF44CCA3C69}" type="presParOf" srcId="{E1F92F68-5986-4141-8A76-144E719CDAFA}" destId="{EF0C39BE-C407-4468-ACA1-2A9B657A1B99}" srcOrd="5" destOrd="0" presId="urn:microsoft.com/office/officeart/2018/2/layout/IconVerticalSolidList"/>
    <dgm:cxn modelId="{454340D4-7D02-4979-A811-0A7E9E25C243}" type="presParOf" srcId="{E1F92F68-5986-4141-8A76-144E719CDAFA}" destId="{A3080C01-68EA-40F4-8736-128581216CEE}" srcOrd="6" destOrd="0" presId="urn:microsoft.com/office/officeart/2018/2/layout/IconVerticalSolidList"/>
    <dgm:cxn modelId="{F8CB9FD6-03B0-47B3-BE01-5FB96C483456}" type="presParOf" srcId="{A3080C01-68EA-40F4-8736-128581216CEE}" destId="{EEB5B726-C75D-4E60-A2A2-31ACF3F7DA6A}" srcOrd="0" destOrd="0" presId="urn:microsoft.com/office/officeart/2018/2/layout/IconVerticalSolidList"/>
    <dgm:cxn modelId="{D38CEC64-F5A8-4F85-9B00-E949D7D709A1}" type="presParOf" srcId="{A3080C01-68EA-40F4-8736-128581216CEE}" destId="{B7952818-501E-4DD9-B28B-791E32D4EC7B}" srcOrd="1" destOrd="0" presId="urn:microsoft.com/office/officeart/2018/2/layout/IconVerticalSolidList"/>
    <dgm:cxn modelId="{32D662A7-0BC1-4C65-8484-800FF57316CB}" type="presParOf" srcId="{A3080C01-68EA-40F4-8736-128581216CEE}" destId="{32D7C48A-F9AA-4851-86E3-66D37611D74C}" srcOrd="2" destOrd="0" presId="urn:microsoft.com/office/officeart/2018/2/layout/IconVerticalSolidList"/>
    <dgm:cxn modelId="{9336BC1C-CBA3-4DAD-97FB-B7B475BD1C95}" type="presParOf" srcId="{A3080C01-68EA-40F4-8736-128581216CEE}" destId="{363ECD01-7B8A-4554-90FD-2B56EA729A55}" srcOrd="3" destOrd="0" presId="urn:microsoft.com/office/officeart/2018/2/layout/IconVerticalSolidList"/>
    <dgm:cxn modelId="{3E07C2DA-CB12-42B9-9D73-59E96CE3F790}" type="presParOf" srcId="{E1F92F68-5986-4141-8A76-144E719CDAFA}" destId="{6E02FFD4-21D1-4794-B3DD-DCB8C584CAC6}" srcOrd="7" destOrd="0" presId="urn:microsoft.com/office/officeart/2018/2/layout/IconVerticalSolidList"/>
    <dgm:cxn modelId="{CE7E29D3-763F-4E54-A693-989AF51C2385}" type="presParOf" srcId="{E1F92F68-5986-4141-8A76-144E719CDAFA}" destId="{DA9ABBA7-F751-4707-8187-23EAE411C81F}" srcOrd="8" destOrd="0" presId="urn:microsoft.com/office/officeart/2018/2/layout/IconVerticalSolidList"/>
    <dgm:cxn modelId="{0D6EC8DB-F6D7-496A-9B37-F48764948390}" type="presParOf" srcId="{DA9ABBA7-F751-4707-8187-23EAE411C81F}" destId="{3E225A55-BA57-4ABF-8C86-0D04039B30BA}" srcOrd="0" destOrd="0" presId="urn:microsoft.com/office/officeart/2018/2/layout/IconVerticalSolidList"/>
    <dgm:cxn modelId="{5D0258AB-B3CF-420C-A6D8-8C28DAC3144C}" type="presParOf" srcId="{DA9ABBA7-F751-4707-8187-23EAE411C81F}" destId="{79A767B8-D7F7-4F21-AB5B-B792F4D07054}" srcOrd="1" destOrd="0" presId="urn:microsoft.com/office/officeart/2018/2/layout/IconVerticalSolidList"/>
    <dgm:cxn modelId="{FA6B10CC-C008-4129-B8FF-B158F8549FC3}" type="presParOf" srcId="{DA9ABBA7-F751-4707-8187-23EAE411C81F}" destId="{8391BDC5-B754-43E1-B275-BECF090CE085}" srcOrd="2" destOrd="0" presId="urn:microsoft.com/office/officeart/2018/2/layout/IconVerticalSolidList"/>
    <dgm:cxn modelId="{FA103A39-36E7-4A36-9CA2-83CC0516A9F9}" type="presParOf" srcId="{DA9ABBA7-F751-4707-8187-23EAE411C81F}" destId="{5599C264-31C0-45CF-88AD-14E6107902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D2F4265-DBA4-48CF-930E-2202FFB0128C}" type="doc">
      <dgm:prSet loTypeId="urn:microsoft.com/office/officeart/2005/8/layout/process4" loCatId="list" qsTypeId="urn:microsoft.com/office/officeart/2005/8/quickstyle/simple1" qsCatId="simple" csTypeId="urn:microsoft.com/office/officeart/2005/8/colors/accent1_5" csCatId="accent1" phldr="1"/>
      <dgm:spPr/>
      <dgm:t>
        <a:bodyPr/>
        <a:lstStyle/>
        <a:p>
          <a:endParaRPr lang="en-US"/>
        </a:p>
      </dgm:t>
    </dgm:pt>
    <dgm:pt modelId="{9682308A-09D5-4CFF-B7D4-68BB8D6F96AB}">
      <dgm:prSet phldrT="[Text]"/>
      <dgm:spPr/>
      <dgm:t>
        <a:bodyPr/>
        <a:lstStyle/>
        <a:p>
          <a:r>
            <a:rPr lang="es-ES" b="1" dirty="0">
              <a:solidFill>
                <a:schemeClr val="bg1"/>
              </a:solidFill>
            </a:rPr>
            <a:t>HACLA circula el Aviso de Preparación (mínimo de 30 días)</a:t>
          </a:r>
          <a:endParaRPr lang="en-US" dirty="0">
            <a:solidFill>
              <a:schemeClr val="bg1"/>
            </a:solidFill>
          </a:endParaRPr>
        </a:p>
      </dgm:t>
    </dgm:pt>
    <dgm:pt modelId="{F49A98E0-5E53-4E70-A1B1-B65BB6DE2186}" type="parTrans" cxnId="{A2C4E1F5-A9A7-41AB-9772-582B23C0A65F}">
      <dgm:prSet/>
      <dgm:spPr/>
      <dgm:t>
        <a:bodyPr/>
        <a:lstStyle/>
        <a:p>
          <a:endParaRPr lang="en-US">
            <a:solidFill>
              <a:schemeClr val="bg1"/>
            </a:solidFill>
          </a:endParaRPr>
        </a:p>
      </dgm:t>
    </dgm:pt>
    <dgm:pt modelId="{AE05DD09-A89F-473E-B41E-AD3CABB95089}" type="sibTrans" cxnId="{A2C4E1F5-A9A7-41AB-9772-582B23C0A65F}">
      <dgm:prSet/>
      <dgm:spPr/>
      <dgm:t>
        <a:bodyPr/>
        <a:lstStyle/>
        <a:p>
          <a:endParaRPr lang="en-US">
            <a:solidFill>
              <a:schemeClr val="bg1"/>
            </a:solidFill>
          </a:endParaRPr>
        </a:p>
      </dgm:t>
    </dgm:pt>
    <dgm:pt modelId="{236BFB90-7C66-47E1-94EC-3C70730EA374}">
      <dgm:prSet phldrT="[Text]"/>
      <dgm:spPr/>
      <dgm:t>
        <a:bodyPr/>
        <a:lstStyle/>
        <a:p>
          <a:r>
            <a:rPr lang="es-ES" b="1" dirty="0">
              <a:solidFill>
                <a:schemeClr val="bg1"/>
              </a:solidFill>
            </a:rPr>
            <a:t>Preparar el Borrador del documento EIR / EIS</a:t>
          </a:r>
          <a:r>
            <a:rPr lang="en-US" b="1" dirty="0">
              <a:solidFill>
                <a:schemeClr val="bg1"/>
              </a:solidFill>
            </a:rPr>
            <a:t> </a:t>
          </a:r>
          <a:endParaRPr lang="en-US" dirty="0">
            <a:solidFill>
              <a:schemeClr val="bg1"/>
            </a:solidFill>
          </a:endParaRPr>
        </a:p>
      </dgm:t>
    </dgm:pt>
    <dgm:pt modelId="{A8E0F2FF-DBB9-4297-8E9A-41C088DD3514}" type="parTrans" cxnId="{7080B650-FB59-4F29-AA01-7B96E5929E05}">
      <dgm:prSet/>
      <dgm:spPr/>
      <dgm:t>
        <a:bodyPr/>
        <a:lstStyle/>
        <a:p>
          <a:endParaRPr lang="en-US">
            <a:solidFill>
              <a:schemeClr val="bg1"/>
            </a:solidFill>
          </a:endParaRPr>
        </a:p>
      </dgm:t>
    </dgm:pt>
    <dgm:pt modelId="{C16FE295-4355-49BB-8093-238E3FBE24F2}" type="sibTrans" cxnId="{7080B650-FB59-4F29-AA01-7B96E5929E05}">
      <dgm:prSet/>
      <dgm:spPr/>
      <dgm:t>
        <a:bodyPr/>
        <a:lstStyle/>
        <a:p>
          <a:endParaRPr lang="en-US">
            <a:solidFill>
              <a:schemeClr val="bg1"/>
            </a:solidFill>
          </a:endParaRPr>
        </a:p>
      </dgm:t>
    </dgm:pt>
    <dgm:pt modelId="{278974B1-615B-4F0B-84F6-C835E9B967C0}">
      <dgm:prSet phldrT="[Text]"/>
      <dgm:spPr/>
      <dgm:t>
        <a:bodyPr/>
        <a:lstStyle/>
        <a:p>
          <a:r>
            <a:rPr lang="es-ES" b="1" dirty="0">
              <a:solidFill>
                <a:schemeClr val="bg1"/>
              </a:solidFill>
            </a:rPr>
            <a:t>Circular el Aviso de Disponibilidad del Borrador del EIR / EIS</a:t>
          </a:r>
          <a:r>
            <a:rPr lang="en-US" b="1" dirty="0">
              <a:solidFill>
                <a:schemeClr val="bg1"/>
              </a:solidFill>
            </a:rPr>
            <a:t> </a:t>
          </a:r>
          <a:endParaRPr lang="en-US" dirty="0">
            <a:solidFill>
              <a:schemeClr val="bg1"/>
            </a:solidFill>
          </a:endParaRPr>
        </a:p>
      </dgm:t>
    </dgm:pt>
    <dgm:pt modelId="{12BCAB52-4160-49E5-8FC8-F00993766E45}" type="parTrans" cxnId="{F421EE8D-E0DE-4E3E-AFAE-B9DD81F2D756}">
      <dgm:prSet/>
      <dgm:spPr/>
      <dgm:t>
        <a:bodyPr/>
        <a:lstStyle/>
        <a:p>
          <a:endParaRPr lang="en-US">
            <a:solidFill>
              <a:schemeClr val="bg1"/>
            </a:solidFill>
          </a:endParaRPr>
        </a:p>
      </dgm:t>
    </dgm:pt>
    <dgm:pt modelId="{B58FD677-52EA-45D1-B085-FEA7D3D96D77}" type="sibTrans" cxnId="{F421EE8D-E0DE-4E3E-AFAE-B9DD81F2D756}">
      <dgm:prSet/>
      <dgm:spPr/>
      <dgm:t>
        <a:bodyPr/>
        <a:lstStyle/>
        <a:p>
          <a:endParaRPr lang="en-US">
            <a:solidFill>
              <a:schemeClr val="bg1"/>
            </a:solidFill>
          </a:endParaRPr>
        </a:p>
      </dgm:t>
    </dgm:pt>
    <dgm:pt modelId="{0DA57117-F3D6-4CB5-8C42-BF6E5D8A378C}">
      <dgm:prSet phldrT="[Text]"/>
      <dgm:spPr/>
      <dgm:t>
        <a:bodyPr/>
        <a:lstStyle/>
        <a:p>
          <a:r>
            <a:rPr lang="en-US" b="1" dirty="0" err="1">
              <a:solidFill>
                <a:schemeClr val="bg1"/>
              </a:solidFill>
            </a:rPr>
            <a:t>Período</a:t>
          </a:r>
          <a:r>
            <a:rPr lang="en-US" b="1" dirty="0">
              <a:solidFill>
                <a:schemeClr val="bg1"/>
              </a:solidFill>
            </a:rPr>
            <a:t> de </a:t>
          </a:r>
          <a:r>
            <a:rPr lang="en-US" b="1" dirty="0" err="1">
              <a:solidFill>
                <a:schemeClr val="bg1"/>
              </a:solidFill>
            </a:rPr>
            <a:t>Revisión</a:t>
          </a:r>
          <a:r>
            <a:rPr lang="en-US" b="1" dirty="0">
              <a:solidFill>
                <a:schemeClr val="bg1"/>
              </a:solidFill>
            </a:rPr>
            <a:t> </a:t>
          </a:r>
          <a:r>
            <a:rPr lang="en-US" b="1" dirty="0" err="1">
              <a:solidFill>
                <a:schemeClr val="bg1"/>
              </a:solidFill>
            </a:rPr>
            <a:t>Pública</a:t>
          </a:r>
          <a:r>
            <a:rPr lang="en-US" b="1" dirty="0">
              <a:solidFill>
                <a:schemeClr val="bg1"/>
              </a:solidFill>
            </a:rPr>
            <a:t> (</a:t>
          </a:r>
          <a:r>
            <a:rPr lang="en-US" b="1" dirty="0" err="1">
              <a:solidFill>
                <a:schemeClr val="bg1"/>
              </a:solidFill>
            </a:rPr>
            <a:t>mínimo</a:t>
          </a:r>
          <a:r>
            <a:rPr lang="en-US" b="1" dirty="0">
              <a:solidFill>
                <a:schemeClr val="bg1"/>
              </a:solidFill>
            </a:rPr>
            <a:t> de 45 días)</a:t>
          </a:r>
          <a:endParaRPr lang="en-US" dirty="0">
            <a:solidFill>
              <a:schemeClr val="bg1"/>
            </a:solidFill>
          </a:endParaRPr>
        </a:p>
      </dgm:t>
    </dgm:pt>
    <dgm:pt modelId="{FF15D5F0-3613-49BD-8D13-A9EF18A11D25}" type="parTrans" cxnId="{71D2EF6F-1B42-4192-8BC7-D2124E8BDC42}">
      <dgm:prSet/>
      <dgm:spPr/>
      <dgm:t>
        <a:bodyPr/>
        <a:lstStyle/>
        <a:p>
          <a:endParaRPr lang="en-US">
            <a:solidFill>
              <a:schemeClr val="bg1"/>
            </a:solidFill>
          </a:endParaRPr>
        </a:p>
      </dgm:t>
    </dgm:pt>
    <dgm:pt modelId="{5720F921-2F1E-42CB-B2E1-95C293669E83}" type="sibTrans" cxnId="{71D2EF6F-1B42-4192-8BC7-D2124E8BDC42}">
      <dgm:prSet/>
      <dgm:spPr/>
      <dgm:t>
        <a:bodyPr/>
        <a:lstStyle/>
        <a:p>
          <a:endParaRPr lang="en-US">
            <a:solidFill>
              <a:schemeClr val="bg1"/>
            </a:solidFill>
          </a:endParaRPr>
        </a:p>
      </dgm:t>
    </dgm:pt>
    <dgm:pt modelId="{EB0E6FFB-07F5-4AD3-8C49-7D4114BF220D}">
      <dgm:prSet phldrT="[Text]"/>
      <dgm:spPr/>
      <dgm:t>
        <a:bodyPr/>
        <a:lstStyle/>
        <a:p>
          <a:r>
            <a:rPr lang="es-ES" b="1" dirty="0">
              <a:solidFill>
                <a:schemeClr val="bg1"/>
              </a:solidFill>
            </a:rPr>
            <a:t>Preparar el EIR / EIS Final y El Programa de Informes y Monitoreo de Mitigación</a:t>
          </a:r>
          <a:endParaRPr lang="en-US" dirty="0">
            <a:solidFill>
              <a:schemeClr val="bg1"/>
            </a:solidFill>
          </a:endParaRPr>
        </a:p>
      </dgm:t>
    </dgm:pt>
    <dgm:pt modelId="{26E082B0-A47E-41C7-B59C-DF0C0DE8D038}" type="parTrans" cxnId="{07B568CE-C546-4952-B7E7-69909A035C5D}">
      <dgm:prSet/>
      <dgm:spPr/>
      <dgm:t>
        <a:bodyPr/>
        <a:lstStyle/>
        <a:p>
          <a:endParaRPr lang="en-US">
            <a:solidFill>
              <a:schemeClr val="bg1"/>
            </a:solidFill>
          </a:endParaRPr>
        </a:p>
      </dgm:t>
    </dgm:pt>
    <dgm:pt modelId="{3EF21C6B-DC84-4DCB-8FC2-15B7A7C3B4C9}" type="sibTrans" cxnId="{07B568CE-C546-4952-B7E7-69909A035C5D}">
      <dgm:prSet/>
      <dgm:spPr/>
      <dgm:t>
        <a:bodyPr/>
        <a:lstStyle/>
        <a:p>
          <a:endParaRPr lang="en-US">
            <a:solidFill>
              <a:schemeClr val="bg1"/>
            </a:solidFill>
          </a:endParaRPr>
        </a:p>
      </dgm:t>
    </dgm:pt>
    <dgm:pt modelId="{E96478B3-ED3D-4660-844C-1E98FAA3D65F}">
      <dgm:prSet phldrT="[Text]"/>
      <dgm:spPr/>
      <dgm:t>
        <a:bodyPr/>
        <a:lstStyle/>
        <a:p>
          <a:r>
            <a:rPr lang="es-ES" b="1" dirty="0">
              <a:solidFill>
                <a:schemeClr val="bg1"/>
              </a:solidFill>
            </a:rPr>
            <a:t>Las Agencias Líderes Toman Decisiones Sobre el EIR / EIS</a:t>
          </a:r>
          <a:endParaRPr lang="en-US" dirty="0">
            <a:solidFill>
              <a:schemeClr val="bg1"/>
            </a:solidFill>
          </a:endParaRPr>
        </a:p>
      </dgm:t>
    </dgm:pt>
    <dgm:pt modelId="{F0891CA8-6B8C-4D58-9074-8885B4F0AF4A}" type="parTrans" cxnId="{DF6E3087-0374-412D-ABA8-637448B5CBF4}">
      <dgm:prSet/>
      <dgm:spPr/>
      <dgm:t>
        <a:bodyPr/>
        <a:lstStyle/>
        <a:p>
          <a:endParaRPr lang="en-US">
            <a:solidFill>
              <a:schemeClr val="bg1"/>
            </a:solidFill>
          </a:endParaRPr>
        </a:p>
      </dgm:t>
    </dgm:pt>
    <dgm:pt modelId="{7B5FD04A-CA9F-4AAE-BC7D-A7B12BB63902}" type="sibTrans" cxnId="{DF6E3087-0374-412D-ABA8-637448B5CBF4}">
      <dgm:prSet/>
      <dgm:spPr/>
      <dgm:t>
        <a:bodyPr/>
        <a:lstStyle/>
        <a:p>
          <a:endParaRPr lang="en-US">
            <a:solidFill>
              <a:schemeClr val="bg1"/>
            </a:solidFill>
          </a:endParaRPr>
        </a:p>
      </dgm:t>
    </dgm:pt>
    <dgm:pt modelId="{2E3C0C13-F9D9-4420-BD1D-6903FBE4416B}" type="pres">
      <dgm:prSet presAssocID="{9D2F4265-DBA4-48CF-930E-2202FFB0128C}" presName="Name0" presStyleCnt="0">
        <dgm:presLayoutVars>
          <dgm:dir/>
          <dgm:animLvl val="lvl"/>
          <dgm:resizeHandles val="exact"/>
        </dgm:presLayoutVars>
      </dgm:prSet>
      <dgm:spPr/>
    </dgm:pt>
    <dgm:pt modelId="{CC42D7DE-DC87-4CF0-86F8-4351BF39820E}" type="pres">
      <dgm:prSet presAssocID="{E96478B3-ED3D-4660-844C-1E98FAA3D65F}" presName="boxAndChildren" presStyleCnt="0"/>
      <dgm:spPr/>
    </dgm:pt>
    <dgm:pt modelId="{76C9DBF2-360B-4119-9A10-094A4FDAF1F1}" type="pres">
      <dgm:prSet presAssocID="{E96478B3-ED3D-4660-844C-1E98FAA3D65F}" presName="parentTextBox" presStyleLbl="node1" presStyleIdx="0" presStyleCnt="6"/>
      <dgm:spPr/>
    </dgm:pt>
    <dgm:pt modelId="{D9856804-171D-40AD-89DA-DEBD3508777B}" type="pres">
      <dgm:prSet presAssocID="{3EF21C6B-DC84-4DCB-8FC2-15B7A7C3B4C9}" presName="sp" presStyleCnt="0"/>
      <dgm:spPr/>
    </dgm:pt>
    <dgm:pt modelId="{4C51F369-82F4-40C8-8616-E6AC2AF24B83}" type="pres">
      <dgm:prSet presAssocID="{EB0E6FFB-07F5-4AD3-8C49-7D4114BF220D}" presName="arrowAndChildren" presStyleCnt="0"/>
      <dgm:spPr/>
    </dgm:pt>
    <dgm:pt modelId="{98864B58-8B38-44B3-9A61-4DE009B5476C}" type="pres">
      <dgm:prSet presAssocID="{EB0E6FFB-07F5-4AD3-8C49-7D4114BF220D}" presName="parentTextArrow" presStyleLbl="node1" presStyleIdx="1" presStyleCnt="6"/>
      <dgm:spPr/>
    </dgm:pt>
    <dgm:pt modelId="{F6D957E8-98D9-4A6A-8E37-1FFF3CB0AA39}" type="pres">
      <dgm:prSet presAssocID="{5720F921-2F1E-42CB-B2E1-95C293669E83}" presName="sp" presStyleCnt="0"/>
      <dgm:spPr/>
    </dgm:pt>
    <dgm:pt modelId="{30F3A2C6-158D-409B-A601-769B24567056}" type="pres">
      <dgm:prSet presAssocID="{0DA57117-F3D6-4CB5-8C42-BF6E5D8A378C}" presName="arrowAndChildren" presStyleCnt="0"/>
      <dgm:spPr/>
    </dgm:pt>
    <dgm:pt modelId="{49844105-60AE-4049-944A-2B13D93ED4E7}" type="pres">
      <dgm:prSet presAssocID="{0DA57117-F3D6-4CB5-8C42-BF6E5D8A378C}" presName="parentTextArrow" presStyleLbl="node1" presStyleIdx="2" presStyleCnt="6"/>
      <dgm:spPr/>
    </dgm:pt>
    <dgm:pt modelId="{6205A048-032E-4257-A959-0864B535F174}" type="pres">
      <dgm:prSet presAssocID="{B58FD677-52EA-45D1-B085-FEA7D3D96D77}" presName="sp" presStyleCnt="0"/>
      <dgm:spPr/>
    </dgm:pt>
    <dgm:pt modelId="{E462184C-C244-47C8-9691-69503B9AC0AB}" type="pres">
      <dgm:prSet presAssocID="{278974B1-615B-4F0B-84F6-C835E9B967C0}" presName="arrowAndChildren" presStyleCnt="0"/>
      <dgm:spPr/>
    </dgm:pt>
    <dgm:pt modelId="{F9D9D455-6B29-4F19-A01D-4304749BE293}" type="pres">
      <dgm:prSet presAssocID="{278974B1-615B-4F0B-84F6-C835E9B967C0}" presName="parentTextArrow" presStyleLbl="node1" presStyleIdx="3" presStyleCnt="6"/>
      <dgm:spPr/>
    </dgm:pt>
    <dgm:pt modelId="{95AB17E8-F20C-4DA3-B78B-25F9E912D9EF}" type="pres">
      <dgm:prSet presAssocID="{C16FE295-4355-49BB-8093-238E3FBE24F2}" presName="sp" presStyleCnt="0"/>
      <dgm:spPr/>
    </dgm:pt>
    <dgm:pt modelId="{726BE157-6240-46F8-8C17-2235CBCF9BA5}" type="pres">
      <dgm:prSet presAssocID="{236BFB90-7C66-47E1-94EC-3C70730EA374}" presName="arrowAndChildren" presStyleCnt="0"/>
      <dgm:spPr/>
    </dgm:pt>
    <dgm:pt modelId="{E7BAE1B0-4FD9-4804-8FC1-8A136E8F18A7}" type="pres">
      <dgm:prSet presAssocID="{236BFB90-7C66-47E1-94EC-3C70730EA374}" presName="parentTextArrow" presStyleLbl="node1" presStyleIdx="4" presStyleCnt="6"/>
      <dgm:spPr/>
    </dgm:pt>
    <dgm:pt modelId="{58D707CF-1610-4A0F-8B7A-6113C0343EE3}" type="pres">
      <dgm:prSet presAssocID="{AE05DD09-A89F-473E-B41E-AD3CABB95089}" presName="sp" presStyleCnt="0"/>
      <dgm:spPr/>
    </dgm:pt>
    <dgm:pt modelId="{83285F01-0BB9-423A-8F17-AC3D8FD65A0B}" type="pres">
      <dgm:prSet presAssocID="{9682308A-09D5-4CFF-B7D4-68BB8D6F96AB}" presName="arrowAndChildren" presStyleCnt="0"/>
      <dgm:spPr/>
    </dgm:pt>
    <dgm:pt modelId="{29FC72C4-4C28-4167-81EF-D0287EC155A6}" type="pres">
      <dgm:prSet presAssocID="{9682308A-09D5-4CFF-B7D4-68BB8D6F96AB}" presName="parentTextArrow" presStyleLbl="node1" presStyleIdx="5" presStyleCnt="6" custLinFactNeighborX="2155" custLinFactNeighborY="-7665"/>
      <dgm:spPr/>
    </dgm:pt>
  </dgm:ptLst>
  <dgm:cxnLst>
    <dgm:cxn modelId="{B826FB0C-D98C-491D-8EEB-8937F73418DD}" type="presOf" srcId="{278974B1-615B-4F0B-84F6-C835E9B967C0}" destId="{F9D9D455-6B29-4F19-A01D-4304749BE293}" srcOrd="0" destOrd="0" presId="urn:microsoft.com/office/officeart/2005/8/layout/process4"/>
    <dgm:cxn modelId="{CA0C5D10-DE80-497D-8614-03004D6CFE91}" type="presOf" srcId="{E96478B3-ED3D-4660-844C-1E98FAA3D65F}" destId="{76C9DBF2-360B-4119-9A10-094A4FDAF1F1}" srcOrd="0" destOrd="0" presId="urn:microsoft.com/office/officeart/2005/8/layout/process4"/>
    <dgm:cxn modelId="{D676CC39-2398-4AA4-BB40-0C81FA7DD31B}" type="presOf" srcId="{9D2F4265-DBA4-48CF-930E-2202FFB0128C}" destId="{2E3C0C13-F9D9-4420-BD1D-6903FBE4416B}" srcOrd="0" destOrd="0" presId="urn:microsoft.com/office/officeart/2005/8/layout/process4"/>
    <dgm:cxn modelId="{C9B66A41-F088-454B-867D-25C4ABD0E8B6}" type="presOf" srcId="{9682308A-09D5-4CFF-B7D4-68BB8D6F96AB}" destId="{29FC72C4-4C28-4167-81EF-D0287EC155A6}" srcOrd="0" destOrd="0" presId="urn:microsoft.com/office/officeart/2005/8/layout/process4"/>
    <dgm:cxn modelId="{71D2EF6F-1B42-4192-8BC7-D2124E8BDC42}" srcId="{9D2F4265-DBA4-48CF-930E-2202FFB0128C}" destId="{0DA57117-F3D6-4CB5-8C42-BF6E5D8A378C}" srcOrd="3" destOrd="0" parTransId="{FF15D5F0-3613-49BD-8D13-A9EF18A11D25}" sibTransId="{5720F921-2F1E-42CB-B2E1-95C293669E83}"/>
    <dgm:cxn modelId="{7080B650-FB59-4F29-AA01-7B96E5929E05}" srcId="{9D2F4265-DBA4-48CF-930E-2202FFB0128C}" destId="{236BFB90-7C66-47E1-94EC-3C70730EA374}" srcOrd="1" destOrd="0" parTransId="{A8E0F2FF-DBB9-4297-8E9A-41C088DD3514}" sibTransId="{C16FE295-4355-49BB-8093-238E3FBE24F2}"/>
    <dgm:cxn modelId="{DF6E3087-0374-412D-ABA8-637448B5CBF4}" srcId="{9D2F4265-DBA4-48CF-930E-2202FFB0128C}" destId="{E96478B3-ED3D-4660-844C-1E98FAA3D65F}" srcOrd="5" destOrd="0" parTransId="{F0891CA8-6B8C-4D58-9074-8885B4F0AF4A}" sibTransId="{7B5FD04A-CA9F-4AAE-BC7D-A7B12BB63902}"/>
    <dgm:cxn modelId="{F421EE8D-E0DE-4E3E-AFAE-B9DD81F2D756}" srcId="{9D2F4265-DBA4-48CF-930E-2202FFB0128C}" destId="{278974B1-615B-4F0B-84F6-C835E9B967C0}" srcOrd="2" destOrd="0" parTransId="{12BCAB52-4160-49E5-8FC8-F00993766E45}" sibTransId="{B58FD677-52EA-45D1-B085-FEA7D3D96D77}"/>
    <dgm:cxn modelId="{07B568CE-C546-4952-B7E7-69909A035C5D}" srcId="{9D2F4265-DBA4-48CF-930E-2202FFB0128C}" destId="{EB0E6FFB-07F5-4AD3-8C49-7D4114BF220D}" srcOrd="4" destOrd="0" parTransId="{26E082B0-A47E-41C7-B59C-DF0C0DE8D038}" sibTransId="{3EF21C6B-DC84-4DCB-8FC2-15B7A7C3B4C9}"/>
    <dgm:cxn modelId="{3BBD9BE7-3834-40BE-B550-786C2289A01F}" type="presOf" srcId="{0DA57117-F3D6-4CB5-8C42-BF6E5D8A378C}" destId="{49844105-60AE-4049-944A-2B13D93ED4E7}" srcOrd="0" destOrd="0" presId="urn:microsoft.com/office/officeart/2005/8/layout/process4"/>
    <dgm:cxn modelId="{70F063EA-769A-409B-A9D6-42534198C6D7}" type="presOf" srcId="{236BFB90-7C66-47E1-94EC-3C70730EA374}" destId="{E7BAE1B0-4FD9-4804-8FC1-8A136E8F18A7}" srcOrd="0" destOrd="0" presId="urn:microsoft.com/office/officeart/2005/8/layout/process4"/>
    <dgm:cxn modelId="{A2C4E1F5-A9A7-41AB-9772-582B23C0A65F}" srcId="{9D2F4265-DBA4-48CF-930E-2202FFB0128C}" destId="{9682308A-09D5-4CFF-B7D4-68BB8D6F96AB}" srcOrd="0" destOrd="0" parTransId="{F49A98E0-5E53-4E70-A1B1-B65BB6DE2186}" sibTransId="{AE05DD09-A89F-473E-B41E-AD3CABB95089}"/>
    <dgm:cxn modelId="{F2D2E2F6-FDCE-46C0-823F-4A954E37F840}" type="presOf" srcId="{EB0E6FFB-07F5-4AD3-8C49-7D4114BF220D}" destId="{98864B58-8B38-44B3-9A61-4DE009B5476C}" srcOrd="0" destOrd="0" presId="urn:microsoft.com/office/officeart/2005/8/layout/process4"/>
    <dgm:cxn modelId="{9C7E7BB4-CEFD-49D3-BC43-D5E87C0E7677}" type="presParOf" srcId="{2E3C0C13-F9D9-4420-BD1D-6903FBE4416B}" destId="{CC42D7DE-DC87-4CF0-86F8-4351BF39820E}" srcOrd="0" destOrd="0" presId="urn:microsoft.com/office/officeart/2005/8/layout/process4"/>
    <dgm:cxn modelId="{D0EB42A0-D8CC-4EC2-97B2-02F509D03E1C}" type="presParOf" srcId="{CC42D7DE-DC87-4CF0-86F8-4351BF39820E}" destId="{76C9DBF2-360B-4119-9A10-094A4FDAF1F1}" srcOrd="0" destOrd="0" presId="urn:microsoft.com/office/officeart/2005/8/layout/process4"/>
    <dgm:cxn modelId="{8F9F62C3-E2E0-4E70-82B5-D4754A1E17DA}" type="presParOf" srcId="{2E3C0C13-F9D9-4420-BD1D-6903FBE4416B}" destId="{D9856804-171D-40AD-89DA-DEBD3508777B}" srcOrd="1" destOrd="0" presId="urn:microsoft.com/office/officeart/2005/8/layout/process4"/>
    <dgm:cxn modelId="{DE9EEC95-EBB2-4699-A52B-6ABD0E551095}" type="presParOf" srcId="{2E3C0C13-F9D9-4420-BD1D-6903FBE4416B}" destId="{4C51F369-82F4-40C8-8616-E6AC2AF24B83}" srcOrd="2" destOrd="0" presId="urn:microsoft.com/office/officeart/2005/8/layout/process4"/>
    <dgm:cxn modelId="{B5D48909-A6D6-4AE9-B5D1-AF3359C60BD1}" type="presParOf" srcId="{4C51F369-82F4-40C8-8616-E6AC2AF24B83}" destId="{98864B58-8B38-44B3-9A61-4DE009B5476C}" srcOrd="0" destOrd="0" presId="urn:microsoft.com/office/officeart/2005/8/layout/process4"/>
    <dgm:cxn modelId="{B5913094-390B-4C48-89D0-B4EE96AA70BF}" type="presParOf" srcId="{2E3C0C13-F9D9-4420-BD1D-6903FBE4416B}" destId="{F6D957E8-98D9-4A6A-8E37-1FFF3CB0AA39}" srcOrd="3" destOrd="0" presId="urn:microsoft.com/office/officeart/2005/8/layout/process4"/>
    <dgm:cxn modelId="{22883D01-6FB0-4F9E-A73C-CE6FBE5298E3}" type="presParOf" srcId="{2E3C0C13-F9D9-4420-BD1D-6903FBE4416B}" destId="{30F3A2C6-158D-409B-A601-769B24567056}" srcOrd="4" destOrd="0" presId="urn:microsoft.com/office/officeart/2005/8/layout/process4"/>
    <dgm:cxn modelId="{A7098BB3-3644-4CA1-BFE6-8F8775FA452C}" type="presParOf" srcId="{30F3A2C6-158D-409B-A601-769B24567056}" destId="{49844105-60AE-4049-944A-2B13D93ED4E7}" srcOrd="0" destOrd="0" presId="urn:microsoft.com/office/officeart/2005/8/layout/process4"/>
    <dgm:cxn modelId="{E72359E2-5E8B-4510-8EA4-CB88B6015BA1}" type="presParOf" srcId="{2E3C0C13-F9D9-4420-BD1D-6903FBE4416B}" destId="{6205A048-032E-4257-A959-0864B535F174}" srcOrd="5" destOrd="0" presId="urn:microsoft.com/office/officeart/2005/8/layout/process4"/>
    <dgm:cxn modelId="{71004D7C-F238-47AA-9112-26D30A5C4FFA}" type="presParOf" srcId="{2E3C0C13-F9D9-4420-BD1D-6903FBE4416B}" destId="{E462184C-C244-47C8-9691-69503B9AC0AB}" srcOrd="6" destOrd="0" presId="urn:microsoft.com/office/officeart/2005/8/layout/process4"/>
    <dgm:cxn modelId="{77B783F6-FB97-4782-A4A6-DCB5775283B9}" type="presParOf" srcId="{E462184C-C244-47C8-9691-69503B9AC0AB}" destId="{F9D9D455-6B29-4F19-A01D-4304749BE293}" srcOrd="0" destOrd="0" presId="urn:microsoft.com/office/officeart/2005/8/layout/process4"/>
    <dgm:cxn modelId="{ACB5D488-6E0C-4975-8D0D-0BF7E35E026C}" type="presParOf" srcId="{2E3C0C13-F9D9-4420-BD1D-6903FBE4416B}" destId="{95AB17E8-F20C-4DA3-B78B-25F9E912D9EF}" srcOrd="7" destOrd="0" presId="urn:microsoft.com/office/officeart/2005/8/layout/process4"/>
    <dgm:cxn modelId="{73EC42D0-F19A-4AC1-A425-C9D4698D4CCB}" type="presParOf" srcId="{2E3C0C13-F9D9-4420-BD1D-6903FBE4416B}" destId="{726BE157-6240-46F8-8C17-2235CBCF9BA5}" srcOrd="8" destOrd="0" presId="urn:microsoft.com/office/officeart/2005/8/layout/process4"/>
    <dgm:cxn modelId="{D9A2CE42-611C-43C2-A472-BE09D351E8C1}" type="presParOf" srcId="{726BE157-6240-46F8-8C17-2235CBCF9BA5}" destId="{E7BAE1B0-4FD9-4804-8FC1-8A136E8F18A7}" srcOrd="0" destOrd="0" presId="urn:microsoft.com/office/officeart/2005/8/layout/process4"/>
    <dgm:cxn modelId="{EC9D9B26-E104-4D0C-B2A7-8A18BF14613D}" type="presParOf" srcId="{2E3C0C13-F9D9-4420-BD1D-6903FBE4416B}" destId="{58D707CF-1610-4A0F-8B7A-6113C0343EE3}" srcOrd="9" destOrd="0" presId="urn:microsoft.com/office/officeart/2005/8/layout/process4"/>
    <dgm:cxn modelId="{E765542B-D0E2-4232-B7E9-36662D90BBD5}" type="presParOf" srcId="{2E3C0C13-F9D9-4420-BD1D-6903FBE4416B}" destId="{83285F01-0BB9-423A-8F17-AC3D8FD65A0B}" srcOrd="10" destOrd="0" presId="urn:microsoft.com/office/officeart/2005/8/layout/process4"/>
    <dgm:cxn modelId="{C55879D9-16DB-49D5-90C9-0D19AC63E8CF}" type="presParOf" srcId="{83285F01-0BB9-423A-8F17-AC3D8FD65A0B}" destId="{29FC72C4-4C28-4167-81EF-D0287EC155A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2F4265-DBA4-48CF-930E-2202FFB0128C}" type="doc">
      <dgm:prSet loTypeId="urn:microsoft.com/office/officeart/2005/8/layout/process4" loCatId="list" qsTypeId="urn:microsoft.com/office/officeart/2005/8/quickstyle/simple1" qsCatId="simple" csTypeId="urn:microsoft.com/office/officeart/2005/8/colors/accent1_5" csCatId="accent1" phldr="1"/>
      <dgm:spPr/>
      <dgm:t>
        <a:bodyPr/>
        <a:lstStyle/>
        <a:p>
          <a:endParaRPr lang="en-US"/>
        </a:p>
      </dgm:t>
    </dgm:pt>
    <dgm:pt modelId="{9682308A-09D5-4CFF-B7D4-68BB8D6F96AB}">
      <dgm:prSet phldrT="[Text]"/>
      <dgm:spPr/>
      <dgm:t>
        <a:bodyPr/>
        <a:lstStyle/>
        <a:p>
          <a:r>
            <a:rPr lang="es-ES" b="1" dirty="0"/>
            <a:t>13 de Enero de 2021: </a:t>
          </a:r>
          <a:r>
            <a:rPr lang="es-ES" b="0" dirty="0"/>
            <a:t>NOP enviado por correo y publicado en línea</a:t>
          </a:r>
          <a:endParaRPr lang="en-US" b="0" dirty="0"/>
        </a:p>
      </dgm:t>
    </dgm:pt>
    <dgm:pt modelId="{F49A98E0-5E53-4E70-A1B1-B65BB6DE2186}" type="parTrans" cxnId="{A2C4E1F5-A9A7-41AB-9772-582B23C0A65F}">
      <dgm:prSet/>
      <dgm:spPr/>
      <dgm:t>
        <a:bodyPr/>
        <a:lstStyle/>
        <a:p>
          <a:endParaRPr lang="en-US"/>
        </a:p>
      </dgm:t>
    </dgm:pt>
    <dgm:pt modelId="{AE05DD09-A89F-473E-B41E-AD3CABB95089}" type="sibTrans" cxnId="{A2C4E1F5-A9A7-41AB-9772-582B23C0A65F}">
      <dgm:prSet/>
      <dgm:spPr/>
      <dgm:t>
        <a:bodyPr/>
        <a:lstStyle/>
        <a:p>
          <a:endParaRPr lang="en-US"/>
        </a:p>
      </dgm:t>
    </dgm:pt>
    <dgm:pt modelId="{236BFB90-7C66-47E1-94EC-3C70730EA374}">
      <dgm:prSet phldrT="[Text]"/>
      <dgm:spPr/>
      <dgm:t>
        <a:bodyPr/>
        <a:lstStyle/>
        <a:p>
          <a:r>
            <a:rPr lang="es-ES" b="1" dirty="0"/>
            <a:t>6 de Febrero de 2021</a:t>
          </a:r>
          <a:r>
            <a:rPr lang="es-ES" dirty="0"/>
            <a:t>: Reunión Pública de Alcance para CEQA</a:t>
          </a:r>
          <a:endParaRPr lang="en-US" dirty="0"/>
        </a:p>
      </dgm:t>
    </dgm:pt>
    <dgm:pt modelId="{A8E0F2FF-DBB9-4297-8E9A-41C088DD3514}" type="parTrans" cxnId="{7080B650-FB59-4F29-AA01-7B96E5929E05}">
      <dgm:prSet/>
      <dgm:spPr/>
      <dgm:t>
        <a:bodyPr/>
        <a:lstStyle/>
        <a:p>
          <a:endParaRPr lang="en-US"/>
        </a:p>
      </dgm:t>
    </dgm:pt>
    <dgm:pt modelId="{C16FE295-4355-49BB-8093-238E3FBE24F2}" type="sibTrans" cxnId="{7080B650-FB59-4F29-AA01-7B96E5929E05}">
      <dgm:prSet/>
      <dgm:spPr/>
      <dgm:t>
        <a:bodyPr/>
        <a:lstStyle/>
        <a:p>
          <a:endParaRPr lang="en-US"/>
        </a:p>
      </dgm:t>
    </dgm:pt>
    <dgm:pt modelId="{278974B1-615B-4F0B-84F6-C835E9B967C0}">
      <dgm:prSet phldrT="[Text]"/>
      <dgm:spPr/>
      <dgm:t>
        <a:bodyPr/>
        <a:lstStyle/>
        <a:p>
          <a:r>
            <a:rPr lang="es-ES" b="1" dirty="0"/>
            <a:t>12 de Febrero de 2021: </a:t>
          </a:r>
          <a:r>
            <a:rPr lang="en-US" b="0" i="0" dirty="0"/>
            <a:t>Ú</a:t>
          </a:r>
          <a:r>
            <a:rPr lang="es-ES" b="0" dirty="0" err="1"/>
            <a:t>ltimo</a:t>
          </a:r>
          <a:r>
            <a:rPr lang="es-ES" b="0" dirty="0"/>
            <a:t> día para enviar comentarios relacionados con la CEQA sobre el Proyecto</a:t>
          </a:r>
          <a:endParaRPr lang="en-US" b="0" dirty="0"/>
        </a:p>
      </dgm:t>
    </dgm:pt>
    <dgm:pt modelId="{12BCAB52-4160-49E5-8FC8-F00993766E45}" type="parTrans" cxnId="{F421EE8D-E0DE-4E3E-AFAE-B9DD81F2D756}">
      <dgm:prSet/>
      <dgm:spPr/>
      <dgm:t>
        <a:bodyPr/>
        <a:lstStyle/>
        <a:p>
          <a:endParaRPr lang="en-US"/>
        </a:p>
      </dgm:t>
    </dgm:pt>
    <dgm:pt modelId="{B58FD677-52EA-45D1-B085-FEA7D3D96D77}" type="sibTrans" cxnId="{F421EE8D-E0DE-4E3E-AFAE-B9DD81F2D756}">
      <dgm:prSet/>
      <dgm:spPr/>
      <dgm:t>
        <a:bodyPr/>
        <a:lstStyle/>
        <a:p>
          <a:endParaRPr lang="en-US"/>
        </a:p>
      </dgm:t>
    </dgm:pt>
    <dgm:pt modelId="{0DA57117-F3D6-4CB5-8C42-BF6E5D8A378C}">
      <dgm:prSet phldrT="[Text]"/>
      <dgm:spPr/>
      <dgm:t>
        <a:bodyPr/>
        <a:lstStyle/>
        <a:p>
          <a:r>
            <a:rPr lang="en-US" b="1" dirty="0"/>
            <a:t>Abril de 2021: </a:t>
          </a:r>
          <a:r>
            <a:rPr lang="en-US" dirty="0" err="1"/>
            <a:t>Reunión</a:t>
          </a:r>
          <a:r>
            <a:rPr lang="en-US" dirty="0"/>
            <a:t> de </a:t>
          </a:r>
          <a:r>
            <a:rPr lang="en-US" dirty="0" err="1"/>
            <a:t>Alcance</a:t>
          </a:r>
          <a:r>
            <a:rPr lang="en-US" dirty="0"/>
            <a:t> </a:t>
          </a:r>
          <a:r>
            <a:rPr lang="en-US" dirty="0" err="1"/>
            <a:t>Público</a:t>
          </a:r>
          <a:r>
            <a:rPr lang="en-US" dirty="0"/>
            <a:t> </a:t>
          </a:r>
          <a:r>
            <a:rPr lang="en-US" dirty="0" err="1"/>
            <a:t>anticipada</a:t>
          </a:r>
          <a:r>
            <a:rPr lang="en-US" dirty="0"/>
            <a:t> para NEPA</a:t>
          </a:r>
        </a:p>
      </dgm:t>
    </dgm:pt>
    <dgm:pt modelId="{FF15D5F0-3613-49BD-8D13-A9EF18A11D25}" type="parTrans" cxnId="{71D2EF6F-1B42-4192-8BC7-D2124E8BDC42}">
      <dgm:prSet/>
      <dgm:spPr/>
      <dgm:t>
        <a:bodyPr/>
        <a:lstStyle/>
        <a:p>
          <a:endParaRPr lang="en-US"/>
        </a:p>
      </dgm:t>
    </dgm:pt>
    <dgm:pt modelId="{5720F921-2F1E-42CB-B2E1-95C293669E83}" type="sibTrans" cxnId="{71D2EF6F-1B42-4192-8BC7-D2124E8BDC42}">
      <dgm:prSet/>
      <dgm:spPr/>
      <dgm:t>
        <a:bodyPr/>
        <a:lstStyle/>
        <a:p>
          <a:endParaRPr lang="en-US"/>
        </a:p>
      </dgm:t>
    </dgm:pt>
    <dgm:pt modelId="{EB0E6FFB-07F5-4AD3-8C49-7D4114BF220D}">
      <dgm:prSet phldrT="[Text]"/>
      <dgm:spPr/>
      <dgm:t>
        <a:bodyPr/>
        <a:lstStyle/>
        <a:p>
          <a:r>
            <a:rPr lang="es-ES" b="1" dirty="0"/>
            <a:t>Abril / Mayo de 2021: </a:t>
          </a:r>
          <a:r>
            <a:rPr lang="es-ES" dirty="0"/>
            <a:t>Cierre anticipado del período de comentarios para comentarios relacionados con la NEPA</a:t>
          </a:r>
          <a:r>
            <a:rPr lang="en-US" dirty="0"/>
            <a:t> </a:t>
          </a:r>
        </a:p>
      </dgm:t>
    </dgm:pt>
    <dgm:pt modelId="{26E082B0-A47E-41C7-B59C-DF0C0DE8D038}" type="parTrans" cxnId="{07B568CE-C546-4952-B7E7-69909A035C5D}">
      <dgm:prSet/>
      <dgm:spPr/>
      <dgm:t>
        <a:bodyPr/>
        <a:lstStyle/>
        <a:p>
          <a:endParaRPr lang="en-US"/>
        </a:p>
      </dgm:t>
    </dgm:pt>
    <dgm:pt modelId="{3EF21C6B-DC84-4DCB-8FC2-15B7A7C3B4C9}" type="sibTrans" cxnId="{07B568CE-C546-4952-B7E7-69909A035C5D}">
      <dgm:prSet/>
      <dgm:spPr/>
      <dgm:t>
        <a:bodyPr/>
        <a:lstStyle/>
        <a:p>
          <a:endParaRPr lang="en-US"/>
        </a:p>
      </dgm:t>
    </dgm:pt>
    <dgm:pt modelId="{E96478B3-ED3D-4660-844C-1E98FAA3D65F}">
      <dgm:prSet phldrT="[Text]"/>
      <dgm:spPr/>
      <dgm:t>
        <a:bodyPr/>
        <a:lstStyle/>
        <a:p>
          <a:r>
            <a:rPr lang="es-ES" b="1" i="0" dirty="0"/>
            <a:t>Enero de 2021 - Verano de 2021: </a:t>
          </a:r>
          <a:r>
            <a:rPr lang="es-ES" b="0" i="0" dirty="0"/>
            <a:t>Plan específico y desarrollo del borrador de EIR / EIS</a:t>
          </a:r>
          <a:r>
            <a:rPr lang="en-US" dirty="0"/>
            <a:t> </a:t>
          </a:r>
        </a:p>
      </dgm:t>
    </dgm:pt>
    <dgm:pt modelId="{F0891CA8-6B8C-4D58-9074-8885B4F0AF4A}" type="parTrans" cxnId="{DF6E3087-0374-412D-ABA8-637448B5CBF4}">
      <dgm:prSet/>
      <dgm:spPr/>
      <dgm:t>
        <a:bodyPr/>
        <a:lstStyle/>
        <a:p>
          <a:endParaRPr lang="en-US"/>
        </a:p>
      </dgm:t>
    </dgm:pt>
    <dgm:pt modelId="{7B5FD04A-CA9F-4AAE-BC7D-A7B12BB63902}" type="sibTrans" cxnId="{DF6E3087-0374-412D-ABA8-637448B5CBF4}">
      <dgm:prSet/>
      <dgm:spPr/>
      <dgm:t>
        <a:bodyPr/>
        <a:lstStyle/>
        <a:p>
          <a:endParaRPr lang="en-US"/>
        </a:p>
      </dgm:t>
    </dgm:pt>
    <dgm:pt modelId="{92BE737B-2826-44E0-AC2B-0914F815109A}">
      <dgm:prSet phldrT="[Text]"/>
      <dgm:spPr/>
      <dgm:t>
        <a:bodyPr/>
        <a:lstStyle/>
        <a:p>
          <a:r>
            <a:rPr lang="es-ES" b="1" i="0" dirty="0"/>
            <a:t>Otoño de 2021 / Invierno de 2021: </a:t>
          </a:r>
          <a:r>
            <a:rPr lang="es-ES" b="0" i="0" dirty="0"/>
            <a:t>Desarrollo del EIR / EIS final</a:t>
          </a:r>
          <a:endParaRPr lang="en-US" dirty="0"/>
        </a:p>
      </dgm:t>
    </dgm:pt>
    <dgm:pt modelId="{C173C930-9845-4B6D-BFDD-B9387C2254A5}" type="parTrans" cxnId="{9F4C1948-3C53-4B31-B04F-1F14BC9C5B38}">
      <dgm:prSet/>
      <dgm:spPr/>
      <dgm:t>
        <a:bodyPr/>
        <a:lstStyle/>
        <a:p>
          <a:endParaRPr lang="en-US"/>
        </a:p>
      </dgm:t>
    </dgm:pt>
    <dgm:pt modelId="{EFF7FBDD-D453-46DC-B268-D04FABE5CEFA}" type="sibTrans" cxnId="{9F4C1948-3C53-4B31-B04F-1F14BC9C5B38}">
      <dgm:prSet/>
      <dgm:spPr/>
      <dgm:t>
        <a:bodyPr/>
        <a:lstStyle/>
        <a:p>
          <a:endParaRPr lang="en-US"/>
        </a:p>
      </dgm:t>
    </dgm:pt>
    <dgm:pt modelId="{3CB6B626-066B-4F97-827E-3F868CBF9570}">
      <dgm:prSet phldrT="[Text]"/>
      <dgm:spPr/>
      <dgm:t>
        <a:bodyPr/>
        <a:lstStyle/>
        <a:p>
          <a:r>
            <a:rPr lang="es-ES" b="1" dirty="0"/>
            <a:t>Invierno de 2021 / Primavera de 2022: </a:t>
          </a:r>
          <a:r>
            <a:rPr lang="es-ES" b="0" dirty="0"/>
            <a:t>Las agencias líderes comienzan a revisar y considerar la certificación del EIR / EIS Final</a:t>
          </a:r>
          <a:endParaRPr lang="en-US" b="0" dirty="0"/>
        </a:p>
      </dgm:t>
    </dgm:pt>
    <dgm:pt modelId="{F173BAB2-5E97-4FAD-92BE-CB4151399E43}" type="parTrans" cxnId="{83837CC4-3D60-46D2-8BDB-708AC857CB6F}">
      <dgm:prSet/>
      <dgm:spPr/>
      <dgm:t>
        <a:bodyPr/>
        <a:lstStyle/>
        <a:p>
          <a:endParaRPr lang="en-US"/>
        </a:p>
      </dgm:t>
    </dgm:pt>
    <dgm:pt modelId="{38568473-0E41-4817-86B6-583E24D818E7}" type="sibTrans" cxnId="{83837CC4-3D60-46D2-8BDB-708AC857CB6F}">
      <dgm:prSet/>
      <dgm:spPr/>
      <dgm:t>
        <a:bodyPr/>
        <a:lstStyle/>
        <a:p>
          <a:endParaRPr lang="en-US"/>
        </a:p>
      </dgm:t>
    </dgm:pt>
    <dgm:pt modelId="{2E3C0C13-F9D9-4420-BD1D-6903FBE4416B}" type="pres">
      <dgm:prSet presAssocID="{9D2F4265-DBA4-48CF-930E-2202FFB0128C}" presName="Name0" presStyleCnt="0">
        <dgm:presLayoutVars>
          <dgm:dir/>
          <dgm:animLvl val="lvl"/>
          <dgm:resizeHandles val="exact"/>
        </dgm:presLayoutVars>
      </dgm:prSet>
      <dgm:spPr/>
    </dgm:pt>
    <dgm:pt modelId="{4B3C568A-B386-496A-A9B7-56A8175A47DE}" type="pres">
      <dgm:prSet presAssocID="{3CB6B626-066B-4F97-827E-3F868CBF9570}" presName="boxAndChildren" presStyleCnt="0"/>
      <dgm:spPr/>
    </dgm:pt>
    <dgm:pt modelId="{A37FCD9B-2F60-4ABB-98DA-87D29F28FDDC}" type="pres">
      <dgm:prSet presAssocID="{3CB6B626-066B-4F97-827E-3F868CBF9570}" presName="parentTextBox" presStyleLbl="node1" presStyleIdx="0" presStyleCnt="8" custLinFactNeighborX="-7614" custLinFactNeighborY="2867"/>
      <dgm:spPr/>
    </dgm:pt>
    <dgm:pt modelId="{F2C870FA-D179-4DA2-8488-0344B054A2D3}" type="pres">
      <dgm:prSet presAssocID="{EFF7FBDD-D453-46DC-B268-D04FABE5CEFA}" presName="sp" presStyleCnt="0"/>
      <dgm:spPr/>
    </dgm:pt>
    <dgm:pt modelId="{CBC39117-4EE4-405A-8551-9E704899FC5B}" type="pres">
      <dgm:prSet presAssocID="{92BE737B-2826-44E0-AC2B-0914F815109A}" presName="arrowAndChildren" presStyleCnt="0"/>
      <dgm:spPr/>
    </dgm:pt>
    <dgm:pt modelId="{4FEA9826-0F1F-48F1-B092-16C50391D65C}" type="pres">
      <dgm:prSet presAssocID="{92BE737B-2826-44E0-AC2B-0914F815109A}" presName="parentTextArrow" presStyleLbl="node1" presStyleIdx="1" presStyleCnt="8"/>
      <dgm:spPr/>
    </dgm:pt>
    <dgm:pt modelId="{267E8456-9872-41FB-B2E1-2B92F48DBCAB}" type="pres">
      <dgm:prSet presAssocID="{7B5FD04A-CA9F-4AAE-BC7D-A7B12BB63902}" presName="sp" presStyleCnt="0"/>
      <dgm:spPr/>
    </dgm:pt>
    <dgm:pt modelId="{1FAD6814-1824-4960-A306-4FDE01E83558}" type="pres">
      <dgm:prSet presAssocID="{E96478B3-ED3D-4660-844C-1E98FAA3D65F}" presName="arrowAndChildren" presStyleCnt="0"/>
      <dgm:spPr/>
    </dgm:pt>
    <dgm:pt modelId="{DC03AC49-4BD2-48F4-8896-AAEFF7C40D2B}" type="pres">
      <dgm:prSet presAssocID="{E96478B3-ED3D-4660-844C-1E98FAA3D65F}" presName="parentTextArrow" presStyleLbl="node1" presStyleIdx="2" presStyleCnt="8"/>
      <dgm:spPr/>
    </dgm:pt>
    <dgm:pt modelId="{D9856804-171D-40AD-89DA-DEBD3508777B}" type="pres">
      <dgm:prSet presAssocID="{3EF21C6B-DC84-4DCB-8FC2-15B7A7C3B4C9}" presName="sp" presStyleCnt="0"/>
      <dgm:spPr/>
    </dgm:pt>
    <dgm:pt modelId="{4C51F369-82F4-40C8-8616-E6AC2AF24B83}" type="pres">
      <dgm:prSet presAssocID="{EB0E6FFB-07F5-4AD3-8C49-7D4114BF220D}" presName="arrowAndChildren" presStyleCnt="0"/>
      <dgm:spPr/>
    </dgm:pt>
    <dgm:pt modelId="{98864B58-8B38-44B3-9A61-4DE009B5476C}" type="pres">
      <dgm:prSet presAssocID="{EB0E6FFB-07F5-4AD3-8C49-7D4114BF220D}" presName="parentTextArrow" presStyleLbl="node1" presStyleIdx="3" presStyleCnt="8"/>
      <dgm:spPr/>
    </dgm:pt>
    <dgm:pt modelId="{F6D957E8-98D9-4A6A-8E37-1FFF3CB0AA39}" type="pres">
      <dgm:prSet presAssocID="{5720F921-2F1E-42CB-B2E1-95C293669E83}" presName="sp" presStyleCnt="0"/>
      <dgm:spPr/>
    </dgm:pt>
    <dgm:pt modelId="{30F3A2C6-158D-409B-A601-769B24567056}" type="pres">
      <dgm:prSet presAssocID="{0DA57117-F3D6-4CB5-8C42-BF6E5D8A378C}" presName="arrowAndChildren" presStyleCnt="0"/>
      <dgm:spPr/>
    </dgm:pt>
    <dgm:pt modelId="{49844105-60AE-4049-944A-2B13D93ED4E7}" type="pres">
      <dgm:prSet presAssocID="{0DA57117-F3D6-4CB5-8C42-BF6E5D8A378C}" presName="parentTextArrow" presStyleLbl="node1" presStyleIdx="4" presStyleCnt="8"/>
      <dgm:spPr/>
    </dgm:pt>
    <dgm:pt modelId="{6205A048-032E-4257-A959-0864B535F174}" type="pres">
      <dgm:prSet presAssocID="{B58FD677-52EA-45D1-B085-FEA7D3D96D77}" presName="sp" presStyleCnt="0"/>
      <dgm:spPr/>
    </dgm:pt>
    <dgm:pt modelId="{E462184C-C244-47C8-9691-69503B9AC0AB}" type="pres">
      <dgm:prSet presAssocID="{278974B1-615B-4F0B-84F6-C835E9B967C0}" presName="arrowAndChildren" presStyleCnt="0"/>
      <dgm:spPr/>
    </dgm:pt>
    <dgm:pt modelId="{F9D9D455-6B29-4F19-A01D-4304749BE293}" type="pres">
      <dgm:prSet presAssocID="{278974B1-615B-4F0B-84F6-C835E9B967C0}" presName="parentTextArrow" presStyleLbl="node1" presStyleIdx="5" presStyleCnt="8"/>
      <dgm:spPr/>
    </dgm:pt>
    <dgm:pt modelId="{95AB17E8-F20C-4DA3-B78B-25F9E912D9EF}" type="pres">
      <dgm:prSet presAssocID="{C16FE295-4355-49BB-8093-238E3FBE24F2}" presName="sp" presStyleCnt="0"/>
      <dgm:spPr/>
    </dgm:pt>
    <dgm:pt modelId="{726BE157-6240-46F8-8C17-2235CBCF9BA5}" type="pres">
      <dgm:prSet presAssocID="{236BFB90-7C66-47E1-94EC-3C70730EA374}" presName="arrowAndChildren" presStyleCnt="0"/>
      <dgm:spPr/>
    </dgm:pt>
    <dgm:pt modelId="{E7BAE1B0-4FD9-4804-8FC1-8A136E8F18A7}" type="pres">
      <dgm:prSet presAssocID="{236BFB90-7C66-47E1-94EC-3C70730EA374}" presName="parentTextArrow" presStyleLbl="node1" presStyleIdx="6" presStyleCnt="8" custLinFactNeighborX="1348" custLinFactNeighborY="3345"/>
      <dgm:spPr/>
    </dgm:pt>
    <dgm:pt modelId="{58D707CF-1610-4A0F-8B7A-6113C0343EE3}" type="pres">
      <dgm:prSet presAssocID="{AE05DD09-A89F-473E-B41E-AD3CABB95089}" presName="sp" presStyleCnt="0"/>
      <dgm:spPr/>
    </dgm:pt>
    <dgm:pt modelId="{83285F01-0BB9-423A-8F17-AC3D8FD65A0B}" type="pres">
      <dgm:prSet presAssocID="{9682308A-09D5-4CFF-B7D4-68BB8D6F96AB}" presName="arrowAndChildren" presStyleCnt="0"/>
      <dgm:spPr/>
    </dgm:pt>
    <dgm:pt modelId="{29FC72C4-4C28-4167-81EF-D0287EC155A6}" type="pres">
      <dgm:prSet presAssocID="{9682308A-09D5-4CFF-B7D4-68BB8D6F96AB}" presName="parentTextArrow" presStyleLbl="node1" presStyleIdx="7" presStyleCnt="8" custLinFactNeighborX="2155" custLinFactNeighborY="-7665"/>
      <dgm:spPr/>
    </dgm:pt>
  </dgm:ptLst>
  <dgm:cxnLst>
    <dgm:cxn modelId="{B826FB0C-D98C-491D-8EEB-8937F73418DD}" type="presOf" srcId="{278974B1-615B-4F0B-84F6-C835E9B967C0}" destId="{F9D9D455-6B29-4F19-A01D-4304749BE293}" srcOrd="0" destOrd="0" presId="urn:microsoft.com/office/officeart/2005/8/layout/process4"/>
    <dgm:cxn modelId="{D5C79929-FD84-4FCB-AA7E-DB1745267BA0}" type="presOf" srcId="{92BE737B-2826-44E0-AC2B-0914F815109A}" destId="{4FEA9826-0F1F-48F1-B092-16C50391D65C}" srcOrd="0" destOrd="0" presId="urn:microsoft.com/office/officeart/2005/8/layout/process4"/>
    <dgm:cxn modelId="{D676CC39-2398-4AA4-BB40-0C81FA7DD31B}" type="presOf" srcId="{9D2F4265-DBA4-48CF-930E-2202FFB0128C}" destId="{2E3C0C13-F9D9-4420-BD1D-6903FBE4416B}" srcOrd="0" destOrd="0" presId="urn:microsoft.com/office/officeart/2005/8/layout/process4"/>
    <dgm:cxn modelId="{C9B66A41-F088-454B-867D-25C4ABD0E8B6}" type="presOf" srcId="{9682308A-09D5-4CFF-B7D4-68BB8D6F96AB}" destId="{29FC72C4-4C28-4167-81EF-D0287EC155A6}" srcOrd="0" destOrd="0" presId="urn:microsoft.com/office/officeart/2005/8/layout/process4"/>
    <dgm:cxn modelId="{9F4C1948-3C53-4B31-B04F-1F14BC9C5B38}" srcId="{9D2F4265-DBA4-48CF-930E-2202FFB0128C}" destId="{92BE737B-2826-44E0-AC2B-0914F815109A}" srcOrd="6" destOrd="0" parTransId="{C173C930-9845-4B6D-BFDD-B9387C2254A5}" sibTransId="{EFF7FBDD-D453-46DC-B268-D04FABE5CEFA}"/>
    <dgm:cxn modelId="{71D2EF6F-1B42-4192-8BC7-D2124E8BDC42}" srcId="{9D2F4265-DBA4-48CF-930E-2202FFB0128C}" destId="{0DA57117-F3D6-4CB5-8C42-BF6E5D8A378C}" srcOrd="3" destOrd="0" parTransId="{FF15D5F0-3613-49BD-8D13-A9EF18A11D25}" sibTransId="{5720F921-2F1E-42CB-B2E1-95C293669E83}"/>
    <dgm:cxn modelId="{7080B650-FB59-4F29-AA01-7B96E5929E05}" srcId="{9D2F4265-DBA4-48CF-930E-2202FFB0128C}" destId="{236BFB90-7C66-47E1-94EC-3C70730EA374}" srcOrd="1" destOrd="0" parTransId="{A8E0F2FF-DBB9-4297-8E9A-41C088DD3514}" sibTransId="{C16FE295-4355-49BB-8093-238E3FBE24F2}"/>
    <dgm:cxn modelId="{A7B6E552-E4C5-4ADB-A248-206C1C269C01}" type="presOf" srcId="{E96478B3-ED3D-4660-844C-1E98FAA3D65F}" destId="{DC03AC49-4BD2-48F4-8896-AAEFF7C40D2B}" srcOrd="0" destOrd="0" presId="urn:microsoft.com/office/officeart/2005/8/layout/process4"/>
    <dgm:cxn modelId="{DF6E3087-0374-412D-ABA8-637448B5CBF4}" srcId="{9D2F4265-DBA4-48CF-930E-2202FFB0128C}" destId="{E96478B3-ED3D-4660-844C-1E98FAA3D65F}" srcOrd="5" destOrd="0" parTransId="{F0891CA8-6B8C-4D58-9074-8885B4F0AF4A}" sibTransId="{7B5FD04A-CA9F-4AAE-BC7D-A7B12BB63902}"/>
    <dgm:cxn modelId="{F421EE8D-E0DE-4E3E-AFAE-B9DD81F2D756}" srcId="{9D2F4265-DBA4-48CF-930E-2202FFB0128C}" destId="{278974B1-615B-4F0B-84F6-C835E9B967C0}" srcOrd="2" destOrd="0" parTransId="{12BCAB52-4160-49E5-8FC8-F00993766E45}" sibTransId="{B58FD677-52EA-45D1-B085-FEA7D3D96D77}"/>
    <dgm:cxn modelId="{4D88D8B9-2F70-432F-8343-1879097D14C3}" type="presOf" srcId="{3CB6B626-066B-4F97-827E-3F868CBF9570}" destId="{A37FCD9B-2F60-4ABB-98DA-87D29F28FDDC}" srcOrd="0" destOrd="0" presId="urn:microsoft.com/office/officeart/2005/8/layout/process4"/>
    <dgm:cxn modelId="{83837CC4-3D60-46D2-8BDB-708AC857CB6F}" srcId="{9D2F4265-DBA4-48CF-930E-2202FFB0128C}" destId="{3CB6B626-066B-4F97-827E-3F868CBF9570}" srcOrd="7" destOrd="0" parTransId="{F173BAB2-5E97-4FAD-92BE-CB4151399E43}" sibTransId="{38568473-0E41-4817-86B6-583E24D818E7}"/>
    <dgm:cxn modelId="{07B568CE-C546-4952-B7E7-69909A035C5D}" srcId="{9D2F4265-DBA4-48CF-930E-2202FFB0128C}" destId="{EB0E6FFB-07F5-4AD3-8C49-7D4114BF220D}" srcOrd="4" destOrd="0" parTransId="{26E082B0-A47E-41C7-B59C-DF0C0DE8D038}" sibTransId="{3EF21C6B-DC84-4DCB-8FC2-15B7A7C3B4C9}"/>
    <dgm:cxn modelId="{3BBD9BE7-3834-40BE-B550-786C2289A01F}" type="presOf" srcId="{0DA57117-F3D6-4CB5-8C42-BF6E5D8A378C}" destId="{49844105-60AE-4049-944A-2B13D93ED4E7}" srcOrd="0" destOrd="0" presId="urn:microsoft.com/office/officeart/2005/8/layout/process4"/>
    <dgm:cxn modelId="{70F063EA-769A-409B-A9D6-42534198C6D7}" type="presOf" srcId="{236BFB90-7C66-47E1-94EC-3C70730EA374}" destId="{E7BAE1B0-4FD9-4804-8FC1-8A136E8F18A7}" srcOrd="0" destOrd="0" presId="urn:microsoft.com/office/officeart/2005/8/layout/process4"/>
    <dgm:cxn modelId="{A2C4E1F5-A9A7-41AB-9772-582B23C0A65F}" srcId="{9D2F4265-DBA4-48CF-930E-2202FFB0128C}" destId="{9682308A-09D5-4CFF-B7D4-68BB8D6F96AB}" srcOrd="0" destOrd="0" parTransId="{F49A98E0-5E53-4E70-A1B1-B65BB6DE2186}" sibTransId="{AE05DD09-A89F-473E-B41E-AD3CABB95089}"/>
    <dgm:cxn modelId="{F2D2E2F6-FDCE-46C0-823F-4A954E37F840}" type="presOf" srcId="{EB0E6FFB-07F5-4AD3-8C49-7D4114BF220D}" destId="{98864B58-8B38-44B3-9A61-4DE009B5476C}" srcOrd="0" destOrd="0" presId="urn:microsoft.com/office/officeart/2005/8/layout/process4"/>
    <dgm:cxn modelId="{02B206F0-8D7A-4792-83B6-0175F7469C13}" type="presParOf" srcId="{2E3C0C13-F9D9-4420-BD1D-6903FBE4416B}" destId="{4B3C568A-B386-496A-A9B7-56A8175A47DE}" srcOrd="0" destOrd="0" presId="urn:microsoft.com/office/officeart/2005/8/layout/process4"/>
    <dgm:cxn modelId="{55D97E95-8725-4F4A-ACAC-BA37800BE878}" type="presParOf" srcId="{4B3C568A-B386-496A-A9B7-56A8175A47DE}" destId="{A37FCD9B-2F60-4ABB-98DA-87D29F28FDDC}" srcOrd="0" destOrd="0" presId="urn:microsoft.com/office/officeart/2005/8/layout/process4"/>
    <dgm:cxn modelId="{166749DA-9097-49BD-8E1F-6480AB0D1174}" type="presParOf" srcId="{2E3C0C13-F9D9-4420-BD1D-6903FBE4416B}" destId="{F2C870FA-D179-4DA2-8488-0344B054A2D3}" srcOrd="1" destOrd="0" presId="urn:microsoft.com/office/officeart/2005/8/layout/process4"/>
    <dgm:cxn modelId="{C1013505-840B-4F77-8C15-FD560BED3AF1}" type="presParOf" srcId="{2E3C0C13-F9D9-4420-BD1D-6903FBE4416B}" destId="{CBC39117-4EE4-405A-8551-9E704899FC5B}" srcOrd="2" destOrd="0" presId="urn:microsoft.com/office/officeart/2005/8/layout/process4"/>
    <dgm:cxn modelId="{41C309F4-44D4-4C9D-B0DA-E8E195D61686}" type="presParOf" srcId="{CBC39117-4EE4-405A-8551-9E704899FC5B}" destId="{4FEA9826-0F1F-48F1-B092-16C50391D65C}" srcOrd="0" destOrd="0" presId="urn:microsoft.com/office/officeart/2005/8/layout/process4"/>
    <dgm:cxn modelId="{4AADB451-5F2C-469A-850E-5CE591168D45}" type="presParOf" srcId="{2E3C0C13-F9D9-4420-BD1D-6903FBE4416B}" destId="{267E8456-9872-41FB-B2E1-2B92F48DBCAB}" srcOrd="3" destOrd="0" presId="urn:microsoft.com/office/officeart/2005/8/layout/process4"/>
    <dgm:cxn modelId="{246BC7AE-0706-4EDB-A210-A1D963A72963}" type="presParOf" srcId="{2E3C0C13-F9D9-4420-BD1D-6903FBE4416B}" destId="{1FAD6814-1824-4960-A306-4FDE01E83558}" srcOrd="4" destOrd="0" presId="urn:microsoft.com/office/officeart/2005/8/layout/process4"/>
    <dgm:cxn modelId="{2A7059E2-7FEF-48B4-B3CE-1317F3AB8A27}" type="presParOf" srcId="{1FAD6814-1824-4960-A306-4FDE01E83558}" destId="{DC03AC49-4BD2-48F4-8896-AAEFF7C40D2B}" srcOrd="0" destOrd="0" presId="urn:microsoft.com/office/officeart/2005/8/layout/process4"/>
    <dgm:cxn modelId="{8F9F62C3-E2E0-4E70-82B5-D4754A1E17DA}" type="presParOf" srcId="{2E3C0C13-F9D9-4420-BD1D-6903FBE4416B}" destId="{D9856804-171D-40AD-89DA-DEBD3508777B}" srcOrd="5" destOrd="0" presId="urn:microsoft.com/office/officeart/2005/8/layout/process4"/>
    <dgm:cxn modelId="{DE9EEC95-EBB2-4699-A52B-6ABD0E551095}" type="presParOf" srcId="{2E3C0C13-F9D9-4420-BD1D-6903FBE4416B}" destId="{4C51F369-82F4-40C8-8616-E6AC2AF24B83}" srcOrd="6" destOrd="0" presId="urn:microsoft.com/office/officeart/2005/8/layout/process4"/>
    <dgm:cxn modelId="{B5D48909-A6D6-4AE9-B5D1-AF3359C60BD1}" type="presParOf" srcId="{4C51F369-82F4-40C8-8616-E6AC2AF24B83}" destId="{98864B58-8B38-44B3-9A61-4DE009B5476C}" srcOrd="0" destOrd="0" presId="urn:microsoft.com/office/officeart/2005/8/layout/process4"/>
    <dgm:cxn modelId="{B5913094-390B-4C48-89D0-B4EE96AA70BF}" type="presParOf" srcId="{2E3C0C13-F9D9-4420-BD1D-6903FBE4416B}" destId="{F6D957E8-98D9-4A6A-8E37-1FFF3CB0AA39}" srcOrd="7" destOrd="0" presId="urn:microsoft.com/office/officeart/2005/8/layout/process4"/>
    <dgm:cxn modelId="{22883D01-6FB0-4F9E-A73C-CE6FBE5298E3}" type="presParOf" srcId="{2E3C0C13-F9D9-4420-BD1D-6903FBE4416B}" destId="{30F3A2C6-158D-409B-A601-769B24567056}" srcOrd="8" destOrd="0" presId="urn:microsoft.com/office/officeart/2005/8/layout/process4"/>
    <dgm:cxn modelId="{A7098BB3-3644-4CA1-BFE6-8F8775FA452C}" type="presParOf" srcId="{30F3A2C6-158D-409B-A601-769B24567056}" destId="{49844105-60AE-4049-944A-2B13D93ED4E7}" srcOrd="0" destOrd="0" presId="urn:microsoft.com/office/officeart/2005/8/layout/process4"/>
    <dgm:cxn modelId="{E72359E2-5E8B-4510-8EA4-CB88B6015BA1}" type="presParOf" srcId="{2E3C0C13-F9D9-4420-BD1D-6903FBE4416B}" destId="{6205A048-032E-4257-A959-0864B535F174}" srcOrd="9" destOrd="0" presId="urn:microsoft.com/office/officeart/2005/8/layout/process4"/>
    <dgm:cxn modelId="{71004D7C-F238-47AA-9112-26D30A5C4FFA}" type="presParOf" srcId="{2E3C0C13-F9D9-4420-BD1D-6903FBE4416B}" destId="{E462184C-C244-47C8-9691-69503B9AC0AB}" srcOrd="10" destOrd="0" presId="urn:microsoft.com/office/officeart/2005/8/layout/process4"/>
    <dgm:cxn modelId="{77B783F6-FB97-4782-A4A6-DCB5775283B9}" type="presParOf" srcId="{E462184C-C244-47C8-9691-69503B9AC0AB}" destId="{F9D9D455-6B29-4F19-A01D-4304749BE293}" srcOrd="0" destOrd="0" presId="urn:microsoft.com/office/officeart/2005/8/layout/process4"/>
    <dgm:cxn modelId="{ACB5D488-6E0C-4975-8D0D-0BF7E35E026C}" type="presParOf" srcId="{2E3C0C13-F9D9-4420-BD1D-6903FBE4416B}" destId="{95AB17E8-F20C-4DA3-B78B-25F9E912D9EF}" srcOrd="11" destOrd="0" presId="urn:microsoft.com/office/officeart/2005/8/layout/process4"/>
    <dgm:cxn modelId="{73EC42D0-F19A-4AC1-A425-C9D4698D4CCB}" type="presParOf" srcId="{2E3C0C13-F9D9-4420-BD1D-6903FBE4416B}" destId="{726BE157-6240-46F8-8C17-2235CBCF9BA5}" srcOrd="12" destOrd="0" presId="urn:microsoft.com/office/officeart/2005/8/layout/process4"/>
    <dgm:cxn modelId="{D9A2CE42-611C-43C2-A472-BE09D351E8C1}" type="presParOf" srcId="{726BE157-6240-46F8-8C17-2235CBCF9BA5}" destId="{E7BAE1B0-4FD9-4804-8FC1-8A136E8F18A7}" srcOrd="0" destOrd="0" presId="urn:microsoft.com/office/officeart/2005/8/layout/process4"/>
    <dgm:cxn modelId="{EC9D9B26-E104-4D0C-B2A7-8A18BF14613D}" type="presParOf" srcId="{2E3C0C13-F9D9-4420-BD1D-6903FBE4416B}" destId="{58D707CF-1610-4A0F-8B7A-6113C0343EE3}" srcOrd="13" destOrd="0" presId="urn:microsoft.com/office/officeart/2005/8/layout/process4"/>
    <dgm:cxn modelId="{E765542B-D0E2-4232-B7E9-36662D90BBD5}" type="presParOf" srcId="{2E3C0C13-F9D9-4420-BD1D-6903FBE4416B}" destId="{83285F01-0BB9-423A-8F17-AC3D8FD65A0B}" srcOrd="14" destOrd="0" presId="urn:microsoft.com/office/officeart/2005/8/layout/process4"/>
    <dgm:cxn modelId="{C55879D9-16DB-49D5-90C9-0D19AC63E8CF}" type="presParOf" srcId="{83285F01-0BB9-423A-8F17-AC3D8FD65A0B}" destId="{29FC72C4-4C28-4167-81EF-D0287EC155A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67221-D2A1-4DDB-9D34-EFCF715C2FCA}">
      <dsp:nvSpPr>
        <dsp:cNvPr id="0" name=""/>
        <dsp:cNvSpPr/>
      </dsp:nvSpPr>
      <dsp:spPr>
        <a:xfrm>
          <a:off x="628709" y="397858"/>
          <a:ext cx="1784250" cy="17842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22A3A-3C80-4BD8-90D6-9CEF40C45451}">
      <dsp:nvSpPr>
        <dsp:cNvPr id="0" name=""/>
        <dsp:cNvSpPr/>
      </dsp:nvSpPr>
      <dsp:spPr>
        <a:xfrm>
          <a:off x="343987" y="113137"/>
          <a:ext cx="2353693" cy="23536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32EDC4-CE14-4553-A749-3D465BEBF39A}">
      <dsp:nvSpPr>
        <dsp:cNvPr id="0" name=""/>
        <dsp:cNvSpPr/>
      </dsp:nvSpPr>
      <dsp:spPr>
        <a:xfrm>
          <a:off x="146698" y="2653734"/>
          <a:ext cx="2925000" cy="1500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err="1"/>
            <a:t>Informar</a:t>
          </a:r>
          <a:r>
            <a:rPr lang="en-US" sz="2400" kern="1200" cap="none" dirty="0"/>
            <a:t> a la </a:t>
          </a:r>
          <a:r>
            <a:rPr lang="en-US" sz="2400" kern="1200" cap="none" dirty="0" err="1"/>
            <a:t>comunidad</a:t>
          </a:r>
          <a:r>
            <a:rPr lang="en-US" sz="2400" kern="1200" cap="none" dirty="0"/>
            <a:t> y a las </a:t>
          </a:r>
          <a:r>
            <a:rPr lang="en-US" sz="2400" kern="1200" cap="none" dirty="0" err="1"/>
            <a:t>agencias</a:t>
          </a:r>
          <a:r>
            <a:rPr lang="en-US" sz="2400" kern="1200" cap="none" dirty="0"/>
            <a:t> </a:t>
          </a:r>
          <a:r>
            <a:rPr lang="en-US" sz="2400" kern="1200" cap="none" dirty="0" err="1"/>
            <a:t>afectadas</a:t>
          </a:r>
          <a:r>
            <a:rPr lang="en-US" sz="2400" kern="1200" cap="none" dirty="0"/>
            <a:t> </a:t>
          </a:r>
          <a:r>
            <a:rPr lang="en-US" sz="2400" kern="1200" cap="none" dirty="0" err="1"/>
            <a:t>sobre</a:t>
          </a:r>
          <a:r>
            <a:rPr lang="en-US" sz="2400" kern="1200" cap="none" dirty="0"/>
            <a:t> el Proyecto</a:t>
          </a:r>
        </a:p>
      </dsp:txBody>
      <dsp:txXfrm>
        <a:off x="146698" y="2653734"/>
        <a:ext cx="2925000" cy="1500342"/>
      </dsp:txXfrm>
    </dsp:sp>
    <dsp:sp modelId="{62317986-7C96-4D2B-809A-5664A36C0334}">
      <dsp:nvSpPr>
        <dsp:cNvPr id="0" name=""/>
        <dsp:cNvSpPr/>
      </dsp:nvSpPr>
      <dsp:spPr>
        <a:xfrm>
          <a:off x="4065584" y="300971"/>
          <a:ext cx="1784250" cy="17842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150AD-F26D-421E-A66D-4C7C175DCD0F}">
      <dsp:nvSpPr>
        <dsp:cNvPr id="0" name=""/>
        <dsp:cNvSpPr/>
      </dsp:nvSpPr>
      <dsp:spPr>
        <a:xfrm>
          <a:off x="4132838" y="257322"/>
          <a:ext cx="1966142" cy="19661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DCDC0-BC3C-41B8-9922-CA6F4F8EB401}">
      <dsp:nvSpPr>
        <dsp:cNvPr id="0" name=""/>
        <dsp:cNvSpPr/>
      </dsp:nvSpPr>
      <dsp:spPr>
        <a:xfrm>
          <a:off x="3552949" y="2656604"/>
          <a:ext cx="2925000" cy="1500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s-ES" sz="2400" kern="1200" cap="none" dirty="0"/>
            <a:t>Recopilar aportes de las partes interesadas sobre los temas cubiertos en el EIR / EIS</a:t>
          </a:r>
          <a:endParaRPr lang="en-US" sz="2400" kern="1200" cap="none" dirty="0"/>
        </a:p>
      </dsp:txBody>
      <dsp:txXfrm>
        <a:off x="3552949" y="2656604"/>
        <a:ext cx="2925000" cy="1500342"/>
      </dsp:txXfrm>
    </dsp:sp>
    <dsp:sp modelId="{0D956B26-70F3-49CD-8DD0-839C132F8394}">
      <dsp:nvSpPr>
        <dsp:cNvPr id="0" name=""/>
        <dsp:cNvSpPr/>
      </dsp:nvSpPr>
      <dsp:spPr>
        <a:xfrm>
          <a:off x="7802550" y="375500"/>
          <a:ext cx="1784250" cy="178425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D1F395-46C9-49D8-8C53-78AF4EC8282E}">
      <dsp:nvSpPr>
        <dsp:cNvPr id="0" name=""/>
        <dsp:cNvSpPr/>
      </dsp:nvSpPr>
      <dsp:spPr>
        <a:xfrm>
          <a:off x="7562545" y="135495"/>
          <a:ext cx="2264258" cy="226425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35045-C9E0-42DB-A4DA-B2902BDAC890}">
      <dsp:nvSpPr>
        <dsp:cNvPr id="0" name=""/>
        <dsp:cNvSpPr/>
      </dsp:nvSpPr>
      <dsp:spPr>
        <a:xfrm>
          <a:off x="6990419" y="2681967"/>
          <a:ext cx="3525180" cy="1500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cap="none" dirty="0" err="1"/>
            <a:t>Describa</a:t>
          </a:r>
          <a:r>
            <a:rPr lang="en-US" sz="2400" kern="1200" cap="none" dirty="0"/>
            <a:t> el </a:t>
          </a:r>
          <a:r>
            <a:rPr lang="en-US" sz="2400" kern="1200" cap="none" dirty="0" err="1"/>
            <a:t>cronograma</a:t>
          </a:r>
          <a:r>
            <a:rPr lang="en-US" sz="2400" kern="1200" cap="none" dirty="0"/>
            <a:t> y la </a:t>
          </a:r>
          <a:r>
            <a:rPr lang="en-US" sz="2400" kern="1200" cap="none" dirty="0" err="1"/>
            <a:t>oportunidades</a:t>
          </a:r>
          <a:r>
            <a:rPr lang="en-US" sz="2400" kern="1200" cap="none" dirty="0"/>
            <a:t> </a:t>
          </a:r>
          <a:r>
            <a:rPr lang="en-US" sz="2400" kern="1200" cap="none" dirty="0" err="1"/>
            <a:t>futuras</a:t>
          </a:r>
          <a:r>
            <a:rPr lang="en-US" sz="2400" kern="1200" cap="none" dirty="0"/>
            <a:t> para las </a:t>
          </a:r>
          <a:r>
            <a:rPr lang="en-US" sz="2400" kern="1200" cap="none" dirty="0" err="1"/>
            <a:t>aportaciones</a:t>
          </a:r>
          <a:r>
            <a:rPr lang="en-US" sz="2400" kern="1200" cap="none" dirty="0"/>
            <a:t> de la </a:t>
          </a:r>
          <a:r>
            <a:rPr lang="en-US" sz="2400" kern="1200" cap="none" dirty="0" err="1"/>
            <a:t>comunidad</a:t>
          </a:r>
          <a:endParaRPr lang="en-US" sz="2400" kern="1200" cap="none" dirty="0"/>
        </a:p>
      </dsp:txBody>
      <dsp:txXfrm>
        <a:off x="6990419" y="2681967"/>
        <a:ext cx="3525180" cy="1500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4EA56-AAB0-4674-8C2E-8BAB6B06DB71}">
      <dsp:nvSpPr>
        <dsp:cNvPr id="0" name=""/>
        <dsp:cNvSpPr/>
      </dsp:nvSpPr>
      <dsp:spPr>
        <a:xfrm>
          <a:off x="0" y="3399"/>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B2AB358B-5EE9-4A52-8F08-5C03F1FF30AD}">
      <dsp:nvSpPr>
        <dsp:cNvPr id="0" name=""/>
        <dsp:cNvSpPr/>
      </dsp:nvSpPr>
      <dsp:spPr>
        <a:xfrm>
          <a:off x="219037" y="166319"/>
          <a:ext cx="398249" cy="39824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3F20CE7-8107-4069-B18C-A10ABB508F43}">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rgbClr val="59595B"/>
              </a:solidFill>
            </a:rPr>
            <a:t>Identificar</a:t>
          </a:r>
          <a:r>
            <a:rPr lang="en-US" sz="1900" kern="1200" dirty="0">
              <a:solidFill>
                <a:srgbClr val="59595B"/>
              </a:solidFill>
            </a:rPr>
            <a:t> </a:t>
          </a:r>
          <a:r>
            <a:rPr lang="en-US" sz="1900" kern="1200" dirty="0" err="1">
              <a:solidFill>
                <a:srgbClr val="59595B"/>
              </a:solidFill>
            </a:rPr>
            <a:t>formas</a:t>
          </a:r>
          <a:r>
            <a:rPr lang="en-US" sz="1900" kern="1200" dirty="0">
              <a:solidFill>
                <a:srgbClr val="59595B"/>
              </a:solidFill>
            </a:rPr>
            <a:t> de </a:t>
          </a:r>
          <a:r>
            <a:rPr lang="en-US" sz="1900" kern="1200" dirty="0" err="1">
              <a:solidFill>
                <a:srgbClr val="59595B"/>
              </a:solidFill>
            </a:rPr>
            <a:t>evitar</a:t>
          </a:r>
          <a:r>
            <a:rPr lang="en-US" sz="1900" kern="1200" dirty="0">
              <a:solidFill>
                <a:srgbClr val="59595B"/>
              </a:solidFill>
            </a:rPr>
            <a:t> o </a:t>
          </a:r>
          <a:r>
            <a:rPr lang="en-US" sz="1900" kern="1200" dirty="0" err="1">
              <a:solidFill>
                <a:srgbClr val="59595B"/>
              </a:solidFill>
            </a:rPr>
            <a:t>reducir</a:t>
          </a:r>
          <a:r>
            <a:rPr lang="en-US" sz="1900" kern="1200" dirty="0">
              <a:solidFill>
                <a:srgbClr val="59595B"/>
              </a:solidFill>
            </a:rPr>
            <a:t> los </a:t>
          </a:r>
          <a:r>
            <a:rPr lang="en-US" sz="1900" kern="1200" dirty="0" err="1">
              <a:solidFill>
                <a:srgbClr val="59595B"/>
              </a:solidFill>
            </a:rPr>
            <a:t>impactos</a:t>
          </a:r>
          <a:r>
            <a:rPr lang="en-US" sz="1900" kern="1200" dirty="0">
              <a:solidFill>
                <a:srgbClr val="59595B"/>
              </a:solidFill>
            </a:rPr>
            <a:t> </a:t>
          </a:r>
          <a:r>
            <a:rPr lang="en-US" sz="1900" kern="1200" dirty="0" err="1">
              <a:solidFill>
                <a:srgbClr val="59595B"/>
              </a:solidFill>
            </a:rPr>
            <a:t>ambientales</a:t>
          </a:r>
          <a:endParaRPr lang="en-US" sz="1900" kern="1200" dirty="0">
            <a:solidFill>
              <a:srgbClr val="59595B"/>
            </a:solidFill>
          </a:endParaRPr>
        </a:p>
      </dsp:txBody>
      <dsp:txXfrm>
        <a:off x="836323" y="3399"/>
        <a:ext cx="9679276" cy="724089"/>
      </dsp:txXfrm>
    </dsp:sp>
    <dsp:sp modelId="{AE09D2CB-9E58-4C2B-870E-70914A1DBB21}">
      <dsp:nvSpPr>
        <dsp:cNvPr id="0" name=""/>
        <dsp:cNvSpPr/>
      </dsp:nvSpPr>
      <dsp:spPr>
        <a:xfrm>
          <a:off x="0" y="908511"/>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A93E9DE5-53F9-438E-B106-7CE8C99E1618}">
      <dsp:nvSpPr>
        <dsp:cNvPr id="0" name=""/>
        <dsp:cNvSpPr/>
      </dsp:nvSpPr>
      <dsp:spPr>
        <a:xfrm>
          <a:off x="219037" y="1071431"/>
          <a:ext cx="398249" cy="39824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B062369-9AD3-459B-A42A-61238818664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ES" sz="1900" kern="1200" dirty="0">
              <a:solidFill>
                <a:srgbClr val="59595B"/>
              </a:solidFill>
            </a:rPr>
            <a:t>Prevenir el daño ambiental al exigir la implementación de una alternativa viable o medidas de mitigación</a:t>
          </a:r>
          <a:endParaRPr lang="en-US" sz="1900" kern="1200" dirty="0">
            <a:solidFill>
              <a:srgbClr val="59595B"/>
            </a:solidFill>
          </a:endParaRPr>
        </a:p>
      </dsp:txBody>
      <dsp:txXfrm>
        <a:off x="836323" y="908511"/>
        <a:ext cx="9679276" cy="724089"/>
      </dsp:txXfrm>
    </dsp:sp>
    <dsp:sp modelId="{D433675E-AD56-4E83-A9D4-1DF74A36B63C}">
      <dsp:nvSpPr>
        <dsp:cNvPr id="0" name=""/>
        <dsp:cNvSpPr/>
      </dsp:nvSpPr>
      <dsp:spPr>
        <a:xfrm>
          <a:off x="0" y="1813624"/>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DF59672A-0371-4DF8-8DF6-F2E150662773}">
      <dsp:nvSpPr>
        <dsp:cNvPr id="0" name=""/>
        <dsp:cNvSpPr/>
      </dsp:nvSpPr>
      <dsp:spPr>
        <a:xfrm>
          <a:off x="219037" y="1976544"/>
          <a:ext cx="398249" cy="39824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8016234-F37A-4F4E-87A7-E2E181E2D275}">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ES" sz="1900" kern="1200" dirty="0">
              <a:solidFill>
                <a:srgbClr val="59595B"/>
              </a:solidFill>
            </a:rPr>
            <a:t>Revelar los impactos ambientales significativos de un proyecto propuesto a los tomadores de decisiones y al público</a:t>
          </a:r>
          <a:endParaRPr lang="en-US" sz="1900" kern="1200" dirty="0">
            <a:solidFill>
              <a:srgbClr val="59595B"/>
            </a:solidFill>
          </a:endParaRPr>
        </a:p>
      </dsp:txBody>
      <dsp:txXfrm>
        <a:off x="836323" y="1813624"/>
        <a:ext cx="9679276" cy="724089"/>
      </dsp:txXfrm>
    </dsp:sp>
    <dsp:sp modelId="{EEB5B726-C75D-4E60-A2A2-31ACF3F7DA6A}">
      <dsp:nvSpPr>
        <dsp:cNvPr id="0" name=""/>
        <dsp:cNvSpPr/>
      </dsp:nvSpPr>
      <dsp:spPr>
        <a:xfrm>
          <a:off x="0" y="2718736"/>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B7952818-501E-4DD9-B28B-791E32D4EC7B}">
      <dsp:nvSpPr>
        <dsp:cNvPr id="0" name=""/>
        <dsp:cNvSpPr/>
      </dsp:nvSpPr>
      <dsp:spPr>
        <a:xfrm>
          <a:off x="219037" y="2881656"/>
          <a:ext cx="398249" cy="398249"/>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63ECD01-7B8A-4554-90FD-2B56EA729A55}">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ES" sz="1900" kern="1200" dirty="0">
              <a:solidFill>
                <a:srgbClr val="59595B"/>
              </a:solidFill>
            </a:rPr>
            <a:t>Fomentar la coordinación interinstitucional en la revisión de proyectos</a:t>
          </a:r>
          <a:endParaRPr lang="en-US" sz="1900" kern="1200" dirty="0">
            <a:solidFill>
              <a:srgbClr val="59595B"/>
            </a:solidFill>
          </a:endParaRPr>
        </a:p>
      </dsp:txBody>
      <dsp:txXfrm>
        <a:off x="836323" y="2718736"/>
        <a:ext cx="9679276" cy="724089"/>
      </dsp:txXfrm>
    </dsp:sp>
    <dsp:sp modelId="{3E225A55-BA57-4ABF-8C86-0D04039B30BA}">
      <dsp:nvSpPr>
        <dsp:cNvPr id="0" name=""/>
        <dsp:cNvSpPr/>
      </dsp:nvSpPr>
      <dsp:spPr>
        <a:xfrm>
          <a:off x="0" y="3623848"/>
          <a:ext cx="10515600" cy="724089"/>
        </a:xfrm>
        <a:prstGeom prst="roundRect">
          <a:avLst>
            <a:gd name="adj" fmla="val 10000"/>
          </a:avLst>
        </a:prstGeom>
        <a:solidFill>
          <a:srgbClr val="C5DDF3"/>
        </a:solidFill>
        <a:ln>
          <a:noFill/>
        </a:ln>
        <a:effectLst/>
      </dsp:spPr>
      <dsp:style>
        <a:lnRef idx="0">
          <a:scrgbClr r="0" g="0" b="0"/>
        </a:lnRef>
        <a:fillRef idx="1">
          <a:scrgbClr r="0" g="0" b="0"/>
        </a:fillRef>
        <a:effectRef idx="2">
          <a:scrgbClr r="0" g="0" b="0"/>
        </a:effectRef>
        <a:fontRef idx="minor"/>
      </dsp:style>
    </dsp:sp>
    <dsp:sp modelId="{79A767B8-D7F7-4F21-AB5B-B792F4D07054}">
      <dsp:nvSpPr>
        <dsp:cNvPr id="0" name=""/>
        <dsp:cNvSpPr/>
      </dsp:nvSpPr>
      <dsp:spPr>
        <a:xfrm>
          <a:off x="219037" y="3786768"/>
          <a:ext cx="398249" cy="398249"/>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599C264-31C0-45CF-88AD-14E6107902C2}">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s-ES" sz="1900" kern="1200" dirty="0">
              <a:solidFill>
                <a:srgbClr val="59595B"/>
              </a:solidFill>
            </a:rPr>
            <a:t>Mejorar la participación pública en el proceso de planificación</a:t>
          </a:r>
          <a:endParaRPr lang="en-US" sz="1900" kern="1200" dirty="0">
            <a:solidFill>
              <a:srgbClr val="59595B"/>
            </a:solidFill>
          </a:endParaRPr>
        </a:p>
      </dsp:txBody>
      <dsp:txXfrm>
        <a:off x="836323" y="3623848"/>
        <a:ext cx="9679276" cy="724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9DBF2-360B-4119-9A10-094A4FDAF1F1}">
      <dsp:nvSpPr>
        <dsp:cNvPr id="0" name=""/>
        <dsp:cNvSpPr/>
      </dsp:nvSpPr>
      <dsp:spPr>
        <a:xfrm>
          <a:off x="0" y="4081814"/>
          <a:ext cx="7453644" cy="53573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rPr>
            <a:t>Las Agencias Líderes Toman Decisiones Sobre el EIR / EIS</a:t>
          </a:r>
          <a:endParaRPr lang="en-US" sz="1700" kern="1200" dirty="0">
            <a:solidFill>
              <a:schemeClr val="bg1"/>
            </a:solidFill>
          </a:endParaRPr>
        </a:p>
      </dsp:txBody>
      <dsp:txXfrm>
        <a:off x="0" y="4081814"/>
        <a:ext cx="7453644" cy="535735"/>
      </dsp:txXfrm>
    </dsp:sp>
    <dsp:sp modelId="{98864B58-8B38-44B3-9A61-4DE009B5476C}">
      <dsp:nvSpPr>
        <dsp:cNvPr id="0" name=""/>
        <dsp:cNvSpPr/>
      </dsp:nvSpPr>
      <dsp:spPr>
        <a:xfrm rot="10800000">
          <a:off x="0" y="3265888"/>
          <a:ext cx="7453644" cy="823961"/>
        </a:xfrm>
        <a:prstGeom prst="upArrowCallou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rPr>
            <a:t>Preparar el EIR / EIS Final y El Programa de Informes y Monitoreo de Mitigación</a:t>
          </a:r>
          <a:endParaRPr lang="en-US" sz="1700" kern="1200" dirty="0">
            <a:solidFill>
              <a:schemeClr val="bg1"/>
            </a:solidFill>
          </a:endParaRPr>
        </a:p>
      </dsp:txBody>
      <dsp:txXfrm rot="10800000">
        <a:off x="0" y="3265888"/>
        <a:ext cx="7453644" cy="535385"/>
      </dsp:txXfrm>
    </dsp:sp>
    <dsp:sp modelId="{49844105-60AE-4049-944A-2B13D93ED4E7}">
      <dsp:nvSpPr>
        <dsp:cNvPr id="0" name=""/>
        <dsp:cNvSpPr/>
      </dsp:nvSpPr>
      <dsp:spPr>
        <a:xfrm rot="10800000">
          <a:off x="0" y="2449962"/>
          <a:ext cx="7453644" cy="823961"/>
        </a:xfrm>
        <a:prstGeom prst="upArrowCallou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err="1">
              <a:solidFill>
                <a:schemeClr val="bg1"/>
              </a:solidFill>
            </a:rPr>
            <a:t>Período</a:t>
          </a:r>
          <a:r>
            <a:rPr lang="en-US" sz="1700" b="1" kern="1200" dirty="0">
              <a:solidFill>
                <a:schemeClr val="bg1"/>
              </a:solidFill>
            </a:rPr>
            <a:t> de </a:t>
          </a:r>
          <a:r>
            <a:rPr lang="en-US" sz="1700" b="1" kern="1200" dirty="0" err="1">
              <a:solidFill>
                <a:schemeClr val="bg1"/>
              </a:solidFill>
            </a:rPr>
            <a:t>Revisión</a:t>
          </a:r>
          <a:r>
            <a:rPr lang="en-US" sz="1700" b="1" kern="1200" dirty="0">
              <a:solidFill>
                <a:schemeClr val="bg1"/>
              </a:solidFill>
            </a:rPr>
            <a:t> </a:t>
          </a:r>
          <a:r>
            <a:rPr lang="en-US" sz="1700" b="1" kern="1200" dirty="0" err="1">
              <a:solidFill>
                <a:schemeClr val="bg1"/>
              </a:solidFill>
            </a:rPr>
            <a:t>Pública</a:t>
          </a:r>
          <a:r>
            <a:rPr lang="en-US" sz="1700" b="1" kern="1200" dirty="0">
              <a:solidFill>
                <a:schemeClr val="bg1"/>
              </a:solidFill>
            </a:rPr>
            <a:t> (</a:t>
          </a:r>
          <a:r>
            <a:rPr lang="en-US" sz="1700" b="1" kern="1200" dirty="0" err="1">
              <a:solidFill>
                <a:schemeClr val="bg1"/>
              </a:solidFill>
            </a:rPr>
            <a:t>mínimo</a:t>
          </a:r>
          <a:r>
            <a:rPr lang="en-US" sz="1700" b="1" kern="1200" dirty="0">
              <a:solidFill>
                <a:schemeClr val="bg1"/>
              </a:solidFill>
            </a:rPr>
            <a:t> de 45 días)</a:t>
          </a:r>
          <a:endParaRPr lang="en-US" sz="1700" kern="1200" dirty="0">
            <a:solidFill>
              <a:schemeClr val="bg1"/>
            </a:solidFill>
          </a:endParaRPr>
        </a:p>
      </dsp:txBody>
      <dsp:txXfrm rot="10800000">
        <a:off x="0" y="2449962"/>
        <a:ext cx="7453644" cy="535385"/>
      </dsp:txXfrm>
    </dsp:sp>
    <dsp:sp modelId="{F9D9D455-6B29-4F19-A01D-4304749BE293}">
      <dsp:nvSpPr>
        <dsp:cNvPr id="0" name=""/>
        <dsp:cNvSpPr/>
      </dsp:nvSpPr>
      <dsp:spPr>
        <a:xfrm rot="10800000">
          <a:off x="0" y="1634037"/>
          <a:ext cx="7453644" cy="823961"/>
        </a:xfrm>
        <a:prstGeom prst="upArrowCallou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rPr>
            <a:t>Circular el Aviso de Disponibilidad del Borrador del EIR / EIS</a:t>
          </a:r>
          <a:r>
            <a:rPr lang="en-US" sz="1700" b="1" kern="1200" dirty="0">
              <a:solidFill>
                <a:schemeClr val="bg1"/>
              </a:solidFill>
            </a:rPr>
            <a:t> </a:t>
          </a:r>
          <a:endParaRPr lang="en-US" sz="1700" kern="1200" dirty="0">
            <a:solidFill>
              <a:schemeClr val="bg1"/>
            </a:solidFill>
          </a:endParaRPr>
        </a:p>
      </dsp:txBody>
      <dsp:txXfrm rot="10800000">
        <a:off x="0" y="1634037"/>
        <a:ext cx="7453644" cy="535385"/>
      </dsp:txXfrm>
    </dsp:sp>
    <dsp:sp modelId="{E7BAE1B0-4FD9-4804-8FC1-8A136E8F18A7}">
      <dsp:nvSpPr>
        <dsp:cNvPr id="0" name=""/>
        <dsp:cNvSpPr/>
      </dsp:nvSpPr>
      <dsp:spPr>
        <a:xfrm rot="10800000">
          <a:off x="0" y="818111"/>
          <a:ext cx="7453644" cy="823961"/>
        </a:xfrm>
        <a:prstGeom prst="upArrowCallou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rPr>
            <a:t>Preparar el Borrador del documento EIR / EIS</a:t>
          </a:r>
          <a:r>
            <a:rPr lang="en-US" sz="1700" b="1" kern="1200" dirty="0">
              <a:solidFill>
                <a:schemeClr val="bg1"/>
              </a:solidFill>
            </a:rPr>
            <a:t> </a:t>
          </a:r>
          <a:endParaRPr lang="en-US" sz="1700" kern="1200" dirty="0">
            <a:solidFill>
              <a:schemeClr val="bg1"/>
            </a:solidFill>
          </a:endParaRPr>
        </a:p>
      </dsp:txBody>
      <dsp:txXfrm rot="10800000">
        <a:off x="0" y="818111"/>
        <a:ext cx="7453644" cy="535385"/>
      </dsp:txXfrm>
    </dsp:sp>
    <dsp:sp modelId="{29FC72C4-4C28-4167-81EF-D0287EC155A6}">
      <dsp:nvSpPr>
        <dsp:cNvPr id="0" name=""/>
        <dsp:cNvSpPr/>
      </dsp:nvSpPr>
      <dsp:spPr>
        <a:xfrm rot="10800000">
          <a:off x="0" y="0"/>
          <a:ext cx="7453644" cy="823961"/>
        </a:xfrm>
        <a:prstGeom prst="upArrowCallou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ES" sz="1700" b="1" kern="1200" dirty="0">
              <a:solidFill>
                <a:schemeClr val="bg1"/>
              </a:solidFill>
            </a:rPr>
            <a:t>HACLA circula el Aviso de Preparación (mínimo de 30 días)</a:t>
          </a:r>
          <a:endParaRPr lang="en-US" sz="1700" kern="1200" dirty="0">
            <a:solidFill>
              <a:schemeClr val="bg1"/>
            </a:solidFill>
          </a:endParaRPr>
        </a:p>
      </dsp:txBody>
      <dsp:txXfrm rot="10800000">
        <a:off x="0" y="0"/>
        <a:ext cx="7453644" cy="535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FCD9B-2F60-4ABB-98DA-87D29F28FDDC}">
      <dsp:nvSpPr>
        <dsp:cNvPr id="0" name=""/>
        <dsp:cNvSpPr/>
      </dsp:nvSpPr>
      <dsp:spPr>
        <a:xfrm>
          <a:off x="0" y="4223855"/>
          <a:ext cx="7453644" cy="395880"/>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b="1" kern="1200" dirty="0"/>
            <a:t>Invierno de 2021 / Primavera de 2022: </a:t>
          </a:r>
          <a:r>
            <a:rPr lang="es-ES" sz="1100" b="0" kern="1200" dirty="0"/>
            <a:t>Las agencias líderes comienzan a revisar y considerar la certificación del EIR / EIS Final</a:t>
          </a:r>
          <a:endParaRPr lang="en-US" sz="1100" b="0" kern="1200" dirty="0"/>
        </a:p>
      </dsp:txBody>
      <dsp:txXfrm>
        <a:off x="0" y="4223855"/>
        <a:ext cx="7453644" cy="395880"/>
      </dsp:txXfrm>
    </dsp:sp>
    <dsp:sp modelId="{4FEA9826-0F1F-48F1-B092-16C50391D65C}">
      <dsp:nvSpPr>
        <dsp:cNvPr id="0" name=""/>
        <dsp:cNvSpPr/>
      </dsp:nvSpPr>
      <dsp:spPr>
        <a:xfrm rot="10800000">
          <a:off x="0" y="3619243"/>
          <a:ext cx="7453644" cy="608864"/>
        </a:xfrm>
        <a:prstGeom prst="upArrowCallout">
          <a:avLst/>
        </a:prstGeom>
        <a:solidFill>
          <a:schemeClr val="accent1">
            <a:alpha val="90000"/>
            <a:hueOff val="0"/>
            <a:satOff val="0"/>
            <a:lumOff val="0"/>
            <a:alphaOff val="-571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b="1" i="0" kern="1200" dirty="0"/>
            <a:t>Otoño de 2021 / Invierno de 2021: </a:t>
          </a:r>
          <a:r>
            <a:rPr lang="es-ES" sz="1100" b="0" i="0" kern="1200" dirty="0"/>
            <a:t>Desarrollo del EIR / EIS final</a:t>
          </a:r>
          <a:endParaRPr lang="en-US" sz="1100" kern="1200" dirty="0"/>
        </a:p>
      </dsp:txBody>
      <dsp:txXfrm rot="10800000">
        <a:off x="0" y="3619243"/>
        <a:ext cx="7453644" cy="395622"/>
      </dsp:txXfrm>
    </dsp:sp>
    <dsp:sp modelId="{DC03AC49-4BD2-48F4-8896-AAEFF7C40D2B}">
      <dsp:nvSpPr>
        <dsp:cNvPr id="0" name=""/>
        <dsp:cNvSpPr/>
      </dsp:nvSpPr>
      <dsp:spPr>
        <a:xfrm rot="10800000">
          <a:off x="0" y="3016317"/>
          <a:ext cx="7453644" cy="608864"/>
        </a:xfrm>
        <a:prstGeom prst="upArrowCallout">
          <a:avLst/>
        </a:prstGeom>
        <a:solidFill>
          <a:schemeClr val="accent1">
            <a:alpha val="90000"/>
            <a:hueOff val="0"/>
            <a:satOff val="0"/>
            <a:lumOff val="0"/>
            <a:alphaOff val="-1142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b="1" i="0" kern="1200" dirty="0"/>
            <a:t>Enero de 2021 - Verano de 2021: </a:t>
          </a:r>
          <a:r>
            <a:rPr lang="es-ES" sz="1100" b="0" i="0" kern="1200" dirty="0"/>
            <a:t>Plan específico y desarrollo del borrador de EIR / EIS</a:t>
          </a:r>
          <a:r>
            <a:rPr lang="en-US" sz="1100" kern="1200" dirty="0"/>
            <a:t> </a:t>
          </a:r>
        </a:p>
      </dsp:txBody>
      <dsp:txXfrm rot="10800000">
        <a:off x="0" y="3016317"/>
        <a:ext cx="7453644" cy="395622"/>
      </dsp:txXfrm>
    </dsp:sp>
    <dsp:sp modelId="{98864B58-8B38-44B3-9A61-4DE009B5476C}">
      <dsp:nvSpPr>
        <dsp:cNvPr id="0" name=""/>
        <dsp:cNvSpPr/>
      </dsp:nvSpPr>
      <dsp:spPr>
        <a:xfrm rot="10800000">
          <a:off x="0" y="2413390"/>
          <a:ext cx="7453644" cy="608864"/>
        </a:xfrm>
        <a:prstGeom prst="upArrowCallout">
          <a:avLst/>
        </a:prstGeom>
        <a:solidFill>
          <a:schemeClr val="accent1">
            <a:alpha val="90000"/>
            <a:hueOff val="0"/>
            <a:satOff val="0"/>
            <a:lumOff val="0"/>
            <a:alphaOff val="-1714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b="1" kern="1200" dirty="0"/>
            <a:t>Abril / Mayo de 2021: </a:t>
          </a:r>
          <a:r>
            <a:rPr lang="es-ES" sz="1100" kern="1200" dirty="0"/>
            <a:t>Cierre anticipado del período de comentarios para comentarios relacionados con la NEPA</a:t>
          </a:r>
          <a:r>
            <a:rPr lang="en-US" sz="1100" kern="1200" dirty="0"/>
            <a:t> </a:t>
          </a:r>
        </a:p>
      </dsp:txBody>
      <dsp:txXfrm rot="10800000">
        <a:off x="0" y="2413390"/>
        <a:ext cx="7453644" cy="395622"/>
      </dsp:txXfrm>
    </dsp:sp>
    <dsp:sp modelId="{49844105-60AE-4049-944A-2B13D93ED4E7}">
      <dsp:nvSpPr>
        <dsp:cNvPr id="0" name=""/>
        <dsp:cNvSpPr/>
      </dsp:nvSpPr>
      <dsp:spPr>
        <a:xfrm rot="10800000">
          <a:off x="0" y="1810464"/>
          <a:ext cx="7453644" cy="608864"/>
        </a:xfrm>
        <a:prstGeom prst="upArrowCallout">
          <a:avLst/>
        </a:prstGeom>
        <a:solidFill>
          <a:schemeClr val="accent1">
            <a:alpha val="90000"/>
            <a:hueOff val="0"/>
            <a:satOff val="0"/>
            <a:lumOff val="0"/>
            <a:alphaOff val="-2285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1" kern="1200" dirty="0"/>
            <a:t>Abril de 2021: </a:t>
          </a:r>
          <a:r>
            <a:rPr lang="en-US" sz="1100" kern="1200" dirty="0" err="1"/>
            <a:t>Reunión</a:t>
          </a:r>
          <a:r>
            <a:rPr lang="en-US" sz="1100" kern="1200" dirty="0"/>
            <a:t> de </a:t>
          </a:r>
          <a:r>
            <a:rPr lang="en-US" sz="1100" kern="1200" dirty="0" err="1"/>
            <a:t>Alcance</a:t>
          </a:r>
          <a:r>
            <a:rPr lang="en-US" sz="1100" kern="1200" dirty="0"/>
            <a:t> </a:t>
          </a:r>
          <a:r>
            <a:rPr lang="en-US" sz="1100" kern="1200" dirty="0" err="1"/>
            <a:t>Público</a:t>
          </a:r>
          <a:r>
            <a:rPr lang="en-US" sz="1100" kern="1200" dirty="0"/>
            <a:t> </a:t>
          </a:r>
          <a:r>
            <a:rPr lang="en-US" sz="1100" kern="1200" dirty="0" err="1"/>
            <a:t>anticipada</a:t>
          </a:r>
          <a:r>
            <a:rPr lang="en-US" sz="1100" kern="1200" dirty="0"/>
            <a:t> para NEPA</a:t>
          </a:r>
        </a:p>
      </dsp:txBody>
      <dsp:txXfrm rot="10800000">
        <a:off x="0" y="1810464"/>
        <a:ext cx="7453644" cy="395622"/>
      </dsp:txXfrm>
    </dsp:sp>
    <dsp:sp modelId="{F9D9D455-6B29-4F19-A01D-4304749BE293}">
      <dsp:nvSpPr>
        <dsp:cNvPr id="0" name=""/>
        <dsp:cNvSpPr/>
      </dsp:nvSpPr>
      <dsp:spPr>
        <a:xfrm rot="10800000">
          <a:off x="0" y="1207538"/>
          <a:ext cx="7453644" cy="608864"/>
        </a:xfrm>
        <a:prstGeom prst="upArrowCallout">
          <a:avLst/>
        </a:prstGeom>
        <a:solidFill>
          <a:schemeClr val="accent1">
            <a:alpha val="90000"/>
            <a:hueOff val="0"/>
            <a:satOff val="0"/>
            <a:lumOff val="0"/>
            <a:alphaOff val="-2857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b="1" kern="1200" dirty="0"/>
            <a:t>12 de Febrero de 2021: </a:t>
          </a:r>
          <a:r>
            <a:rPr lang="en-US" sz="1100" b="0" i="0" kern="1200" dirty="0"/>
            <a:t>Ú</a:t>
          </a:r>
          <a:r>
            <a:rPr lang="es-ES" sz="1100" b="0" kern="1200" dirty="0" err="1"/>
            <a:t>ltimo</a:t>
          </a:r>
          <a:r>
            <a:rPr lang="es-ES" sz="1100" b="0" kern="1200" dirty="0"/>
            <a:t> día para enviar comentarios relacionados con la CEQA sobre el Proyecto</a:t>
          </a:r>
          <a:endParaRPr lang="en-US" sz="1100" b="0" kern="1200" dirty="0"/>
        </a:p>
      </dsp:txBody>
      <dsp:txXfrm rot="10800000">
        <a:off x="0" y="1207538"/>
        <a:ext cx="7453644" cy="395622"/>
      </dsp:txXfrm>
    </dsp:sp>
    <dsp:sp modelId="{E7BAE1B0-4FD9-4804-8FC1-8A136E8F18A7}">
      <dsp:nvSpPr>
        <dsp:cNvPr id="0" name=""/>
        <dsp:cNvSpPr/>
      </dsp:nvSpPr>
      <dsp:spPr>
        <a:xfrm rot="10800000">
          <a:off x="0" y="624978"/>
          <a:ext cx="7453644" cy="608864"/>
        </a:xfrm>
        <a:prstGeom prst="upArrowCallout">
          <a:avLst/>
        </a:prstGeom>
        <a:solidFill>
          <a:schemeClr val="accent1">
            <a:alpha val="90000"/>
            <a:hueOff val="0"/>
            <a:satOff val="0"/>
            <a:lumOff val="0"/>
            <a:alphaOff val="-3428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b="1" kern="1200" dirty="0"/>
            <a:t>6 de Febrero de 2021</a:t>
          </a:r>
          <a:r>
            <a:rPr lang="es-ES" sz="1100" kern="1200" dirty="0"/>
            <a:t>: Reunión Pública de Alcance para CEQA</a:t>
          </a:r>
          <a:endParaRPr lang="en-US" sz="1100" kern="1200" dirty="0"/>
        </a:p>
      </dsp:txBody>
      <dsp:txXfrm rot="10800000">
        <a:off x="0" y="624978"/>
        <a:ext cx="7453644" cy="395622"/>
      </dsp:txXfrm>
    </dsp:sp>
    <dsp:sp modelId="{29FC72C4-4C28-4167-81EF-D0287EC155A6}">
      <dsp:nvSpPr>
        <dsp:cNvPr id="0" name=""/>
        <dsp:cNvSpPr/>
      </dsp:nvSpPr>
      <dsp:spPr>
        <a:xfrm rot="10800000">
          <a:off x="0" y="0"/>
          <a:ext cx="7453644" cy="608864"/>
        </a:xfrm>
        <a:prstGeom prst="upArrowCallou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s-ES" sz="1100" b="1" kern="1200" dirty="0"/>
            <a:t>13 de Enero de 2021: </a:t>
          </a:r>
          <a:r>
            <a:rPr lang="es-ES" sz="1100" b="0" kern="1200" dirty="0"/>
            <a:t>NOP enviado por correo y publicado en línea</a:t>
          </a:r>
          <a:endParaRPr lang="en-US" sz="1100" b="0" kern="1200" dirty="0"/>
        </a:p>
      </dsp:txBody>
      <dsp:txXfrm rot="10800000">
        <a:off x="0" y="0"/>
        <a:ext cx="7453644" cy="39562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910801-E7F0-4EE4-B99C-0F5D2C02D0CB}"/>
              </a:ext>
            </a:extLst>
          </p:cNvPr>
          <p:cNvSpPr>
            <a:spLocks noGrp="1"/>
          </p:cNvSpPr>
          <p:nvPr>
            <p:ph type="hdr" sz="quarter"/>
          </p:nvPr>
        </p:nvSpPr>
        <p:spPr>
          <a:xfrm>
            <a:off x="0" y="0"/>
            <a:ext cx="304165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EF3AE69-40FE-4E4A-B8AD-57E6288A571F}"/>
              </a:ext>
            </a:extLst>
          </p:cNvPr>
          <p:cNvSpPr>
            <a:spLocks noGrp="1"/>
          </p:cNvSpPr>
          <p:nvPr>
            <p:ph type="dt" sz="quarter" idx="1"/>
          </p:nvPr>
        </p:nvSpPr>
        <p:spPr>
          <a:xfrm>
            <a:off x="3976688" y="0"/>
            <a:ext cx="3041650" cy="466725"/>
          </a:xfrm>
          <a:prstGeom prst="rect">
            <a:avLst/>
          </a:prstGeom>
        </p:spPr>
        <p:txBody>
          <a:bodyPr vert="horz" lIns="91440" tIns="45720" rIns="91440" bIns="45720" rtlCol="0"/>
          <a:lstStyle>
            <a:lvl1pPr algn="r">
              <a:defRPr sz="1200"/>
            </a:lvl1pPr>
          </a:lstStyle>
          <a:p>
            <a:fld id="{0FE9BC9D-B53D-4644-942A-B15E50AFBDBD}" type="datetimeFigureOut">
              <a:rPr lang="en-US" smtClean="0"/>
              <a:t>2/5/2021</a:t>
            </a:fld>
            <a:endParaRPr lang="en-US" dirty="0"/>
          </a:p>
        </p:txBody>
      </p:sp>
      <p:sp>
        <p:nvSpPr>
          <p:cNvPr id="4" name="Footer Placeholder 3">
            <a:extLst>
              <a:ext uri="{FF2B5EF4-FFF2-40B4-BE49-F238E27FC236}">
                <a16:creationId xmlns:a16="http://schemas.microsoft.com/office/drawing/2014/main" id="{6B8101FF-7805-41B9-803C-5DE16936B419}"/>
              </a:ext>
            </a:extLst>
          </p:cNvPr>
          <p:cNvSpPr>
            <a:spLocks noGrp="1"/>
          </p:cNvSpPr>
          <p:nvPr>
            <p:ph type="ftr" sz="quarter" idx="2"/>
          </p:nvPr>
        </p:nvSpPr>
        <p:spPr>
          <a:xfrm>
            <a:off x="0" y="8839200"/>
            <a:ext cx="304165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E48403-694F-407F-B651-77389BF2D590}"/>
              </a:ext>
            </a:extLst>
          </p:cNvPr>
          <p:cNvSpPr>
            <a:spLocks noGrp="1"/>
          </p:cNvSpPr>
          <p:nvPr>
            <p:ph type="sldNum" sz="quarter" idx="3"/>
          </p:nvPr>
        </p:nvSpPr>
        <p:spPr>
          <a:xfrm>
            <a:off x="3976688" y="8839200"/>
            <a:ext cx="3041650" cy="466725"/>
          </a:xfrm>
          <a:prstGeom prst="rect">
            <a:avLst/>
          </a:prstGeom>
        </p:spPr>
        <p:txBody>
          <a:bodyPr vert="horz" lIns="91440" tIns="45720" rIns="91440" bIns="45720" rtlCol="0" anchor="b"/>
          <a:lstStyle>
            <a:lvl1pPr algn="r">
              <a:defRPr sz="1200"/>
            </a:lvl1pPr>
          </a:lstStyle>
          <a:p>
            <a:fld id="{D91E5025-EDF3-4D71-A999-EF35D1838E3D}" type="slidenum">
              <a:rPr lang="en-US" smtClean="0"/>
              <a:t>‹#›</a:t>
            </a:fld>
            <a:endParaRPr lang="en-US" dirty="0"/>
          </a:p>
        </p:txBody>
      </p:sp>
    </p:spTree>
    <p:extLst>
      <p:ext uri="{BB962C8B-B14F-4D97-AF65-F5344CB8AC3E}">
        <p14:creationId xmlns:p14="http://schemas.microsoft.com/office/powerpoint/2010/main" val="1716988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F7AA802A-B822-44DD-BF30-5B647D655810}" type="datetimeFigureOut">
              <a:rPr lang="en-US" smtClean="0"/>
              <a:t>2/5/2021</a:t>
            </a:fld>
            <a:endParaRPr lang="en-US" dirty="0"/>
          </a:p>
        </p:txBody>
      </p:sp>
      <p:sp>
        <p:nvSpPr>
          <p:cNvPr id="4" name="Slide Image Placeholder 3"/>
          <p:cNvSpPr>
            <a:spLocks noGrp="1" noRot="1" noChangeAspect="1"/>
          </p:cNvSpPr>
          <p:nvPr>
            <p:ph type="sldImg" idx="2"/>
          </p:nvPr>
        </p:nvSpPr>
        <p:spPr>
          <a:xfrm>
            <a:off x="407988" y="698500"/>
            <a:ext cx="6203950"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2C99762A-E5BD-4061-82B7-690F5069E778}" type="slidenum">
              <a:rPr lang="en-US" smtClean="0"/>
              <a:t>‹#›</a:t>
            </a:fld>
            <a:endParaRPr lang="en-US" dirty="0"/>
          </a:p>
        </p:txBody>
      </p:sp>
    </p:spTree>
    <p:extLst>
      <p:ext uri="{BB962C8B-B14F-4D97-AF65-F5344CB8AC3E}">
        <p14:creationId xmlns:p14="http://schemas.microsoft.com/office/powerpoint/2010/main" val="49076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1</a:t>
            </a:fld>
            <a:endParaRPr lang="en-US" dirty="0"/>
          </a:p>
        </p:txBody>
      </p:sp>
    </p:spTree>
    <p:extLst>
      <p:ext uri="{BB962C8B-B14F-4D97-AF65-F5344CB8AC3E}">
        <p14:creationId xmlns:p14="http://schemas.microsoft.com/office/powerpoint/2010/main" val="28022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p:txBody>
      </p:sp>
      <p:sp>
        <p:nvSpPr>
          <p:cNvPr id="4" name="Slide Number Placeholder 3"/>
          <p:cNvSpPr>
            <a:spLocks noGrp="1"/>
          </p:cNvSpPr>
          <p:nvPr>
            <p:ph type="sldNum" sz="quarter" idx="10"/>
          </p:nvPr>
        </p:nvSpPr>
        <p:spPr/>
        <p:txBody>
          <a:bodyPr/>
          <a:lstStyle/>
          <a:p>
            <a:fld id="{2C99762A-E5BD-4061-82B7-690F5069E778}" type="slidenum">
              <a:rPr lang="en-US" smtClean="0"/>
              <a:t>10</a:t>
            </a:fld>
            <a:endParaRPr lang="en-US" dirty="0"/>
          </a:p>
        </p:txBody>
      </p:sp>
    </p:spTree>
    <p:extLst>
      <p:ext uri="{BB962C8B-B14F-4D97-AF65-F5344CB8AC3E}">
        <p14:creationId xmlns:p14="http://schemas.microsoft.com/office/powerpoint/2010/main" val="119569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11</a:t>
            </a:fld>
            <a:endParaRPr lang="en-US" dirty="0"/>
          </a:p>
        </p:txBody>
      </p:sp>
    </p:spTree>
    <p:extLst>
      <p:ext uri="{BB962C8B-B14F-4D97-AF65-F5344CB8AC3E}">
        <p14:creationId xmlns:p14="http://schemas.microsoft.com/office/powerpoint/2010/main" val="53154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100" dirty="0">
                <a:latin typeface="Arial" panose="020B0604020202020204" pitchFamily="34" charset="0"/>
                <a:cs typeface="Arial" panose="020B0604020202020204" pitchFamily="34" charset="0"/>
              </a:rPr>
              <a:t>Alexa</a:t>
            </a:r>
          </a:p>
          <a:p>
            <a:pPr>
              <a:lnSpc>
                <a:spcPct val="90000"/>
              </a:lnSpc>
            </a:pPr>
            <a:r>
              <a:rPr lang="en-US" sz="1100" dirty="0">
                <a:latin typeface="Arial" panose="020B0604020202020204" pitchFamily="34" charset="0"/>
                <a:cs typeface="Arial" panose="020B0604020202020204" pitchFamily="34" charset="0"/>
              </a:rPr>
              <a:t>Although appearance, organization and content of an SP is unique and tailored for a specific location, Government Code requires certain sections/chapters of a SP: </a:t>
            </a:r>
          </a:p>
          <a:p>
            <a:pPr marL="716130" lvl="1" indent="-275434">
              <a:lnSpc>
                <a:spcPct val="90000"/>
              </a:lnSpc>
            </a:pPr>
            <a:endParaRPr lang="en-US" sz="1100"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Development Plan</a:t>
            </a:r>
            <a:r>
              <a:rPr lang="en-US" sz="1100" dirty="0">
                <a:latin typeface="Arial" panose="020B0604020202020204" pitchFamily="34" charset="0"/>
                <a:cs typeface="Arial" panose="020B0604020202020204" pitchFamily="34" charset="0"/>
              </a:rPr>
              <a:t> – Location and description of permitted land uses (also any prohibited, conditionally, temporary, or accessory uses) including a detailed master planning for Waterman Gardens site, the school site and the adjacent underutilized commercial center</a:t>
            </a:r>
          </a:p>
          <a:p>
            <a:pPr marL="258930" lvl="0" indent="-275434">
              <a:lnSpc>
                <a:spcPct val="90000"/>
              </a:lnSpc>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u="sng" dirty="0">
                <a:latin typeface="Arial" panose="020B0604020202020204" pitchFamily="34" charset="0"/>
                <a:cs typeface="Arial" panose="020B0604020202020204" pitchFamily="34" charset="0"/>
              </a:rPr>
              <a:t>Development Standards </a:t>
            </a:r>
            <a:r>
              <a:rPr lang="en-US" sz="1100" dirty="0">
                <a:latin typeface="Arial" panose="020B0604020202020204" pitchFamily="34" charset="0"/>
                <a:cs typeface="Arial" panose="020B0604020202020204" pitchFamily="34" charset="0"/>
              </a:rPr>
              <a:t>- Provides standards for how </a:t>
            </a:r>
            <a:r>
              <a:rPr lang="en-US" sz="1100" dirty="0" err="1">
                <a:latin typeface="Arial" panose="020B0604020202020204" pitchFamily="34" charset="0"/>
                <a:cs typeface="Arial" panose="020B0604020202020204" pitchFamily="34" charset="0"/>
              </a:rPr>
              <a:t>bldgs</a:t>
            </a:r>
            <a:r>
              <a:rPr lang="en-US" sz="1100" dirty="0">
                <a:latin typeface="Arial" panose="020B0604020202020204" pitchFamily="34" charset="0"/>
                <a:cs typeface="Arial" panose="020B0604020202020204" pitchFamily="34" charset="0"/>
              </a:rPr>
              <a:t> in the SP area can be developed including required setbacks, parking requirements, landscaping, FAR, densities – how many</a:t>
            </a:r>
            <a:r>
              <a:rPr lang="en-US" sz="1100" baseline="0" dirty="0">
                <a:latin typeface="Arial" panose="020B0604020202020204" pitchFamily="34" charset="0"/>
                <a:cs typeface="Arial" panose="020B0604020202020204" pitchFamily="34" charset="0"/>
              </a:rPr>
              <a:t> units or square footage are allowed on a site</a:t>
            </a:r>
            <a:r>
              <a:rPr lang="en-US" sz="1100" dirty="0">
                <a:latin typeface="Arial" panose="020B0604020202020204" pitchFamily="34" charset="0"/>
                <a:cs typeface="Arial" panose="020B0604020202020204" pitchFamily="34" charset="0"/>
              </a:rPr>
              <a:t>, etc.</a:t>
            </a:r>
            <a:endParaRPr lang="en-US" sz="1100" u="sng" dirty="0">
              <a:latin typeface="Arial" panose="020B0604020202020204" pitchFamily="34" charset="0"/>
              <a:cs typeface="Arial" panose="020B0604020202020204" pitchFamily="34" charset="0"/>
            </a:endParaRPr>
          </a:p>
          <a:p>
            <a:pPr marL="0" lvl="0" indent="0">
              <a:lnSpc>
                <a:spcPct val="90000"/>
              </a:lnSpc>
              <a:buFont typeface="Arial" panose="020B0604020202020204" pitchFamily="34" charset="0"/>
              <a:buNone/>
            </a:pPr>
            <a:endParaRPr lang="en-US" sz="1100"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Mobility Plan</a:t>
            </a:r>
            <a:r>
              <a:rPr lang="en-US" sz="1100" dirty="0">
                <a:latin typeface="Arial" panose="020B0604020202020204" pitchFamily="34" charset="0"/>
                <a:cs typeface="Arial" panose="020B0604020202020204" pitchFamily="34" charset="0"/>
              </a:rPr>
              <a:t> – Addresses both vehicular and non-vehicular mobility; established and planned roadways</a:t>
            </a:r>
            <a:r>
              <a:rPr lang="en-US" sz="1100" baseline="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as well as walking, biking and transit opportunities</a:t>
            </a:r>
            <a:r>
              <a:rPr lang="en-US" sz="1100" baseline="0" dirty="0">
                <a:latin typeface="Arial" panose="020B0604020202020204" pitchFamily="34" charset="0"/>
                <a:cs typeface="Arial" panose="020B0604020202020204" pitchFamily="34" charset="0"/>
              </a:rPr>
              <a:t> to ensure connectivity and mobility.</a:t>
            </a:r>
          </a:p>
          <a:p>
            <a:pPr marL="0" lvl="0" indent="0">
              <a:lnSpc>
                <a:spcPct val="90000"/>
              </a:lnSpc>
              <a:buFont typeface="Arial" panose="020B0604020202020204" pitchFamily="34" charset="0"/>
              <a:buNone/>
            </a:pPr>
            <a:endParaRPr lang="en-US" sz="1100"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Open Space </a:t>
            </a:r>
          </a:p>
          <a:p>
            <a:pPr marL="0" lvl="0" indent="0">
              <a:lnSpc>
                <a:spcPct val="90000"/>
              </a:lnSpc>
              <a:buFont typeface="Arial" panose="020B0604020202020204" pitchFamily="34" charset="0"/>
              <a:buNone/>
            </a:pPr>
            <a:endParaRPr lang="en-US" sz="1100" u="sng" dirty="0">
              <a:latin typeface="Arial" panose="020B0604020202020204" pitchFamily="34" charset="0"/>
              <a:cs typeface="Arial" panose="020B0604020202020204" pitchFamily="34" charset="0"/>
            </a:endParaRP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u="sng" dirty="0">
                <a:latin typeface="Arial" panose="020B0604020202020204" pitchFamily="34" charset="0"/>
                <a:cs typeface="Arial" panose="020B0604020202020204" pitchFamily="34" charset="0"/>
              </a:rPr>
              <a:t>Design</a:t>
            </a:r>
            <a:r>
              <a:rPr lang="en-US" sz="1100" u="sng" baseline="0" dirty="0">
                <a:latin typeface="Arial" panose="020B0604020202020204" pitchFamily="34" charset="0"/>
                <a:cs typeface="Arial" panose="020B0604020202020204" pitchFamily="34" charset="0"/>
              </a:rPr>
              <a:t> </a:t>
            </a:r>
            <a:r>
              <a:rPr lang="en-US" sz="1100" u="sng" baseline="0" dirty="0" err="1">
                <a:latin typeface="Arial" panose="020B0604020202020204" pitchFamily="34" charset="0"/>
                <a:cs typeface="Arial" panose="020B0604020202020204" pitchFamily="34" charset="0"/>
              </a:rPr>
              <a:t>Guildelines</a:t>
            </a:r>
            <a:r>
              <a:rPr lang="en-US" sz="1100" u="sng" baseline="0" dirty="0">
                <a:latin typeface="Arial" panose="020B0604020202020204" pitchFamily="34" charset="0"/>
                <a:cs typeface="Arial" panose="020B0604020202020204" pitchFamily="34" charset="0"/>
              </a:rPr>
              <a:t> - </a:t>
            </a:r>
            <a:r>
              <a:rPr lang="en-US" sz="1100" dirty="0">
                <a:latin typeface="Arial" panose="020B0604020202020204" pitchFamily="34" charset="0"/>
                <a:cs typeface="Arial" panose="020B0604020202020204" pitchFamily="34" charset="0"/>
              </a:rPr>
              <a:t>Provides guidelines to enhance architectural style of existing and future bldgs. Guidelines for design features such as roof lines, window treatments, entryways, </a:t>
            </a:r>
            <a:r>
              <a:rPr lang="en-US" sz="1100" dirty="0" err="1">
                <a:latin typeface="Arial" panose="020B0604020202020204" pitchFamily="34" charset="0"/>
                <a:cs typeface="Arial" panose="020B0604020202020204" pitchFamily="34" charset="0"/>
              </a:rPr>
              <a:t>bldg</a:t>
            </a:r>
            <a:r>
              <a:rPr lang="en-US" sz="1100" dirty="0">
                <a:latin typeface="Arial" panose="020B0604020202020204" pitchFamily="34" charset="0"/>
                <a:cs typeface="Arial" panose="020B0604020202020204" pitchFamily="34" charset="0"/>
              </a:rPr>
              <a:t> materials &amp; colors, lighting, signage, streetscape</a:t>
            </a: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100" u="sng" dirty="0">
              <a:latin typeface="Arial" panose="020B0604020202020204" pitchFamily="34" charset="0"/>
              <a:cs typeface="Arial" panose="020B0604020202020204" pitchFamily="34" charset="0"/>
            </a:endParaRPr>
          </a:p>
          <a:p>
            <a:pPr marL="258930" lvl="0" indent="-275434">
              <a:lnSpc>
                <a:spcPct val="90000"/>
              </a:lnSpc>
              <a:buFont typeface="Arial" panose="020B0604020202020204" pitchFamily="34" charset="0"/>
              <a:buChar char="•"/>
            </a:pPr>
            <a:r>
              <a:rPr lang="en-US" sz="1100" u="sng" dirty="0">
                <a:latin typeface="Arial" panose="020B0604020202020204" pitchFamily="34" charset="0"/>
                <a:cs typeface="Arial" panose="020B0604020202020204" pitchFamily="34" charset="0"/>
              </a:rPr>
              <a:t>Infrastructure Plan</a:t>
            </a:r>
            <a:r>
              <a:rPr lang="en-US" sz="1100" dirty="0">
                <a:latin typeface="Arial" panose="020B0604020202020204" pitchFamily="34" charset="0"/>
                <a:cs typeface="Arial" panose="020B0604020202020204" pitchFamily="34" charset="0"/>
              </a:rPr>
              <a:t> – Provides info about utilities and public services including water, sewer, energy, police and fire and other services necessary to redevelop and serve the area.</a:t>
            </a:r>
          </a:p>
          <a:p>
            <a:pPr marL="0" lvl="0" indent="0">
              <a:lnSpc>
                <a:spcPct val="90000"/>
              </a:lnSpc>
              <a:buFont typeface="Arial" panose="020B0604020202020204" pitchFamily="34" charset="0"/>
              <a:buNone/>
            </a:pPr>
            <a:endParaRPr lang="en-US" sz="1100" dirty="0">
              <a:latin typeface="Arial" panose="020B0604020202020204" pitchFamily="34" charset="0"/>
              <a:cs typeface="Arial" panose="020B0604020202020204" pitchFamily="34" charset="0"/>
            </a:endParaRPr>
          </a:p>
          <a:p>
            <a:pPr marL="258930" marR="0" lvl="0" indent="-275434"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u="sng" dirty="0">
                <a:latin typeface="Arial" panose="020B0604020202020204" pitchFamily="34" charset="0"/>
                <a:cs typeface="Arial" panose="020B0604020202020204" pitchFamily="34" charset="0"/>
              </a:rPr>
              <a:t>Administration &amp; Implementation</a:t>
            </a:r>
            <a:r>
              <a:rPr lang="en-US" sz="1100" dirty="0">
                <a:latin typeface="Arial" panose="020B0604020202020204" pitchFamily="34" charset="0"/>
                <a:cs typeface="Arial" panose="020B0604020202020204" pitchFamily="34" charset="0"/>
              </a:rPr>
              <a:t> – Includes necessary steps to implement the SP including a toolbox financing mechanisms:</a:t>
            </a:r>
          </a:p>
          <a:p>
            <a:pPr marL="614985" lvl="1" indent="-157785">
              <a:buFont typeface="Arial" panose="020B0604020202020204" pitchFamily="34" charset="0"/>
              <a:buChar char="•"/>
            </a:pPr>
            <a:r>
              <a:rPr lang="en-US" sz="1100" dirty="0">
                <a:latin typeface="Arial" panose="020B0604020202020204" pitchFamily="34" charset="0"/>
                <a:cs typeface="Arial" panose="020B0604020202020204" pitchFamily="34" charset="0"/>
              </a:rPr>
              <a:t>Identification and prioritization of key opportunity sites;</a:t>
            </a:r>
          </a:p>
          <a:p>
            <a:pPr marL="614985" lvl="1" indent="-157785">
              <a:buFont typeface="Arial" panose="020B0604020202020204" pitchFamily="34" charset="0"/>
              <a:buChar char="•"/>
            </a:pPr>
            <a:r>
              <a:rPr lang="en-US" sz="1100" dirty="0">
                <a:latin typeface="Arial" panose="020B0604020202020204" pitchFamily="34" charset="0"/>
                <a:cs typeface="Arial" panose="020B0604020202020204" pitchFamily="34" charset="0"/>
              </a:rPr>
              <a:t>Recommended timing of public improvements;</a:t>
            </a:r>
          </a:p>
          <a:p>
            <a:pPr marL="614985" lvl="1" indent="-157785">
              <a:buFont typeface="Arial" panose="020B0604020202020204" pitchFamily="34" charset="0"/>
              <a:buChar char="•"/>
            </a:pPr>
            <a:r>
              <a:rPr lang="en-US" sz="1100" dirty="0">
                <a:latin typeface="Arial" panose="020B0604020202020204" pitchFamily="34" charset="0"/>
                <a:cs typeface="Arial" panose="020B0604020202020204" pitchFamily="34" charset="0"/>
              </a:rPr>
              <a:t>Identification of incentives necessary to attract desired development/land uses</a:t>
            </a:r>
          </a:p>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12</a:t>
            </a:fld>
            <a:endParaRPr lang="en-US" dirty="0"/>
          </a:p>
        </p:txBody>
      </p:sp>
    </p:spTree>
    <p:extLst>
      <p:ext uri="{BB962C8B-B14F-4D97-AF65-F5344CB8AC3E}">
        <p14:creationId xmlns:p14="http://schemas.microsoft.com/office/powerpoint/2010/main" val="191847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13</a:t>
            </a:fld>
            <a:endParaRPr lang="en-US" dirty="0"/>
          </a:p>
        </p:txBody>
      </p:sp>
    </p:spTree>
    <p:extLst>
      <p:ext uri="{BB962C8B-B14F-4D97-AF65-F5344CB8AC3E}">
        <p14:creationId xmlns:p14="http://schemas.microsoft.com/office/powerpoint/2010/main" val="4054386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open space areas, mobility and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14</a:t>
            </a:fld>
            <a:endParaRPr lang="en-US" dirty="0"/>
          </a:p>
        </p:txBody>
      </p:sp>
    </p:spTree>
    <p:extLst>
      <p:ext uri="{BB962C8B-B14F-4D97-AF65-F5344CB8AC3E}">
        <p14:creationId xmlns:p14="http://schemas.microsoft.com/office/powerpoint/2010/main" val="341459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land uses, building heights, construction phasing, open space areas,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15</a:t>
            </a:fld>
            <a:endParaRPr lang="en-US" dirty="0"/>
          </a:p>
        </p:txBody>
      </p:sp>
    </p:spTree>
    <p:extLst>
      <p:ext uri="{BB962C8B-B14F-4D97-AF65-F5344CB8AC3E}">
        <p14:creationId xmlns:p14="http://schemas.microsoft.com/office/powerpoint/2010/main" val="254830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land uses, building heights, construction phasing, open space areas,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16</a:t>
            </a:fld>
            <a:endParaRPr lang="en-US" dirty="0"/>
          </a:p>
        </p:txBody>
      </p:sp>
    </p:spTree>
    <p:extLst>
      <p:ext uri="{BB962C8B-B14F-4D97-AF65-F5344CB8AC3E}">
        <p14:creationId xmlns:p14="http://schemas.microsoft.com/office/powerpoint/2010/main" val="74483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open space areas, mobility and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17</a:t>
            </a:fld>
            <a:endParaRPr lang="en-US" dirty="0"/>
          </a:p>
        </p:txBody>
      </p:sp>
    </p:spTree>
    <p:extLst>
      <p:ext uri="{BB962C8B-B14F-4D97-AF65-F5344CB8AC3E}">
        <p14:creationId xmlns:p14="http://schemas.microsoft.com/office/powerpoint/2010/main" val="3967430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a:p>
            <a:r>
              <a:rPr lang="en-US" dirty="0"/>
              <a:t>Describe the open space areas, mobility and other site improvements</a:t>
            </a:r>
          </a:p>
        </p:txBody>
      </p:sp>
      <p:sp>
        <p:nvSpPr>
          <p:cNvPr id="4" name="Slide Number Placeholder 3"/>
          <p:cNvSpPr>
            <a:spLocks noGrp="1"/>
          </p:cNvSpPr>
          <p:nvPr>
            <p:ph type="sldNum" sz="quarter" idx="5"/>
          </p:nvPr>
        </p:nvSpPr>
        <p:spPr/>
        <p:txBody>
          <a:bodyPr/>
          <a:lstStyle/>
          <a:p>
            <a:fld id="{2C99762A-E5BD-4061-82B7-690F5069E778}" type="slidenum">
              <a:rPr lang="en-US" smtClean="0"/>
              <a:t>18</a:t>
            </a:fld>
            <a:endParaRPr lang="en-US" dirty="0"/>
          </a:p>
        </p:txBody>
      </p:sp>
    </p:spTree>
    <p:extLst>
      <p:ext uri="{BB962C8B-B14F-4D97-AF65-F5344CB8AC3E}">
        <p14:creationId xmlns:p14="http://schemas.microsoft.com/office/powerpoint/2010/main" val="2955779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Alexa</a:t>
            </a:r>
          </a:p>
          <a:p>
            <a:r>
              <a:rPr lang="en-US" sz="1200" b="1" i="0" kern="1200" dirty="0">
                <a:solidFill>
                  <a:schemeClr val="tx1"/>
                </a:solidFill>
                <a:effectLst/>
                <a:latin typeface="+mn-lt"/>
                <a:ea typeface="+mn-ea"/>
                <a:cs typeface="+mn-cs"/>
              </a:rPr>
              <a:t>Stage I: Focus on Replacing Rancho Units and Existing Amenities (west)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Stage I redevelops all of the existing Rancho amenities, while expediting the replacement of existing units. While the first phase is located at the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current site of the Social Hall and Sports Field to limit disruption, some temporary relocation of Rancho residents, amenities, and functions will be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necessary. This portion of redevelopment is generally the least intensive of the three, relating to the Barton Hill neighborhood to the north and west,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Verdes Del </a:t>
            </a:r>
            <a:r>
              <a:rPr lang="en-US" sz="1200" b="0" i="0" kern="1200" dirty="0" err="1">
                <a:solidFill>
                  <a:schemeClr val="tx1"/>
                </a:solidFill>
                <a:effectLst/>
                <a:latin typeface="+mn-lt"/>
                <a:ea typeface="+mn-ea"/>
                <a:cs typeface="+mn-cs"/>
              </a:rPr>
              <a:t>Oriente</a:t>
            </a:r>
            <a:r>
              <a:rPr lang="en-US" sz="1200" b="0" i="0" kern="1200" dirty="0">
                <a:solidFill>
                  <a:schemeClr val="tx1"/>
                </a:solidFill>
                <a:effectLst/>
                <a:latin typeface="+mn-lt"/>
                <a:ea typeface="+mn-ea"/>
                <a:cs typeface="+mn-cs"/>
              </a:rPr>
              <a:t> Apartments to the south. The Phase 1 development site will be adjacent to a cluster of existing Rancho buildings, potentially impacting current residents. The development of the western most Block A also requires construction hauling along 1st Street to Harbor Boulevard, through portions of Rancho San Pedro still occupied by residents. While future phases will also not require such impacts from construction and hauling, efforts will be made to mitigate impacts from these early phases.</a:t>
            </a:r>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Stage II: Focus on Replacing Rancho Units, Expanding Housing Opportunities, and Adding Health and Wellness</a:t>
            </a: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Amenities (South)</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Stage II focuses on replacing a majority of Rancho units, while introducing new housing opportunities including homeownership units. New amenities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emphasize health and wellness (i.e. health clinic, wellness center, grocer/pharmacy, outdoor fitness center). Stage I developments provided new homes for the majority of Rancho residents living in Stage II, limiting construction impacts on Rancho residents remaining in the current buildings. The construction hauling route is located entirely on 3rd Street and Harbor Boulevard, limiting traffic impacts on residents, but attention should be paid to youth</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attending the Port of LA Boys and Girls Club, and Port of LA High School.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Stage III: Focus on Replacing Remaining Rancho Units, Expanding Housing Opportunities and Local Economic Opportunities (North)</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final replacement units will be constructed in Stage III. While distributed throughout the site, the 80-20 buildings are relatively contiguous to streamline financing and construction. The remaining portion of Stage III is the development of the remaining homeownership units located in the area adjacent to the Barton Hill neighborhood. While construction of these phases are located across the street from existing Barton Hill homes and recent One San Pedro buildings, the construction hauling route will be located along 1st Street to Harbor Boulevard, limiting impacts on residents. The northern portion of</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amenities like the Palos Verdes linear park, retail center, and paseos will be completed during Stage III, with connections north of Santa Cruz Street,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tying all surrounding neighborhoods together into One San Pedro.</a:t>
            </a:r>
            <a:r>
              <a:rPr lang="en-US" dirty="0"/>
              <a:t> </a:t>
            </a:r>
            <a:br>
              <a:rPr lang="en-US" dirty="0"/>
            </a:br>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19</a:t>
            </a:fld>
            <a:endParaRPr lang="en-US" dirty="0"/>
          </a:p>
        </p:txBody>
      </p:sp>
    </p:spTree>
    <p:extLst>
      <p:ext uri="{BB962C8B-B14F-4D97-AF65-F5344CB8AC3E}">
        <p14:creationId xmlns:p14="http://schemas.microsoft.com/office/powerpoint/2010/main" val="4134679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2</a:t>
            </a:fld>
            <a:endParaRPr lang="en-US" dirty="0"/>
          </a:p>
        </p:txBody>
      </p:sp>
    </p:spTree>
    <p:extLst>
      <p:ext uri="{BB962C8B-B14F-4D97-AF65-F5344CB8AC3E}">
        <p14:creationId xmlns:p14="http://schemas.microsoft.com/office/powerpoint/2010/main" val="3836637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20</a:t>
            </a:fld>
            <a:endParaRPr lang="en-US" dirty="0"/>
          </a:p>
        </p:txBody>
      </p:sp>
    </p:spTree>
    <p:extLst>
      <p:ext uri="{BB962C8B-B14F-4D97-AF65-F5344CB8AC3E}">
        <p14:creationId xmlns:p14="http://schemas.microsoft.com/office/powerpoint/2010/main" val="1563696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sz="1200" b="0" i="0" kern="1200" dirty="0">
                <a:solidFill>
                  <a:schemeClr val="tx1"/>
                </a:solidFill>
                <a:effectLst/>
                <a:latin typeface="+mn-lt"/>
                <a:ea typeface="+mn-ea"/>
                <a:cs typeface="+mn-cs"/>
              </a:rPr>
              <a:t>Danielle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22</a:t>
            </a:fld>
            <a:endParaRPr lang="en-US" dirty="0"/>
          </a:p>
        </p:txBody>
      </p:sp>
    </p:spTree>
    <p:extLst>
      <p:ext uri="{BB962C8B-B14F-4D97-AF65-F5344CB8AC3E}">
        <p14:creationId xmlns:p14="http://schemas.microsoft.com/office/powerpoint/2010/main" val="2054089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23</a:t>
            </a:fld>
            <a:endParaRPr lang="en-US" dirty="0"/>
          </a:p>
        </p:txBody>
      </p:sp>
    </p:spTree>
    <p:extLst>
      <p:ext uri="{BB962C8B-B14F-4D97-AF65-F5344CB8AC3E}">
        <p14:creationId xmlns:p14="http://schemas.microsoft.com/office/powerpoint/2010/main" val="3447956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24</a:t>
            </a:fld>
            <a:endParaRPr lang="en-US" dirty="0"/>
          </a:p>
        </p:txBody>
      </p:sp>
    </p:spTree>
    <p:extLst>
      <p:ext uri="{BB962C8B-B14F-4D97-AF65-F5344CB8AC3E}">
        <p14:creationId xmlns:p14="http://schemas.microsoft.com/office/powerpoint/2010/main" val="2473436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FAB867-D3A0-4187-BB68-7E09E46F3BF7}"/>
              </a:ext>
            </a:extLst>
          </p:cNvPr>
          <p:cNvSpPr>
            <a:spLocks noGrp="1"/>
          </p:cNvSpPr>
          <p:nvPr>
            <p:ph type="body" idx="1"/>
          </p:nvPr>
        </p:nvSpPr>
        <p:spPr/>
        <p:txBody>
          <a:bodyPr/>
          <a:lstStyle/>
          <a:p>
            <a:r>
              <a:rPr lang="en-US" dirty="0"/>
              <a:t>This next section will describe the EIR/EIS Approach, Scope and Anticipated Schedule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b="1" dirty="0"/>
          </a:p>
        </p:txBody>
      </p:sp>
      <p:sp>
        <p:nvSpPr>
          <p:cNvPr id="4" name="Slide Number Placeholder 3"/>
          <p:cNvSpPr>
            <a:spLocks noGrp="1"/>
          </p:cNvSpPr>
          <p:nvPr>
            <p:ph type="sldNum" sz="quarter" idx="5"/>
          </p:nvPr>
        </p:nvSpPr>
        <p:spPr/>
        <p:txBody>
          <a:bodyPr/>
          <a:lstStyle/>
          <a:p>
            <a:fld id="{2C99762A-E5BD-4061-82B7-690F5069E778}" type="slidenum">
              <a:rPr lang="en-US" smtClean="0"/>
              <a:t>26</a:t>
            </a:fld>
            <a:endParaRPr lang="en-US" dirty="0"/>
          </a:p>
        </p:txBody>
      </p:sp>
    </p:spTree>
    <p:extLst>
      <p:ext uri="{BB962C8B-B14F-4D97-AF65-F5344CB8AC3E}">
        <p14:creationId xmlns:p14="http://schemas.microsoft.com/office/powerpoint/2010/main" val="1918120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These are the environmental topics that will be analyzed for the One San Pedro project. The purpose of this meeting is to collect public comments and input on any of these topics, so please let us know if you have any concerns related to these topics or if there are other issues that you think should be considered.</a:t>
            </a:r>
          </a:p>
        </p:txBody>
      </p:sp>
      <p:sp>
        <p:nvSpPr>
          <p:cNvPr id="4" name="Slide Number Placeholder 3"/>
          <p:cNvSpPr>
            <a:spLocks noGrp="1"/>
          </p:cNvSpPr>
          <p:nvPr>
            <p:ph type="sldNum" sz="quarter" idx="5"/>
          </p:nvPr>
        </p:nvSpPr>
        <p:spPr/>
        <p:txBody>
          <a:bodyPr/>
          <a:lstStyle/>
          <a:p>
            <a:fld id="{2C99762A-E5BD-4061-82B7-690F5069E778}" type="slidenum">
              <a:rPr lang="en-US" smtClean="0"/>
              <a:t>27</a:t>
            </a:fld>
            <a:endParaRPr lang="en-US" dirty="0"/>
          </a:p>
        </p:txBody>
      </p:sp>
    </p:spTree>
    <p:extLst>
      <p:ext uri="{BB962C8B-B14F-4D97-AF65-F5344CB8AC3E}">
        <p14:creationId xmlns:p14="http://schemas.microsoft.com/office/powerpoint/2010/main" val="1160514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Danielle</a:t>
            </a:r>
          </a:p>
        </p:txBody>
      </p:sp>
      <p:sp>
        <p:nvSpPr>
          <p:cNvPr id="4" name="Slide Number Placeholder 3"/>
          <p:cNvSpPr>
            <a:spLocks noGrp="1"/>
          </p:cNvSpPr>
          <p:nvPr>
            <p:ph type="sldNum" sz="quarter" idx="5"/>
          </p:nvPr>
        </p:nvSpPr>
        <p:spPr/>
        <p:txBody>
          <a:bodyPr/>
          <a:lstStyle/>
          <a:p>
            <a:fld id="{2C99762A-E5BD-4061-82B7-690F5069E778}" type="slidenum">
              <a:rPr lang="en-US" smtClean="0"/>
              <a:t>28</a:t>
            </a:fld>
            <a:endParaRPr lang="en-US" dirty="0"/>
          </a:p>
        </p:txBody>
      </p:sp>
    </p:spTree>
    <p:extLst>
      <p:ext uri="{BB962C8B-B14F-4D97-AF65-F5344CB8AC3E}">
        <p14:creationId xmlns:p14="http://schemas.microsoft.com/office/powerpoint/2010/main" val="1215648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2C99762A-E5BD-4061-82B7-690F5069E778}" type="slidenum">
              <a:rPr lang="en-US" smtClean="0"/>
              <a:t>29</a:t>
            </a:fld>
            <a:endParaRPr lang="en-US" dirty="0"/>
          </a:p>
        </p:txBody>
      </p:sp>
    </p:spTree>
    <p:extLst>
      <p:ext uri="{BB962C8B-B14F-4D97-AF65-F5344CB8AC3E}">
        <p14:creationId xmlns:p14="http://schemas.microsoft.com/office/powerpoint/2010/main" val="229756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a:p>
            <a:r>
              <a:rPr lang="en-US" dirty="0"/>
              <a:t>Please</a:t>
            </a:r>
            <a:r>
              <a:rPr lang="en-US" baseline="0" dirty="0"/>
              <a:t> hold all questions and comments until the end of the presentation.  Copy of the presentation is available on the website.  To ensure the adequacy of the record, we prefer all comments either in writing here on this forum or to our email address, both of which will be provided on a slide at the end of the presentation.</a:t>
            </a:r>
          </a:p>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a:t>
            </a:fld>
            <a:endParaRPr lang="en-US" dirty="0"/>
          </a:p>
        </p:txBody>
      </p:sp>
    </p:spTree>
    <p:extLst>
      <p:ext uri="{BB962C8B-B14F-4D97-AF65-F5344CB8AC3E}">
        <p14:creationId xmlns:p14="http://schemas.microsoft.com/office/powerpoint/2010/main" val="1468317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Board for HACLA to record comments</a:t>
            </a:r>
          </a:p>
        </p:txBody>
      </p:sp>
      <p:sp>
        <p:nvSpPr>
          <p:cNvPr id="4" name="Slide Number Placeholder 3"/>
          <p:cNvSpPr>
            <a:spLocks noGrp="1"/>
          </p:cNvSpPr>
          <p:nvPr>
            <p:ph type="sldNum" sz="quarter" idx="5"/>
          </p:nvPr>
        </p:nvSpPr>
        <p:spPr/>
        <p:txBody>
          <a:bodyPr/>
          <a:lstStyle/>
          <a:p>
            <a:fld id="{2C99762A-E5BD-4061-82B7-690F5069E778}" type="slidenum">
              <a:rPr lang="en-US" smtClean="0"/>
              <a:t>30</a:t>
            </a:fld>
            <a:endParaRPr lang="en-US" dirty="0"/>
          </a:p>
        </p:txBody>
      </p:sp>
    </p:spTree>
    <p:extLst>
      <p:ext uri="{BB962C8B-B14F-4D97-AF65-F5344CB8AC3E}">
        <p14:creationId xmlns:p14="http://schemas.microsoft.com/office/powerpoint/2010/main" val="93095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Board for HACLA to record comments</a:t>
            </a:r>
          </a:p>
        </p:txBody>
      </p:sp>
      <p:sp>
        <p:nvSpPr>
          <p:cNvPr id="4" name="Slide Number Placeholder 3"/>
          <p:cNvSpPr>
            <a:spLocks noGrp="1"/>
          </p:cNvSpPr>
          <p:nvPr>
            <p:ph type="sldNum" sz="quarter" idx="5"/>
          </p:nvPr>
        </p:nvSpPr>
        <p:spPr/>
        <p:txBody>
          <a:bodyPr/>
          <a:lstStyle/>
          <a:p>
            <a:fld id="{2C99762A-E5BD-4061-82B7-690F5069E778}" type="slidenum">
              <a:rPr lang="en-US" smtClean="0"/>
              <a:t>31</a:t>
            </a:fld>
            <a:endParaRPr lang="en-US" dirty="0"/>
          </a:p>
        </p:txBody>
      </p:sp>
    </p:spTree>
    <p:extLst>
      <p:ext uri="{BB962C8B-B14F-4D97-AF65-F5344CB8AC3E}">
        <p14:creationId xmlns:p14="http://schemas.microsoft.com/office/powerpoint/2010/main" val="815042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32</a:t>
            </a:fld>
            <a:endParaRPr lang="en-US" dirty="0"/>
          </a:p>
        </p:txBody>
      </p:sp>
    </p:spTree>
    <p:extLst>
      <p:ext uri="{BB962C8B-B14F-4D97-AF65-F5344CB8AC3E}">
        <p14:creationId xmlns:p14="http://schemas.microsoft.com/office/powerpoint/2010/main" val="3080116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33</a:t>
            </a:fld>
            <a:endParaRPr lang="en-US" dirty="0"/>
          </a:p>
        </p:txBody>
      </p:sp>
    </p:spTree>
    <p:extLst>
      <p:ext uri="{BB962C8B-B14F-4D97-AF65-F5344CB8AC3E}">
        <p14:creationId xmlns:p14="http://schemas.microsoft.com/office/powerpoint/2010/main" val="3412518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9762A-E5BD-4061-82B7-690F5069E778}" type="slidenum">
              <a:rPr lang="en-US" smtClean="0"/>
              <a:t>34</a:t>
            </a:fld>
            <a:endParaRPr lang="en-US" dirty="0"/>
          </a:p>
        </p:txBody>
      </p:sp>
    </p:spTree>
    <p:extLst>
      <p:ext uri="{BB962C8B-B14F-4D97-AF65-F5344CB8AC3E}">
        <p14:creationId xmlns:p14="http://schemas.microsoft.com/office/powerpoint/2010/main" val="386942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4</a:t>
            </a:fld>
            <a:endParaRPr lang="en-US" dirty="0"/>
          </a:p>
        </p:txBody>
      </p:sp>
    </p:spTree>
    <p:extLst>
      <p:ext uri="{BB962C8B-B14F-4D97-AF65-F5344CB8AC3E}">
        <p14:creationId xmlns:p14="http://schemas.microsoft.com/office/powerpoint/2010/main" val="2915742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5</a:t>
            </a:fld>
            <a:endParaRPr lang="en-US" dirty="0"/>
          </a:p>
        </p:txBody>
      </p:sp>
    </p:spTree>
    <p:extLst>
      <p:ext uri="{BB962C8B-B14F-4D97-AF65-F5344CB8AC3E}">
        <p14:creationId xmlns:p14="http://schemas.microsoft.com/office/powerpoint/2010/main" val="154631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Jenny</a:t>
            </a:r>
          </a:p>
        </p:txBody>
      </p:sp>
      <p:sp>
        <p:nvSpPr>
          <p:cNvPr id="4" name="Slide Number Placeholder 3"/>
          <p:cNvSpPr>
            <a:spLocks noGrp="1"/>
          </p:cNvSpPr>
          <p:nvPr>
            <p:ph type="sldNum" sz="quarter" idx="5"/>
          </p:nvPr>
        </p:nvSpPr>
        <p:spPr/>
        <p:txBody>
          <a:bodyPr/>
          <a:lstStyle/>
          <a:p>
            <a:fld id="{2C99762A-E5BD-4061-82B7-690F5069E778}" type="slidenum">
              <a:rPr lang="en-US" smtClean="0"/>
              <a:t>6</a:t>
            </a:fld>
            <a:endParaRPr lang="en-US" dirty="0"/>
          </a:p>
        </p:txBody>
      </p:sp>
    </p:spTree>
    <p:extLst>
      <p:ext uri="{BB962C8B-B14F-4D97-AF65-F5344CB8AC3E}">
        <p14:creationId xmlns:p14="http://schemas.microsoft.com/office/powerpoint/2010/main" val="53523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Jenny</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sz="1200" b="0" i="0" u="none" strike="noStrike" kern="1200" baseline="0" dirty="0">
                <a:solidFill>
                  <a:schemeClr val="tx1"/>
                </a:solidFill>
                <a:latin typeface="+mn-lt"/>
                <a:ea typeface="+mn-ea"/>
                <a:cs typeface="+mn-cs"/>
              </a:rPr>
              <a:t>Describe how/why all these groups are involved and their roles</a:t>
            </a:r>
          </a:p>
        </p:txBody>
      </p:sp>
      <p:sp>
        <p:nvSpPr>
          <p:cNvPr id="4" name="Slide Number Placeholder 3"/>
          <p:cNvSpPr>
            <a:spLocks noGrp="1"/>
          </p:cNvSpPr>
          <p:nvPr>
            <p:ph type="sldNum" sz="quarter" idx="5"/>
          </p:nvPr>
        </p:nvSpPr>
        <p:spPr/>
        <p:txBody>
          <a:bodyPr/>
          <a:lstStyle/>
          <a:p>
            <a:fld id="{2C99762A-E5BD-4061-82B7-690F5069E778}" type="slidenum">
              <a:rPr lang="en-US" smtClean="0"/>
              <a:t>7</a:t>
            </a:fld>
            <a:endParaRPr lang="en-US" dirty="0"/>
          </a:p>
        </p:txBody>
      </p:sp>
    </p:spTree>
    <p:extLst>
      <p:ext uri="{BB962C8B-B14F-4D97-AF65-F5344CB8AC3E}">
        <p14:creationId xmlns:p14="http://schemas.microsoft.com/office/powerpoint/2010/main" val="49757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8</a:t>
            </a:fld>
            <a:endParaRPr lang="en-US" dirty="0"/>
          </a:p>
        </p:txBody>
      </p:sp>
    </p:spTree>
    <p:extLst>
      <p:ext uri="{BB962C8B-B14F-4D97-AF65-F5344CB8AC3E}">
        <p14:creationId xmlns:p14="http://schemas.microsoft.com/office/powerpoint/2010/main" val="242689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a:t>
            </a:r>
          </a:p>
        </p:txBody>
      </p:sp>
      <p:sp>
        <p:nvSpPr>
          <p:cNvPr id="4" name="Slide Number Placeholder 3"/>
          <p:cNvSpPr>
            <a:spLocks noGrp="1"/>
          </p:cNvSpPr>
          <p:nvPr>
            <p:ph type="sldNum" sz="quarter" idx="5"/>
          </p:nvPr>
        </p:nvSpPr>
        <p:spPr/>
        <p:txBody>
          <a:bodyPr/>
          <a:lstStyle/>
          <a:p>
            <a:fld id="{2C99762A-E5BD-4061-82B7-690F5069E778}" type="slidenum">
              <a:rPr lang="en-US" smtClean="0"/>
              <a:t>9</a:t>
            </a:fld>
            <a:endParaRPr lang="en-US" dirty="0"/>
          </a:p>
        </p:txBody>
      </p:sp>
    </p:spTree>
    <p:extLst>
      <p:ext uri="{BB962C8B-B14F-4D97-AF65-F5344CB8AC3E}">
        <p14:creationId xmlns:p14="http://schemas.microsoft.com/office/powerpoint/2010/main" val="3513627183"/>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238C1E-7D6E-48B0-BFD5-1C214E84D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082" b="17474"/>
          <a:stretch/>
        </p:blipFill>
        <p:spPr>
          <a:xfrm>
            <a:off x="0" y="-3984"/>
            <a:ext cx="12192001" cy="6861984"/>
          </a:xfrm>
          <a:prstGeom prst="rect">
            <a:avLst/>
          </a:prstGeom>
        </p:spPr>
      </p:pic>
      <p:pic>
        <p:nvPicPr>
          <p:cNvPr id="5" name="Picture 4">
            <a:extLst>
              <a:ext uri="{FF2B5EF4-FFF2-40B4-BE49-F238E27FC236}">
                <a16:creationId xmlns:a16="http://schemas.microsoft.com/office/drawing/2014/main" id="{FFC6DECF-6620-457C-B917-CF91AF998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0"/>
            <a:ext cx="12192000" cy="1419658"/>
          </a:xfrm>
          <a:prstGeom prst="rect">
            <a:avLst/>
          </a:prstGeom>
        </p:spPr>
      </p:pic>
      <p:pic>
        <p:nvPicPr>
          <p:cNvPr id="9" name="Picture 8">
            <a:extLst>
              <a:ext uri="{FF2B5EF4-FFF2-40B4-BE49-F238E27FC236}">
                <a16:creationId xmlns:a16="http://schemas.microsoft.com/office/drawing/2014/main" id="{C8675E39-264D-4C5B-93BF-1E0B3AD6FB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646258"/>
            <a:ext cx="12192000" cy="2211742"/>
          </a:xfrm>
          <a:prstGeom prst="rect">
            <a:avLst/>
          </a:prstGeom>
        </p:spPr>
      </p:pic>
      <p:sp>
        <p:nvSpPr>
          <p:cNvPr id="2" name="Title 1">
            <a:extLst>
              <a:ext uri="{FF2B5EF4-FFF2-40B4-BE49-F238E27FC236}">
                <a16:creationId xmlns:a16="http://schemas.microsoft.com/office/drawing/2014/main" id="{3507E51B-BF0E-4A53-8650-F1D3BDD0B45A}"/>
              </a:ext>
            </a:extLst>
          </p:cNvPr>
          <p:cNvSpPr>
            <a:spLocks noGrp="1"/>
          </p:cNvSpPr>
          <p:nvPr>
            <p:ph type="ctrTitle" hasCustomPrompt="1"/>
          </p:nvPr>
        </p:nvSpPr>
        <p:spPr>
          <a:xfrm>
            <a:off x="2045169" y="5159829"/>
            <a:ext cx="9640226" cy="738542"/>
          </a:xfrm>
        </p:spPr>
        <p:txBody>
          <a:bodyPr anchor="ctr" anchorCtr="0">
            <a:normAutofit/>
          </a:bodyPr>
          <a:lstStyle>
            <a:lvl1pPr algn="l">
              <a:defRPr sz="4000">
                <a:effectLst>
                  <a:outerShdw blurRad="38100" dist="38100" dir="2700000" algn="tl">
                    <a:srgbClr val="000000">
                      <a:alpha val="43137"/>
                    </a:srgbClr>
                  </a:outerShdw>
                </a:effectLst>
              </a:defRPr>
            </a:lvl1pPr>
          </a:lstStyle>
          <a:p>
            <a:r>
              <a:rPr lang="en-US" dirty="0"/>
              <a:t>Click to edit Master title style       </a:t>
            </a:r>
          </a:p>
        </p:txBody>
      </p:sp>
      <p:sp>
        <p:nvSpPr>
          <p:cNvPr id="3" name="Subtitle 2">
            <a:extLst>
              <a:ext uri="{FF2B5EF4-FFF2-40B4-BE49-F238E27FC236}">
                <a16:creationId xmlns:a16="http://schemas.microsoft.com/office/drawing/2014/main" id="{43874A23-BD96-4637-B590-5988F90A98DE}"/>
              </a:ext>
            </a:extLst>
          </p:cNvPr>
          <p:cNvSpPr>
            <a:spLocks noGrp="1"/>
          </p:cNvSpPr>
          <p:nvPr>
            <p:ph type="subTitle" idx="1"/>
          </p:nvPr>
        </p:nvSpPr>
        <p:spPr>
          <a:xfrm>
            <a:off x="2045169" y="5898371"/>
            <a:ext cx="9640226" cy="422743"/>
          </a:xfrm>
        </p:spPr>
        <p:txBody>
          <a:bodyPr/>
          <a:lstStyle>
            <a:lvl1pPr marL="0" indent="0" algn="l">
              <a:buNone/>
              <a:defRPr sz="2400">
                <a:solidFill>
                  <a:schemeClr val="bg1"/>
                </a:solidFill>
                <a:effectLst>
                  <a:outerShdw blurRad="38100" dist="38100" dir="2700000" algn="tl">
                    <a:srgbClr val="000000">
                      <a:alpha val="43137"/>
                    </a:srgbClr>
                  </a:outerShdw>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9" name="Picture 28">
            <a:extLst>
              <a:ext uri="{FF2B5EF4-FFF2-40B4-BE49-F238E27FC236}">
                <a16:creationId xmlns:a16="http://schemas.microsoft.com/office/drawing/2014/main" id="{FF060238-D5CB-4F35-82AC-3CE4D5DC62A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45168" y="483444"/>
            <a:ext cx="4084674" cy="737680"/>
          </a:xfrm>
          <a:prstGeom prst="rect">
            <a:avLst/>
          </a:prstGeom>
        </p:spPr>
      </p:pic>
      <p:pic>
        <p:nvPicPr>
          <p:cNvPr id="11" name="Picture 2" descr="A Message from HACLA on Coronavirus - News &amp; Media">
            <a:extLst>
              <a:ext uri="{FF2B5EF4-FFF2-40B4-BE49-F238E27FC236}">
                <a16:creationId xmlns:a16="http://schemas.microsoft.com/office/drawing/2014/main" id="{5CA447C5-7ED2-40F0-AA2E-E130D47B190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4069" y="324473"/>
            <a:ext cx="1047031" cy="10470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mergency Renters Assistance Subsidy Program">
            <a:extLst>
              <a:ext uri="{FF2B5EF4-FFF2-40B4-BE49-F238E27FC236}">
                <a16:creationId xmlns:a16="http://schemas.microsoft.com/office/drawing/2014/main" id="{396B6802-5EED-4331-906E-766A3AC8E607}"/>
              </a:ext>
            </a:extLst>
          </p:cNvPr>
          <p:cNvPicPr>
            <a:picLocks noChangeAspect="1" noChangeArrowheads="1"/>
          </p:cNvPicPr>
          <p:nvPr userDrawn="1"/>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462293" y="474855"/>
            <a:ext cx="1175227" cy="746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8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701192" y="382517"/>
            <a:ext cx="9739955" cy="698739"/>
          </a:xfrm>
        </p:spPr>
        <p:txBody>
          <a:bodyPr tIns="91440" bIns="0"/>
          <a:lstStyle>
            <a:lvl1pPr>
              <a:defRPr>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1A46870C-B1B4-45D5-9DF8-B44D4E72E784}"/>
              </a:ext>
            </a:extLst>
          </p:cNvPr>
          <p:cNvSpPr>
            <a:spLocks noGrp="1"/>
          </p:cNvSpPr>
          <p:nvPr>
            <p:ph idx="1"/>
          </p:nvPr>
        </p:nvSpPr>
        <p:spPr>
          <a:xfrm>
            <a:off x="1301675" y="1401698"/>
            <a:ext cx="9359840"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2">
            <a:extLst>
              <a:ext uri="{FF2B5EF4-FFF2-40B4-BE49-F238E27FC236}">
                <a16:creationId xmlns:a16="http://schemas.microsoft.com/office/drawing/2014/main" id="{245EFD72-9152-4E01-B681-A9FAF53D0E50}"/>
              </a:ext>
            </a:extLst>
          </p:cNvPr>
          <p:cNvSpPr>
            <a:spLocks noGrp="1"/>
          </p:cNvSpPr>
          <p:nvPr>
            <p:ph type="dt" sz="half" idx="2"/>
          </p:nvPr>
        </p:nvSpPr>
        <p:spPr>
          <a:xfrm>
            <a:off x="562708" y="6364808"/>
            <a:ext cx="1549850" cy="335114"/>
          </a:xfrm>
          <a:prstGeom prst="rect">
            <a:avLst/>
          </a:prstGeom>
        </p:spPr>
        <p:txBody>
          <a:bodyPr/>
          <a:lstStyle>
            <a:lvl1pPr>
              <a:defRPr sz="1400">
                <a:solidFill>
                  <a:schemeClr val="bg1"/>
                </a:solidFill>
              </a:defRPr>
            </a:lvl1pPr>
          </a:lstStyle>
          <a:p>
            <a:r>
              <a:rPr lang="en-US" dirty="0"/>
              <a:t>1/23/2021</a:t>
            </a:r>
          </a:p>
        </p:txBody>
      </p:sp>
      <p:sp>
        <p:nvSpPr>
          <p:cNvPr id="9" name="Footer Placeholder 3">
            <a:extLst>
              <a:ext uri="{FF2B5EF4-FFF2-40B4-BE49-F238E27FC236}">
                <a16:creationId xmlns:a16="http://schemas.microsoft.com/office/drawing/2014/main" id="{3C4DE49A-A71F-4CE4-BF3A-D5FDC3C87015}"/>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One San Pedro Specific Plan EIR/EIS Scoping Meeting</a:t>
            </a:r>
          </a:p>
        </p:txBody>
      </p:sp>
      <p:sp>
        <p:nvSpPr>
          <p:cNvPr id="10" name="Slide Number Placeholder 4">
            <a:extLst>
              <a:ext uri="{FF2B5EF4-FFF2-40B4-BE49-F238E27FC236}">
                <a16:creationId xmlns:a16="http://schemas.microsoft.com/office/drawing/2014/main" id="{8588ECE4-284C-4B8A-B514-49844F2094AC}"/>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327075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74C08-442C-4EBB-8884-554117AB29C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41EED96-AC9D-42E5-A155-9D972053D632}"/>
              </a:ext>
            </a:extLst>
          </p:cNvPr>
          <p:cNvSpPr>
            <a:spLocks noGrp="1"/>
          </p:cNvSpPr>
          <p:nvPr>
            <p:ph type="dt" sz="half" idx="10"/>
          </p:nvPr>
        </p:nvSpPr>
        <p:spPr/>
        <p:txBody>
          <a:bodyPr/>
          <a:lstStyle>
            <a:lvl1pPr>
              <a:defRPr/>
            </a:lvl1pPr>
          </a:lstStyle>
          <a:p>
            <a:r>
              <a:rPr lang="en-US" dirty="0"/>
              <a:t>1/23/2021</a:t>
            </a:r>
          </a:p>
        </p:txBody>
      </p:sp>
      <p:sp>
        <p:nvSpPr>
          <p:cNvPr id="4" name="Footer Placeholder 3">
            <a:extLst>
              <a:ext uri="{FF2B5EF4-FFF2-40B4-BE49-F238E27FC236}">
                <a16:creationId xmlns:a16="http://schemas.microsoft.com/office/drawing/2014/main" id="{066690FD-AB30-4C39-85E9-1941AAABC977}"/>
              </a:ext>
            </a:extLst>
          </p:cNvPr>
          <p:cNvSpPr>
            <a:spLocks noGrp="1"/>
          </p:cNvSpPr>
          <p:nvPr>
            <p:ph type="ftr" sz="quarter" idx="11"/>
          </p:nvPr>
        </p:nvSpPr>
        <p:spPr/>
        <p:txBody>
          <a:bodyPr/>
          <a:lstStyle>
            <a:lvl1pPr>
              <a:defRPr/>
            </a:lvl1pPr>
          </a:lstStyle>
          <a:p>
            <a:r>
              <a:rPr lang="en-US" dirty="0"/>
              <a:t>One San Pedro Specific Plan EIR/EIS Scoping Meeting</a:t>
            </a:r>
          </a:p>
        </p:txBody>
      </p:sp>
      <p:sp>
        <p:nvSpPr>
          <p:cNvPr id="5" name="Slide Number Placeholder 4">
            <a:extLst>
              <a:ext uri="{FF2B5EF4-FFF2-40B4-BE49-F238E27FC236}">
                <a16:creationId xmlns:a16="http://schemas.microsoft.com/office/drawing/2014/main" id="{1F457308-16C4-495B-ADD2-2A802D109A4D}"/>
              </a:ext>
            </a:extLst>
          </p:cNvPr>
          <p:cNvSpPr>
            <a:spLocks noGrp="1"/>
          </p:cNvSpPr>
          <p:nvPr>
            <p:ph type="sldNum" sz="quarter" idx="12"/>
          </p:nvPr>
        </p:nvSpPr>
        <p:spPr/>
        <p:txBody>
          <a:body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333994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F52D40D-F04C-4773-8915-67CBB03664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8429" y="-5895"/>
            <a:ext cx="8983571" cy="6869790"/>
          </a:xfrm>
          <a:prstGeom prst="rect">
            <a:avLst/>
          </a:prstGeom>
        </p:spPr>
      </p:pic>
      <p:sp>
        <p:nvSpPr>
          <p:cNvPr id="17" name="Rectangle 20">
            <a:extLst>
              <a:ext uri="{FF2B5EF4-FFF2-40B4-BE49-F238E27FC236}">
                <a16:creationId xmlns:a16="http://schemas.microsoft.com/office/drawing/2014/main" id="{B8ECE3B2-6577-40D4-BF36-961018419257}"/>
              </a:ext>
            </a:extLst>
          </p:cNvPr>
          <p:cNvSpPr/>
          <p:nvPr userDrawn="1"/>
        </p:nvSpPr>
        <p:spPr>
          <a:xfrm>
            <a:off x="0" y="-41016"/>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8" name="Picture 17">
            <a:extLst>
              <a:ext uri="{FF2B5EF4-FFF2-40B4-BE49-F238E27FC236}">
                <a16:creationId xmlns:a16="http://schemas.microsoft.com/office/drawing/2014/main" id="{53A70D2B-F9D0-4801-B2DE-EAA49B52990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8277"/>
          <a:stretch/>
        </p:blipFill>
        <p:spPr>
          <a:xfrm>
            <a:off x="0" y="136552"/>
            <a:ext cx="8744403" cy="1194816"/>
          </a:xfrm>
          <a:prstGeom prst="rect">
            <a:avLst/>
          </a:prstGeom>
        </p:spPr>
      </p:pic>
      <p:pic>
        <p:nvPicPr>
          <p:cNvPr id="14" name="Picture 13">
            <a:extLst>
              <a:ext uri="{FF2B5EF4-FFF2-40B4-BE49-F238E27FC236}">
                <a16:creationId xmlns:a16="http://schemas.microsoft.com/office/drawing/2014/main" id="{791AE18F-700E-42F9-A458-A8142788CB4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44974" y="6386361"/>
            <a:ext cx="1172763" cy="335114"/>
          </a:xfrm>
          <a:prstGeom prst="rect">
            <a:avLst/>
          </a:prstGeom>
        </p:spPr>
        <p:txBody>
          <a:bodyPr/>
          <a:lstStyle>
            <a:lvl1pPr>
              <a:defRPr sz="1400">
                <a:solidFill>
                  <a:schemeClr val="bg1"/>
                </a:solidFill>
              </a:defRPr>
            </a:lvl1pPr>
          </a:lstStyle>
          <a:p>
            <a:r>
              <a:rPr lang="en-US" dirty="0"/>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6361"/>
            <a:ext cx="8701548" cy="335114"/>
          </a:xfrm>
          <a:prstGeom prst="rect">
            <a:avLst/>
          </a:prstGeom>
        </p:spPr>
        <p:txBody>
          <a:bodyPr/>
          <a:lstStyle>
            <a:lvl1pPr algn="ctr">
              <a:defRPr sz="1400">
                <a:solidFill>
                  <a:schemeClr val="bg1"/>
                </a:solidFill>
              </a:defRPr>
            </a:lvl1pPr>
          </a:lstStyle>
          <a:p>
            <a:r>
              <a:rPr lang="en-US" dirty="0"/>
              <a:t>One San Pedro Specific Plan EIR/EIS Scoping Meeting</a:t>
            </a:r>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86361"/>
            <a:ext cx="921775"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
        <p:nvSpPr>
          <p:cNvPr id="16" name="Title Placeholder 1">
            <a:extLst>
              <a:ext uri="{FF2B5EF4-FFF2-40B4-BE49-F238E27FC236}">
                <a16:creationId xmlns:a16="http://schemas.microsoft.com/office/drawing/2014/main" id="{7D0F22A3-7B6A-4CF7-A338-A74E0EFD3E54}"/>
              </a:ext>
            </a:extLst>
          </p:cNvPr>
          <p:cNvSpPr txBox="1">
            <a:spLocks/>
          </p:cNvSpPr>
          <p:nvPr userDrawn="1"/>
        </p:nvSpPr>
        <p:spPr>
          <a:xfrm>
            <a:off x="1290919" y="428967"/>
            <a:ext cx="9656560" cy="598449"/>
          </a:xfrm>
          <a:prstGeom prst="rect">
            <a:avLst/>
          </a:prstGeom>
        </p:spPr>
        <p:txBody>
          <a:bodyPr vert="horz" lIns="91440" tIns="182880" rIns="91440" bIns="91440" rtlCol="0" anchor="ctr" anchorCtr="0">
            <a:noAutofit/>
          </a:bodyPr>
          <a:lstStyle>
            <a:lvl1pPr algn="l" defTabSz="914400" rtl="0" eaLnBrk="1" latinLnBrk="0" hangingPunct="1">
              <a:lnSpc>
                <a:spcPct val="90000"/>
              </a:lnSpc>
              <a:spcBef>
                <a:spcPct val="0"/>
              </a:spcBef>
              <a:buNone/>
              <a:defRPr sz="4000" b="1" kern="1200">
                <a:solidFill>
                  <a:schemeClr val="bg1"/>
                </a:solidFill>
                <a:latin typeface="DIN 2014 Bold" panose="020B0704020202020204" pitchFamily="34" charset="0"/>
                <a:ea typeface="DIN 2014 Bold" panose="020B0704020202020204" pitchFamily="34" charset="0"/>
                <a:cs typeface="+mj-cs"/>
              </a:defRPr>
            </a:lvl1pPr>
          </a:lstStyle>
          <a:p>
            <a:r>
              <a:rPr lang="en-US" sz="3200" dirty="0">
                <a:effectLst>
                  <a:outerShdw blurRad="38100" dist="38100" dir="2700000" algn="tl">
                    <a:srgbClr val="000000">
                      <a:alpha val="43137"/>
                    </a:srgbClr>
                  </a:outerShdw>
                </a:effectLst>
              </a:rPr>
              <a:t>Click to edit Master title style</a:t>
            </a:r>
          </a:p>
        </p:txBody>
      </p:sp>
      <p:sp>
        <p:nvSpPr>
          <p:cNvPr id="20" name="Text Placeholder 2">
            <a:extLst>
              <a:ext uri="{FF2B5EF4-FFF2-40B4-BE49-F238E27FC236}">
                <a16:creationId xmlns:a16="http://schemas.microsoft.com/office/drawing/2014/main" id="{5BDDD435-2687-4038-8BF2-E9397CA529BF}"/>
              </a:ext>
            </a:extLst>
          </p:cNvPr>
          <p:cNvSpPr>
            <a:spLocks noGrp="1"/>
          </p:cNvSpPr>
          <p:nvPr>
            <p:ph idx="1"/>
          </p:nvPr>
        </p:nvSpPr>
        <p:spPr>
          <a:xfrm>
            <a:off x="322489" y="1473815"/>
            <a:ext cx="5981493"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2" descr="A Message from HACLA on Coronavirus - News &amp; Media">
            <a:extLst>
              <a:ext uri="{FF2B5EF4-FFF2-40B4-BE49-F238E27FC236}">
                <a16:creationId xmlns:a16="http://schemas.microsoft.com/office/drawing/2014/main" id="{04A4FCC5-454B-485D-A27A-437CF3B9DD6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1102" y="281940"/>
            <a:ext cx="932771" cy="93277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mergency Renters Assistance Subsidy Program">
            <a:extLst>
              <a:ext uri="{FF2B5EF4-FFF2-40B4-BE49-F238E27FC236}">
                <a16:creationId xmlns:a16="http://schemas.microsoft.com/office/drawing/2014/main" id="{91EC13BA-E454-4A4D-802A-A319ACD828A4}"/>
              </a:ext>
            </a:extLst>
          </p:cNvPr>
          <p:cNvPicPr>
            <a:picLocks noChangeAspect="1" noChangeArrowheads="1"/>
          </p:cNvPicPr>
          <p:nvPr userDrawn="1"/>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78174" y="435805"/>
            <a:ext cx="984315" cy="62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9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1BF0C6A-BFA4-4D88-818E-53519AF93B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3844" y="0"/>
            <a:ext cx="8968156" cy="6858000"/>
          </a:xfrm>
          <a:prstGeom prst="rect">
            <a:avLst/>
          </a:prstGeom>
          <a:blipFill>
            <a:blip r:embed="rId2"/>
            <a:stretch>
              <a:fillRect/>
            </a:stretch>
          </a:blipFill>
        </p:spPr>
      </p:pic>
      <p:sp>
        <p:nvSpPr>
          <p:cNvPr id="15" name="Rectangle 20">
            <a:extLst>
              <a:ext uri="{FF2B5EF4-FFF2-40B4-BE49-F238E27FC236}">
                <a16:creationId xmlns:a16="http://schemas.microsoft.com/office/drawing/2014/main" id="{5653D57A-6FBB-4F7D-9F7B-07EFBAFEBCF7}"/>
              </a:ext>
            </a:extLst>
          </p:cNvPr>
          <p:cNvSpPr/>
          <p:nvPr userDrawn="1"/>
        </p:nvSpPr>
        <p:spPr>
          <a:xfrm>
            <a:off x="0" y="0"/>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6" name="Picture 5">
            <a:extLst>
              <a:ext uri="{FF2B5EF4-FFF2-40B4-BE49-F238E27FC236}">
                <a16:creationId xmlns:a16="http://schemas.microsoft.com/office/drawing/2014/main" id="{87211AF9-468B-4E14-A53D-BE26F21F49B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2" name="Title 1">
            <a:extLst>
              <a:ext uri="{FF2B5EF4-FFF2-40B4-BE49-F238E27FC236}">
                <a16:creationId xmlns:a16="http://schemas.microsoft.com/office/drawing/2014/main" id="{1E71949B-07C0-4124-910C-F377629A6F70}"/>
              </a:ext>
            </a:extLst>
          </p:cNvPr>
          <p:cNvSpPr>
            <a:spLocks noGrp="1"/>
          </p:cNvSpPr>
          <p:nvPr>
            <p:ph type="title"/>
          </p:nvPr>
        </p:nvSpPr>
        <p:spPr>
          <a:xfrm>
            <a:off x="491615" y="630199"/>
            <a:ext cx="5948516" cy="2501335"/>
          </a:xfrm>
        </p:spPr>
        <p:txBody>
          <a:bodyPr anchor="ctr" anchorCtr="0"/>
          <a:lstStyle>
            <a:lvl1pPr>
              <a:defRPr lang="en-US" dirty="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82EDE49-0D42-4983-BEBD-D699AB7B7A51}"/>
              </a:ext>
            </a:extLst>
          </p:cNvPr>
          <p:cNvSpPr>
            <a:spLocks noGrp="1"/>
          </p:cNvSpPr>
          <p:nvPr>
            <p:ph type="body" idx="1"/>
          </p:nvPr>
        </p:nvSpPr>
        <p:spPr>
          <a:xfrm>
            <a:off x="491615" y="3761729"/>
            <a:ext cx="5948516" cy="565354"/>
          </a:xfrm>
        </p:spPr>
        <p:txBody>
          <a:bodyPr/>
          <a:lstStyle>
            <a:lvl1pPr marL="0" indent="0">
              <a:buNone/>
              <a:defRPr sz="2400">
                <a:solidFill>
                  <a:srgbClr val="59595B"/>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9" name="Graphic 8">
            <a:extLst>
              <a:ext uri="{FF2B5EF4-FFF2-40B4-BE49-F238E27FC236}">
                <a16:creationId xmlns:a16="http://schemas.microsoft.com/office/drawing/2014/main" id="{91EC320B-D4D1-4F2C-BFD7-5AEF284D622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564" y="4812883"/>
            <a:ext cx="1331965" cy="1424280"/>
          </a:xfrm>
          <a:prstGeom prst="rect">
            <a:avLst/>
          </a:prstGeom>
          <a:effectLst/>
        </p:spPr>
      </p:pic>
    </p:spTree>
    <p:extLst>
      <p:ext uri="{BB962C8B-B14F-4D97-AF65-F5344CB8AC3E}">
        <p14:creationId xmlns:p14="http://schemas.microsoft.com/office/powerpoint/2010/main" val="215601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B8E4-8079-4A64-81C4-747C81EDA641}"/>
              </a:ext>
            </a:extLst>
          </p:cNvPr>
          <p:cNvSpPr>
            <a:spLocks noGrp="1"/>
          </p:cNvSpPr>
          <p:nvPr>
            <p:ph type="title"/>
          </p:nvPr>
        </p:nvSpPr>
        <p:spPr>
          <a:xfrm>
            <a:off x="1526876" y="370936"/>
            <a:ext cx="9652402" cy="69418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0B599E-6C2E-4385-883D-445D5126BE3F}"/>
              </a:ext>
            </a:extLst>
          </p:cNvPr>
          <p:cNvSpPr>
            <a:spLocks noGrp="1"/>
          </p:cNvSpPr>
          <p:nvPr>
            <p:ph sz="half" idx="1"/>
          </p:nvPr>
        </p:nvSpPr>
        <p:spPr>
          <a:xfrm>
            <a:off x="693401" y="1720645"/>
            <a:ext cx="4813096"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C7C86FD-774F-4948-B38B-AC70D4B9C8EE}"/>
              </a:ext>
            </a:extLst>
          </p:cNvPr>
          <p:cNvSpPr>
            <a:spLocks noGrp="1"/>
          </p:cNvSpPr>
          <p:nvPr>
            <p:ph sz="half" idx="2"/>
          </p:nvPr>
        </p:nvSpPr>
        <p:spPr>
          <a:xfrm>
            <a:off x="6096000" y="1723892"/>
            <a:ext cx="5278734" cy="423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2">
            <a:extLst>
              <a:ext uri="{FF2B5EF4-FFF2-40B4-BE49-F238E27FC236}">
                <a16:creationId xmlns:a16="http://schemas.microsoft.com/office/drawing/2014/main" id="{D85FA38A-4501-4DFC-B7CD-CE69FECE64A9}"/>
              </a:ext>
            </a:extLst>
          </p:cNvPr>
          <p:cNvSpPr>
            <a:spLocks noGrp="1"/>
          </p:cNvSpPr>
          <p:nvPr>
            <p:ph type="dt" sz="half" idx="10"/>
          </p:nvPr>
        </p:nvSpPr>
        <p:spPr>
          <a:xfrm>
            <a:off x="562708" y="6364808"/>
            <a:ext cx="1364694" cy="335114"/>
          </a:xfrm>
          <a:prstGeom prst="rect">
            <a:avLst/>
          </a:prstGeom>
        </p:spPr>
        <p:txBody>
          <a:bodyPr/>
          <a:lstStyle>
            <a:lvl1pPr>
              <a:defRPr sz="1400">
                <a:solidFill>
                  <a:schemeClr val="bg1"/>
                </a:solidFill>
              </a:defRPr>
            </a:lvl1pPr>
          </a:lstStyle>
          <a:p>
            <a:r>
              <a:rPr lang="en-US" dirty="0"/>
              <a:t>1/23/2021</a:t>
            </a:r>
          </a:p>
        </p:txBody>
      </p:sp>
      <p:sp>
        <p:nvSpPr>
          <p:cNvPr id="12" name="Footer Placeholder 3">
            <a:extLst>
              <a:ext uri="{FF2B5EF4-FFF2-40B4-BE49-F238E27FC236}">
                <a16:creationId xmlns:a16="http://schemas.microsoft.com/office/drawing/2014/main" id="{9E06FFFE-1DA7-480C-BB19-D71E9895A754}"/>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One San Pedro Specific Plan EIR/EIS Scoping Meeting</a:t>
            </a:r>
          </a:p>
        </p:txBody>
      </p:sp>
      <p:sp>
        <p:nvSpPr>
          <p:cNvPr id="13" name="Slide Number Placeholder 4">
            <a:extLst>
              <a:ext uri="{FF2B5EF4-FFF2-40B4-BE49-F238E27FC236}">
                <a16:creationId xmlns:a16="http://schemas.microsoft.com/office/drawing/2014/main" id="{F7A90EF7-04C6-4687-A287-F04E9D410B2D}"/>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11191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4EE1FCA-04F1-4D34-A59F-F582EA7E1120}"/>
              </a:ext>
            </a:extLst>
          </p:cNvPr>
          <p:cNvSpPr>
            <a:spLocks noGrp="1"/>
          </p:cNvSpPr>
          <p:nvPr>
            <p:ph type="dt" sz="half" idx="10"/>
          </p:nvPr>
        </p:nvSpPr>
        <p:spPr/>
        <p:txBody>
          <a:bodyPr/>
          <a:lstStyle/>
          <a:p>
            <a:fld id="{04765447-74A5-480B-9E3E-B4051409D546}" type="datetime1">
              <a:rPr lang="en-US" smtClean="0"/>
              <a:t>2/5/2021</a:t>
            </a:fld>
            <a:endParaRPr lang="en-US" dirty="0"/>
          </a:p>
        </p:txBody>
      </p:sp>
      <p:sp>
        <p:nvSpPr>
          <p:cNvPr id="4" name="Footer Placeholder 3">
            <a:extLst>
              <a:ext uri="{FF2B5EF4-FFF2-40B4-BE49-F238E27FC236}">
                <a16:creationId xmlns:a16="http://schemas.microsoft.com/office/drawing/2014/main" id="{52D2359C-D4B8-428A-BEA8-52FA365F914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5D749B4-2EEA-4315-82A7-9A8FF8A81E7C}"/>
              </a:ext>
            </a:extLst>
          </p:cNvPr>
          <p:cNvSpPr>
            <a:spLocks noGrp="1"/>
          </p:cNvSpPr>
          <p:nvPr>
            <p:ph type="sldNum" sz="quarter" idx="12"/>
          </p:nvPr>
        </p:nvSpPr>
        <p:spPr/>
        <p:txBody>
          <a:bodyPr/>
          <a:lstStyle/>
          <a:p>
            <a:fld id="{C1858806-A1AF-4656-A8CB-7715E5E3E424}" type="slidenum">
              <a:rPr lang="en-US" smtClean="0"/>
              <a:pPr/>
              <a:t>‹#›</a:t>
            </a:fld>
            <a:endParaRPr lang="en-US" dirty="0"/>
          </a:p>
        </p:txBody>
      </p:sp>
    </p:spTree>
    <p:extLst>
      <p:ext uri="{BB962C8B-B14F-4D97-AF65-F5344CB8AC3E}">
        <p14:creationId xmlns:p14="http://schemas.microsoft.com/office/powerpoint/2010/main" val="182725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4D2D36-309A-4678-A3B8-E6B1717B99A4}"/>
              </a:ext>
            </a:extLst>
          </p:cNvPr>
          <p:cNvSpPr/>
          <p:nvPr userDrawn="1"/>
        </p:nvSpPr>
        <p:spPr>
          <a:xfrm>
            <a:off x="-3964" y="-13711"/>
            <a:ext cx="7329921" cy="6868141"/>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B28682E-5A59-4545-A95D-A32BDAD5D25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0151"/>
          <a:stretch/>
        </p:blipFill>
        <p:spPr>
          <a:xfrm>
            <a:off x="0" y="-338595"/>
            <a:ext cx="7357353" cy="1809345"/>
          </a:xfrm>
          <a:prstGeom prst="rect">
            <a:avLst/>
          </a:prstGeom>
        </p:spPr>
      </p:pic>
      <p:pic>
        <p:nvPicPr>
          <p:cNvPr id="13" name="Picture 12">
            <a:extLst>
              <a:ext uri="{FF2B5EF4-FFF2-40B4-BE49-F238E27FC236}">
                <a16:creationId xmlns:a16="http://schemas.microsoft.com/office/drawing/2014/main" id="{378E1DBA-7BC3-433A-9EAD-264247AACF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961" y="6157926"/>
            <a:ext cx="12191996" cy="701039"/>
          </a:xfrm>
          <a:prstGeom prst="rect">
            <a:avLst/>
          </a:prstGeom>
        </p:spPr>
      </p:pic>
      <p:sp>
        <p:nvSpPr>
          <p:cNvPr id="2" name="Title 1">
            <a:extLst>
              <a:ext uri="{FF2B5EF4-FFF2-40B4-BE49-F238E27FC236}">
                <a16:creationId xmlns:a16="http://schemas.microsoft.com/office/drawing/2014/main" id="{01BD9E03-1DB9-4B8A-8D68-4A31FA73A485}"/>
              </a:ext>
            </a:extLst>
          </p:cNvPr>
          <p:cNvSpPr>
            <a:spLocks noGrp="1"/>
          </p:cNvSpPr>
          <p:nvPr>
            <p:ph type="title"/>
          </p:nvPr>
        </p:nvSpPr>
        <p:spPr>
          <a:xfrm>
            <a:off x="1582997" y="420305"/>
            <a:ext cx="4513004" cy="722727"/>
          </a:xfrm>
        </p:spPr>
        <p:txBody>
          <a:bodyPr tIns="91440" bIns="0">
            <a:noAutofit/>
          </a:bodyPr>
          <a:lstStyle>
            <a:lvl1pPr>
              <a:defRPr sz="3200">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defRPr>
            </a:lvl1p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2DB00FB2-36C5-46BD-BC7B-E1DE3E0EA09E}"/>
              </a:ext>
            </a:extLst>
          </p:cNvPr>
          <p:cNvSpPr>
            <a:spLocks noGrp="1"/>
          </p:cNvSpPr>
          <p:nvPr>
            <p:ph type="dt" sz="half" idx="10"/>
          </p:nvPr>
        </p:nvSpPr>
        <p:spPr>
          <a:xfrm>
            <a:off x="631161" y="6388870"/>
            <a:ext cx="1366574" cy="335114"/>
          </a:xfrm>
          <a:prstGeom prst="rect">
            <a:avLst/>
          </a:prstGeom>
        </p:spPr>
        <p:txBody>
          <a:bodyPr/>
          <a:lstStyle>
            <a:lvl1pPr>
              <a:defRPr sz="1400">
                <a:solidFill>
                  <a:schemeClr val="bg1"/>
                </a:solidFill>
              </a:defRPr>
            </a:lvl1pPr>
          </a:lstStyle>
          <a:p>
            <a:r>
              <a:rPr lang="en-US" dirty="0"/>
              <a:t>1/23/2021</a:t>
            </a:r>
          </a:p>
        </p:txBody>
      </p:sp>
      <p:sp>
        <p:nvSpPr>
          <p:cNvPr id="5" name="Footer Placeholder 3">
            <a:extLst>
              <a:ext uri="{FF2B5EF4-FFF2-40B4-BE49-F238E27FC236}">
                <a16:creationId xmlns:a16="http://schemas.microsoft.com/office/drawing/2014/main" id="{C63306E7-A4C5-4996-A8DD-8C2F2B135AF6}"/>
              </a:ext>
            </a:extLst>
          </p:cNvPr>
          <p:cNvSpPr>
            <a:spLocks noGrp="1"/>
          </p:cNvSpPr>
          <p:nvPr>
            <p:ph type="ftr" sz="quarter" idx="11"/>
          </p:nvPr>
        </p:nvSpPr>
        <p:spPr>
          <a:xfrm>
            <a:off x="2192595" y="6388870"/>
            <a:ext cx="4563805" cy="335114"/>
          </a:xfrm>
          <a:prstGeom prst="rect">
            <a:avLst/>
          </a:prstGeom>
        </p:spPr>
        <p:txBody>
          <a:bodyPr anchor="ctr" anchorCtr="0"/>
          <a:lstStyle>
            <a:lvl1pPr algn="ctr">
              <a:defRPr sz="1100">
                <a:solidFill>
                  <a:schemeClr val="bg1"/>
                </a:solidFill>
              </a:defRPr>
            </a:lvl1pPr>
          </a:lstStyle>
          <a:p>
            <a:r>
              <a:rPr lang="en-US" dirty="0"/>
              <a:t>One San Pedro Specific Plan EIR/EIS Scoping Meeting</a:t>
            </a:r>
          </a:p>
        </p:txBody>
      </p:sp>
      <p:sp>
        <p:nvSpPr>
          <p:cNvPr id="11" name="Rectangle 10">
            <a:extLst>
              <a:ext uri="{FF2B5EF4-FFF2-40B4-BE49-F238E27FC236}">
                <a16:creationId xmlns:a16="http://schemas.microsoft.com/office/drawing/2014/main" id="{80DBED07-7D7F-4E63-A583-912127C24146}"/>
              </a:ext>
            </a:extLst>
          </p:cNvPr>
          <p:cNvSpPr/>
          <p:nvPr userDrawn="1"/>
        </p:nvSpPr>
        <p:spPr>
          <a:xfrm>
            <a:off x="6946253" y="-99508"/>
            <a:ext cx="5328222" cy="7057016"/>
          </a:xfrm>
          <a:prstGeom prst="rect">
            <a:avLst/>
          </a:prstGeom>
          <a:solidFill>
            <a:schemeClr val="bg1"/>
          </a:solidFill>
          <a:ln>
            <a:noFill/>
          </a:ln>
          <a:effectLst>
            <a:glow rad="76200">
              <a:schemeClr val="tx1">
                <a:alpha val="4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4">
            <a:extLst>
              <a:ext uri="{FF2B5EF4-FFF2-40B4-BE49-F238E27FC236}">
                <a16:creationId xmlns:a16="http://schemas.microsoft.com/office/drawing/2014/main" id="{243E4513-2268-4235-AA0C-58BB71DFF8A5}"/>
              </a:ext>
            </a:extLst>
          </p:cNvPr>
          <p:cNvSpPr>
            <a:spLocks noGrp="1"/>
          </p:cNvSpPr>
          <p:nvPr>
            <p:ph type="sldNum" sz="quarter" idx="12"/>
          </p:nvPr>
        </p:nvSpPr>
        <p:spPr>
          <a:xfrm>
            <a:off x="11041627" y="6398394"/>
            <a:ext cx="921775" cy="335114"/>
          </a:xfrm>
          <a:prstGeom prst="rect">
            <a:avLst/>
          </a:prstGeom>
        </p:spPr>
        <p:txBody>
          <a:bodyPr/>
          <a:lstStyle>
            <a:lvl1pPr algn="r">
              <a:defRPr sz="1400">
                <a:solidFill>
                  <a:schemeClr val="accent1"/>
                </a:solidFill>
              </a:defRPr>
            </a:lvl1pPr>
          </a:lstStyle>
          <a:p>
            <a:fld id="{C1858806-A1AF-4656-A8CB-7715E5E3E424}" type="slidenum">
              <a:rPr lang="en-US" smtClean="0"/>
              <a:pPr/>
              <a:t>‹#›</a:t>
            </a:fld>
            <a:endParaRPr lang="en-US" dirty="0"/>
          </a:p>
        </p:txBody>
      </p:sp>
      <p:sp>
        <p:nvSpPr>
          <p:cNvPr id="15" name="Text Placeholder 2">
            <a:extLst>
              <a:ext uri="{FF2B5EF4-FFF2-40B4-BE49-F238E27FC236}">
                <a16:creationId xmlns:a16="http://schemas.microsoft.com/office/drawing/2014/main" id="{7F0386CF-B57F-44D2-9A9D-C13E8F9064E8}"/>
              </a:ext>
            </a:extLst>
          </p:cNvPr>
          <p:cNvSpPr>
            <a:spLocks noGrp="1"/>
          </p:cNvSpPr>
          <p:nvPr>
            <p:ph idx="1"/>
          </p:nvPr>
        </p:nvSpPr>
        <p:spPr>
          <a:xfrm>
            <a:off x="231987" y="1556547"/>
            <a:ext cx="6408958"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A Message from HACLA on Coronavirus - News &amp; Media">
            <a:extLst>
              <a:ext uri="{FF2B5EF4-FFF2-40B4-BE49-F238E27FC236}">
                <a16:creationId xmlns:a16="http://schemas.microsoft.com/office/drawing/2014/main" id="{1F4DB403-D0E1-428A-B31F-11AB75ED98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800" y="300062"/>
            <a:ext cx="963211" cy="963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876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995DB2-4C17-4D4B-A316-F035140302EC}"/>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 y="0"/>
            <a:ext cx="12191995" cy="1194816"/>
          </a:xfrm>
          <a:prstGeom prst="rect">
            <a:avLst/>
          </a:prstGeom>
        </p:spPr>
      </p:pic>
      <p:pic>
        <p:nvPicPr>
          <p:cNvPr id="19" name="Picture 18">
            <a:extLst>
              <a:ext uri="{FF2B5EF4-FFF2-40B4-BE49-F238E27FC236}">
                <a16:creationId xmlns:a16="http://schemas.microsoft.com/office/drawing/2014/main" id="{24882ECC-212B-49B2-B3A8-86B72D0A98B9}"/>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2" name="Title Placeholder 1">
            <a:extLst>
              <a:ext uri="{FF2B5EF4-FFF2-40B4-BE49-F238E27FC236}">
                <a16:creationId xmlns:a16="http://schemas.microsoft.com/office/drawing/2014/main" id="{C95FD6CF-DD1F-4E5E-93FB-DF4370B90067}"/>
              </a:ext>
            </a:extLst>
          </p:cNvPr>
          <p:cNvSpPr>
            <a:spLocks noGrp="1"/>
          </p:cNvSpPr>
          <p:nvPr>
            <p:ph type="title"/>
          </p:nvPr>
        </p:nvSpPr>
        <p:spPr>
          <a:xfrm>
            <a:off x="1301675" y="396815"/>
            <a:ext cx="9972683" cy="672582"/>
          </a:xfrm>
          <a:prstGeom prst="rect">
            <a:avLst/>
          </a:prstGeom>
        </p:spPr>
        <p:txBody>
          <a:bodyPr vert="horz" lIns="91440" tIns="182880" rIns="91440" bIns="91440" rtlCol="0" anchor="ctr"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1A9FB6-C779-4AE1-ACDE-A7394848C639}"/>
              </a:ext>
            </a:extLst>
          </p:cNvPr>
          <p:cNvSpPr>
            <a:spLocks noGrp="1"/>
          </p:cNvSpPr>
          <p:nvPr>
            <p:ph type="body" idx="1"/>
          </p:nvPr>
        </p:nvSpPr>
        <p:spPr>
          <a:xfrm>
            <a:off x="1301674" y="1401698"/>
            <a:ext cx="9972683" cy="4617009"/>
          </a:xfrm>
          <a:prstGeom prst="rect">
            <a:avLst/>
          </a:prstGeom>
        </p:spPr>
        <p:txBody>
          <a:bodyPr vert="horz" lIns="91440" tIns="45720" rIns="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a:extLst>
              <a:ext uri="{FF2B5EF4-FFF2-40B4-BE49-F238E27FC236}">
                <a16:creationId xmlns:a16="http://schemas.microsoft.com/office/drawing/2014/main" id="{0713BFE6-F229-42F4-B2B1-45AB0C70CEED}"/>
              </a:ext>
            </a:extLst>
          </p:cNvPr>
          <p:cNvSpPr>
            <a:spLocks noGrp="1"/>
          </p:cNvSpPr>
          <p:nvPr>
            <p:ph type="dt" sz="half" idx="2"/>
          </p:nvPr>
        </p:nvSpPr>
        <p:spPr>
          <a:xfrm>
            <a:off x="562708" y="6364808"/>
            <a:ext cx="1364694" cy="335114"/>
          </a:xfrm>
          <a:prstGeom prst="rect">
            <a:avLst/>
          </a:prstGeom>
        </p:spPr>
        <p:txBody>
          <a:bodyPr/>
          <a:lstStyle>
            <a:lvl1pPr>
              <a:defRPr sz="1400">
                <a:solidFill>
                  <a:schemeClr val="bg1"/>
                </a:solidFill>
              </a:defRPr>
            </a:lvl1pPr>
          </a:lstStyle>
          <a:p>
            <a:r>
              <a:rPr lang="en-US" dirty="0"/>
              <a:t>1/23/2021</a:t>
            </a:r>
          </a:p>
        </p:txBody>
      </p:sp>
      <p:sp>
        <p:nvSpPr>
          <p:cNvPr id="9" name="Footer Placeholder 3">
            <a:extLst>
              <a:ext uri="{FF2B5EF4-FFF2-40B4-BE49-F238E27FC236}">
                <a16:creationId xmlns:a16="http://schemas.microsoft.com/office/drawing/2014/main" id="{4DCC01D0-4285-4876-9AE5-88C41267692C}"/>
              </a:ext>
            </a:extLst>
          </p:cNvPr>
          <p:cNvSpPr>
            <a:spLocks noGrp="1"/>
          </p:cNvSpPr>
          <p:nvPr>
            <p:ph type="ftr" sz="quarter" idx="3"/>
          </p:nvPr>
        </p:nvSpPr>
        <p:spPr>
          <a:xfrm>
            <a:off x="2112558" y="6364808"/>
            <a:ext cx="8701548" cy="335114"/>
          </a:xfrm>
          <a:prstGeom prst="rect">
            <a:avLst/>
          </a:prstGeom>
        </p:spPr>
        <p:txBody>
          <a:bodyPr/>
          <a:lstStyle>
            <a:lvl1pPr algn="ctr">
              <a:defRPr sz="1400">
                <a:solidFill>
                  <a:schemeClr val="bg1"/>
                </a:solidFill>
              </a:defRPr>
            </a:lvl1pPr>
          </a:lstStyle>
          <a:p>
            <a:r>
              <a:rPr lang="en-US" dirty="0"/>
              <a:t>Metropolitan CAP Scoping Meeting</a:t>
            </a:r>
          </a:p>
        </p:txBody>
      </p:sp>
      <p:sp>
        <p:nvSpPr>
          <p:cNvPr id="10" name="Slide Number Placeholder 4">
            <a:extLst>
              <a:ext uri="{FF2B5EF4-FFF2-40B4-BE49-F238E27FC236}">
                <a16:creationId xmlns:a16="http://schemas.microsoft.com/office/drawing/2014/main" id="{944ED66F-3D67-4E1E-9DA1-FC8FB4443EEA}"/>
              </a:ext>
            </a:extLst>
          </p:cNvPr>
          <p:cNvSpPr>
            <a:spLocks noGrp="1"/>
          </p:cNvSpPr>
          <p:nvPr>
            <p:ph type="sldNum" sz="quarter" idx="4"/>
          </p:nvPr>
        </p:nvSpPr>
        <p:spPr>
          <a:xfrm>
            <a:off x="11029421" y="6364808"/>
            <a:ext cx="823453" cy="335114"/>
          </a:xfrm>
          <a:prstGeom prst="rect">
            <a:avLst/>
          </a:prstGeom>
        </p:spPr>
        <p:txBody>
          <a:bodyPr/>
          <a:lstStyle>
            <a:lvl1pPr algn="r">
              <a:defRPr sz="1400">
                <a:solidFill>
                  <a:schemeClr val="bg1"/>
                </a:solidFill>
              </a:defRPr>
            </a:lvl1pPr>
          </a:lstStyle>
          <a:p>
            <a:fld id="{C1858806-A1AF-4656-A8CB-7715E5E3E424}" type="slidenum">
              <a:rPr lang="en-US" smtClean="0"/>
              <a:pPr/>
              <a:t>‹#›</a:t>
            </a:fld>
            <a:endParaRPr lang="en-US" dirty="0"/>
          </a:p>
        </p:txBody>
      </p:sp>
      <p:pic>
        <p:nvPicPr>
          <p:cNvPr id="12" name="Picture 2" descr="A Message from HACLA on Coronavirus - News &amp; Media">
            <a:extLst>
              <a:ext uri="{FF2B5EF4-FFF2-40B4-BE49-F238E27FC236}">
                <a16:creationId xmlns:a16="http://schemas.microsoft.com/office/drawing/2014/main" id="{B2667BC3-994C-47F5-9F5D-3B32F8505B9F}"/>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1102" y="301971"/>
            <a:ext cx="836540" cy="8365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mergency Renters Assistance Subsidy Program">
            <a:extLst>
              <a:ext uri="{FF2B5EF4-FFF2-40B4-BE49-F238E27FC236}">
                <a16:creationId xmlns:a16="http://schemas.microsoft.com/office/drawing/2014/main" id="{38401CD4-6DCB-4697-BD76-AE234FC04319}"/>
              </a:ext>
            </a:extLst>
          </p:cNvPr>
          <p:cNvPicPr>
            <a:picLocks noChangeAspect="1" noChangeArrowheads="1"/>
          </p:cNvPicPr>
          <p:nvPr userDrawn="1"/>
        </p:nvPicPr>
        <p:blipFill>
          <a:blip r:embed="rId13">
            <a:lum bright="70000" contrast="-70000"/>
            <a:extLst>
              <a:ext uri="{BEBA8EAE-BF5A-486C-A8C5-ECC9F3942E4B}">
                <a14:imgProps xmlns:a14="http://schemas.microsoft.com/office/drawing/2010/main">
                  <a14:imgLayer r:embed="rId1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88074" y="420585"/>
            <a:ext cx="984315" cy="62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51" r:id="rId5"/>
    <p:sldLayoutId id="2147483652" r:id="rId6"/>
    <p:sldLayoutId id="2147483656" r:id="rId7"/>
    <p:sldLayoutId id="2147483658" r:id="rId8"/>
  </p:sldLayoutIdLst>
  <p:hf hdr="0"/>
  <p:txStyles>
    <p:title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p:titleStyle>
    <p:bodyStyle>
      <a:lvl1pPr marL="290513" indent="-290513" algn="l" defTabSz="914377" rtl="0" eaLnBrk="1" latinLnBrk="0" hangingPunct="1">
        <a:lnSpc>
          <a:spcPct val="110000"/>
        </a:lnSpc>
        <a:spcBef>
          <a:spcPts val="600"/>
        </a:spcBef>
        <a:spcAft>
          <a:spcPts val="600"/>
        </a:spcAft>
        <a:buClr>
          <a:schemeClr val="tx2"/>
        </a:buClr>
        <a:buFont typeface="Wingdings" panose="05000000000000000000" pitchFamily="2" charset="2"/>
        <a:buChar char="§"/>
        <a:defRPr sz="2800" kern="1200">
          <a:solidFill>
            <a:srgbClr val="59595B"/>
          </a:solidFill>
          <a:latin typeface="+mn-lt"/>
          <a:ea typeface="+mn-ea"/>
          <a:cs typeface="+mn-cs"/>
        </a:defRPr>
      </a:lvl1pPr>
      <a:lvl2pPr marL="515938" indent="-225425" algn="l" defTabSz="914377" rtl="0" eaLnBrk="1" latinLnBrk="0" hangingPunct="1">
        <a:lnSpc>
          <a:spcPct val="100000"/>
        </a:lnSpc>
        <a:spcBef>
          <a:spcPts val="600"/>
        </a:spcBef>
        <a:spcAft>
          <a:spcPts val="600"/>
        </a:spcAft>
        <a:buClr>
          <a:schemeClr val="accent3"/>
        </a:buClr>
        <a:buSzPct val="80000"/>
        <a:buFont typeface="Wingdings" panose="05000000000000000000" pitchFamily="2" charset="2"/>
        <a:buChar char="§"/>
        <a:defRPr sz="2400" kern="1200">
          <a:solidFill>
            <a:srgbClr val="59595B"/>
          </a:solidFill>
          <a:latin typeface="+mn-lt"/>
          <a:ea typeface="+mn-ea"/>
          <a:cs typeface="+mn-cs"/>
        </a:defRPr>
      </a:lvl2pPr>
      <a:lvl3pPr marL="738188" indent="-227013" algn="l" defTabSz="914377" rtl="0" eaLnBrk="1" latinLnBrk="0" hangingPunct="1">
        <a:lnSpc>
          <a:spcPct val="100000"/>
        </a:lnSpc>
        <a:spcBef>
          <a:spcPts val="500"/>
        </a:spcBef>
        <a:spcAft>
          <a:spcPts val="400"/>
        </a:spcAft>
        <a:buClr>
          <a:schemeClr val="accent4"/>
        </a:buClr>
        <a:buSzPct val="60000"/>
        <a:buFont typeface="Wingdings" panose="05000000000000000000" pitchFamily="2" charset="2"/>
        <a:buChar char="§"/>
        <a:defRPr sz="2000" kern="1200">
          <a:solidFill>
            <a:srgbClr val="59595B"/>
          </a:solidFill>
          <a:latin typeface="+mn-lt"/>
          <a:ea typeface="+mn-ea"/>
          <a:cs typeface="+mn-cs"/>
        </a:defRPr>
      </a:lvl3pPr>
      <a:lvl4pPr marL="1025525" indent="-227013" algn="l" defTabSz="914377" rtl="0" eaLnBrk="1" latinLnBrk="0" hangingPunct="1">
        <a:lnSpc>
          <a:spcPct val="90000"/>
        </a:lnSpc>
        <a:spcBef>
          <a:spcPts val="500"/>
        </a:spcBef>
        <a:buClr>
          <a:schemeClr val="tx2"/>
        </a:buClr>
        <a:buSzPct val="50000"/>
        <a:buFont typeface="Wingdings" panose="05000000000000000000" pitchFamily="2" charset="2"/>
        <a:buChar char="§"/>
        <a:defRPr sz="1800" kern="1200">
          <a:solidFill>
            <a:srgbClr val="59595B"/>
          </a:solidFill>
          <a:latin typeface="+mn-lt"/>
          <a:ea typeface="+mn-ea"/>
          <a:cs typeface="+mn-cs"/>
        </a:defRPr>
      </a:lvl4pPr>
      <a:lvl5pPr marL="1255713" indent="-227013" algn="l" defTabSz="914377" rtl="0" eaLnBrk="1" latinLnBrk="0" hangingPunct="1">
        <a:lnSpc>
          <a:spcPct val="90000"/>
        </a:lnSpc>
        <a:spcBef>
          <a:spcPts val="500"/>
        </a:spcBef>
        <a:buClr>
          <a:schemeClr val="accent3"/>
        </a:buClr>
        <a:buSzPct val="50000"/>
        <a:buFont typeface="Wingdings" panose="05000000000000000000" pitchFamily="2" charset="2"/>
        <a:buChar char="§"/>
        <a:defRPr sz="1800" kern="1200">
          <a:solidFill>
            <a:srgbClr val="59595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69.sv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1.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3.pn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4.png"/><Relationship Id="rId7"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89E73-5CEE-4294-835E-761B8BCFDD36}"/>
              </a:ext>
            </a:extLst>
          </p:cNvPr>
          <p:cNvPicPr>
            <a:picLocks noChangeAspect="1"/>
          </p:cNvPicPr>
          <p:nvPr/>
        </p:nvPicPr>
        <p:blipFill>
          <a:blip r:embed="rId3"/>
          <a:stretch>
            <a:fillRect/>
          </a:stretch>
        </p:blipFill>
        <p:spPr>
          <a:xfrm>
            <a:off x="-33054" y="-292802"/>
            <a:ext cx="12249839" cy="8082130"/>
          </a:xfrm>
          <a:prstGeom prst="rect">
            <a:avLst/>
          </a:prstGeom>
        </p:spPr>
      </p:pic>
      <p:pic>
        <p:nvPicPr>
          <p:cNvPr id="4" name="Picture 3">
            <a:extLst>
              <a:ext uri="{FF2B5EF4-FFF2-40B4-BE49-F238E27FC236}">
                <a16:creationId xmlns:a16="http://schemas.microsoft.com/office/drawing/2014/main" id="{71569AC8-5FEE-4CB4-9CA2-15AA3AF10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9" y="4829139"/>
            <a:ext cx="12216783" cy="2211742"/>
          </a:xfrm>
          <a:prstGeom prst="rect">
            <a:avLst/>
          </a:prstGeom>
        </p:spPr>
      </p:pic>
      <p:pic>
        <p:nvPicPr>
          <p:cNvPr id="9" name="Picture 8">
            <a:extLst>
              <a:ext uri="{FF2B5EF4-FFF2-40B4-BE49-F238E27FC236}">
                <a16:creationId xmlns:a16="http://schemas.microsoft.com/office/drawing/2014/main" id="{0247D16B-AAE0-4D86-A448-0828D1593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4" y="1"/>
            <a:ext cx="12191999" cy="1419658"/>
          </a:xfrm>
          <a:prstGeom prst="rect">
            <a:avLst/>
          </a:prstGeom>
        </p:spPr>
      </p:pic>
      <p:sp>
        <p:nvSpPr>
          <p:cNvPr id="10" name="Title 1">
            <a:extLst>
              <a:ext uri="{FF2B5EF4-FFF2-40B4-BE49-F238E27FC236}">
                <a16:creationId xmlns:a16="http://schemas.microsoft.com/office/drawing/2014/main" id="{3B6449E0-1B0A-462A-9CFE-7D92F16F6671}"/>
              </a:ext>
            </a:extLst>
          </p:cNvPr>
          <p:cNvSpPr txBox="1">
            <a:spLocks/>
          </p:cNvSpPr>
          <p:nvPr/>
        </p:nvSpPr>
        <p:spPr>
          <a:xfrm>
            <a:off x="1739832" y="5094351"/>
            <a:ext cx="10267406" cy="929172"/>
          </a:xfrm>
          <a:prstGeom prst="rect">
            <a:avLst/>
          </a:prstGeom>
        </p:spPr>
        <p:txBody>
          <a:bodyPr anchor="ctr" anchorCtr="0">
            <a:normAutofit fontScale="70000" lnSpcReduction="20000"/>
          </a:bodyPr>
          <a:lstStyle>
            <a:lvl1pPr algn="l" defTabSz="914377" rtl="0" eaLnBrk="1" latinLnBrk="0" hangingPunct="1">
              <a:lnSpc>
                <a:spcPct val="90000"/>
              </a:lnSpc>
              <a:spcBef>
                <a:spcPct val="0"/>
              </a:spcBef>
              <a:buNone/>
              <a:defRPr sz="48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pPr>
              <a:spcAft>
                <a:spcPts val="600"/>
              </a:spcAft>
            </a:pPr>
            <a:r>
              <a:rPr lang="es-ES" sz="4000" dirty="0"/>
              <a:t>Plan Específico </a:t>
            </a:r>
            <a:r>
              <a:rPr lang="es-ES" sz="4000" dirty="0" err="1"/>
              <a:t>One</a:t>
            </a:r>
            <a:r>
              <a:rPr lang="es-ES" sz="4000" dirty="0"/>
              <a:t> San Pedro </a:t>
            </a:r>
          </a:p>
          <a:p>
            <a:pPr>
              <a:spcAft>
                <a:spcPts val="600"/>
              </a:spcAft>
            </a:pPr>
            <a:r>
              <a:rPr lang="es-ES" sz="4000" dirty="0"/>
              <a:t>Informe de Impacto Ambiental/Declaración de Impacto Ambiental </a:t>
            </a:r>
            <a:r>
              <a:rPr lang="en-US" sz="4000" dirty="0"/>
              <a:t>  </a:t>
            </a:r>
          </a:p>
        </p:txBody>
      </p:sp>
      <p:sp>
        <p:nvSpPr>
          <p:cNvPr id="11" name="Subtitle 2">
            <a:extLst>
              <a:ext uri="{FF2B5EF4-FFF2-40B4-BE49-F238E27FC236}">
                <a16:creationId xmlns:a16="http://schemas.microsoft.com/office/drawing/2014/main" id="{D7D58048-0827-408B-92BE-622C794E31B5}"/>
              </a:ext>
            </a:extLst>
          </p:cNvPr>
          <p:cNvSpPr txBox="1">
            <a:spLocks/>
          </p:cNvSpPr>
          <p:nvPr/>
        </p:nvSpPr>
        <p:spPr>
          <a:xfrm>
            <a:off x="1739832" y="6000828"/>
            <a:ext cx="10149839" cy="452170"/>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chemeClr val="bg1"/>
                </a:solidFill>
                <a:effectLst>
                  <a:outerShdw blurRad="38100" dist="38100" dir="2700000" algn="tl">
                    <a:srgbClr val="000000">
                      <a:alpha val="43137"/>
                    </a:srgbClr>
                  </a:outerShdw>
                </a:effectLst>
                <a:latin typeface="+mn-lt"/>
                <a:ea typeface="+mn-ea"/>
                <a:cs typeface="+mn-cs"/>
              </a:defRPr>
            </a:lvl1pPr>
            <a:lvl2pPr marL="457189" indent="0" algn="ctr" defTabSz="914377" rtl="0" eaLnBrk="1" latinLnBrk="0" hangingPunct="1">
              <a:lnSpc>
                <a:spcPct val="90000"/>
              </a:lnSpc>
              <a:spcBef>
                <a:spcPts val="500"/>
              </a:spcBef>
              <a:buClr>
                <a:schemeClr val="tx2"/>
              </a:buClr>
              <a:buFont typeface="Wingdings" panose="05000000000000000000" pitchFamily="2" charset="2"/>
              <a:buNone/>
              <a:defRPr sz="2000" kern="1200">
                <a:solidFill>
                  <a:srgbClr val="59595B"/>
                </a:solidFill>
                <a:latin typeface="+mn-lt"/>
                <a:ea typeface="+mn-ea"/>
                <a:cs typeface="+mn-cs"/>
              </a:defRPr>
            </a:lvl2pPr>
            <a:lvl3pPr marL="914377" indent="0" algn="ctr" defTabSz="914377" rtl="0" eaLnBrk="1" latinLnBrk="0" hangingPunct="1">
              <a:lnSpc>
                <a:spcPct val="90000"/>
              </a:lnSpc>
              <a:spcBef>
                <a:spcPts val="500"/>
              </a:spcBef>
              <a:buClr>
                <a:schemeClr val="tx2"/>
              </a:buClr>
              <a:buFont typeface="Wingdings" panose="05000000000000000000" pitchFamily="2" charset="2"/>
              <a:buNone/>
              <a:defRPr sz="1800" kern="1200">
                <a:solidFill>
                  <a:srgbClr val="59595B"/>
                </a:solidFill>
                <a:latin typeface="+mn-lt"/>
                <a:ea typeface="+mn-ea"/>
                <a:cs typeface="+mn-cs"/>
              </a:defRPr>
            </a:lvl3pPr>
            <a:lvl4pPr marL="1371566"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4pPr>
            <a:lvl5pPr marL="1828754" indent="0" algn="ctr" defTabSz="914377" rtl="0" eaLnBrk="1" latinLnBrk="0" hangingPunct="1">
              <a:lnSpc>
                <a:spcPct val="90000"/>
              </a:lnSpc>
              <a:spcBef>
                <a:spcPts val="500"/>
              </a:spcBef>
              <a:buClr>
                <a:schemeClr val="tx2"/>
              </a:buClr>
              <a:buFont typeface="Wingdings" panose="05000000000000000000" pitchFamily="2" charset="2"/>
              <a:buNone/>
              <a:defRPr sz="1600" kern="1200">
                <a:solidFill>
                  <a:srgbClr val="59595B"/>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t>Reunión</a:t>
            </a:r>
            <a:r>
              <a:rPr lang="en-US" dirty="0"/>
              <a:t> </a:t>
            </a:r>
            <a:r>
              <a:rPr lang="es-MX" dirty="0"/>
              <a:t>Pública </a:t>
            </a:r>
            <a:r>
              <a:rPr lang="en-US" dirty="0"/>
              <a:t>de </a:t>
            </a:r>
            <a:r>
              <a:rPr lang="en-US" dirty="0" err="1"/>
              <a:t>Alcance</a:t>
            </a:r>
            <a:r>
              <a:rPr lang="en-US" dirty="0"/>
              <a:t> Virtual/ 6 de </a:t>
            </a:r>
            <a:r>
              <a:rPr lang="en-US" dirty="0" err="1"/>
              <a:t>febrero</a:t>
            </a:r>
            <a:r>
              <a:rPr lang="en-US" dirty="0"/>
              <a:t>, 2021</a:t>
            </a:r>
          </a:p>
        </p:txBody>
      </p:sp>
      <p:sp>
        <p:nvSpPr>
          <p:cNvPr id="2" name="Rectangle 1">
            <a:extLst>
              <a:ext uri="{FF2B5EF4-FFF2-40B4-BE49-F238E27FC236}">
                <a16:creationId xmlns:a16="http://schemas.microsoft.com/office/drawing/2014/main" id="{181CA7C8-2972-4F84-8EB6-38B8F7FBF12F}"/>
              </a:ext>
            </a:extLst>
          </p:cNvPr>
          <p:cNvSpPr/>
          <p:nvPr/>
        </p:nvSpPr>
        <p:spPr>
          <a:xfrm>
            <a:off x="-264271" y="455408"/>
            <a:ext cx="10058110" cy="769441"/>
          </a:xfrm>
          <a:prstGeom prst="rect">
            <a:avLst/>
          </a:prstGeom>
        </p:spPr>
        <p:txBody>
          <a:bodyPr wrap="square">
            <a:spAutoFit/>
          </a:bodyPr>
          <a:lstStyle/>
          <a:p>
            <a:pPr algn="ctr"/>
            <a:r>
              <a:rPr lang="es-ES" sz="2200" b="1"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rPr>
              <a:t>Autoridad de Vivienda de la Ciudad de Los Ángeles</a:t>
            </a:r>
          </a:p>
          <a:p>
            <a:pPr algn="ctr"/>
            <a:r>
              <a:rPr lang="es-ES" sz="2200" b="1"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rPr>
              <a:t>y Departamento de Vivienda + Inversión Comunitaria </a:t>
            </a:r>
            <a:endParaRPr lang="en-US" sz="2200" b="1"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endParaRPr>
          </a:p>
        </p:txBody>
      </p:sp>
      <p:pic>
        <p:nvPicPr>
          <p:cNvPr id="14" name="Graphic 13">
            <a:extLst>
              <a:ext uri="{FF2B5EF4-FFF2-40B4-BE49-F238E27FC236}">
                <a16:creationId xmlns:a16="http://schemas.microsoft.com/office/drawing/2014/main" id="{B754FA19-D76F-496F-B552-90B363CCE6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08428" y="5248163"/>
            <a:ext cx="1012335" cy="1082496"/>
          </a:xfrm>
          <a:prstGeom prst="rect">
            <a:avLst/>
          </a:prstGeom>
          <a:effectLst>
            <a:glow rad="63500">
              <a:schemeClr val="tx1">
                <a:lumMod val="50000"/>
                <a:alpha val="35000"/>
              </a:schemeClr>
            </a:glow>
          </a:effectLst>
        </p:spPr>
      </p:pic>
      <p:pic>
        <p:nvPicPr>
          <p:cNvPr id="1026" name="Picture 2" descr="A Message from HACLA on Coronavirus - News &amp; Media">
            <a:extLst>
              <a:ext uri="{FF2B5EF4-FFF2-40B4-BE49-F238E27FC236}">
                <a16:creationId xmlns:a16="http://schemas.microsoft.com/office/drawing/2014/main" id="{A0814E1A-B074-4934-A25E-DBA123AD26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23" y="305475"/>
            <a:ext cx="1080182" cy="10801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ergency Renters Assistance Subsidy Program">
            <a:extLst>
              <a:ext uri="{FF2B5EF4-FFF2-40B4-BE49-F238E27FC236}">
                <a16:creationId xmlns:a16="http://schemas.microsoft.com/office/drawing/2014/main" id="{EDF74964-44F9-4EAE-807A-473A7F34D356}"/>
              </a:ext>
            </a:extLst>
          </p:cNvPr>
          <p:cNvPicPr>
            <a:picLocks noChangeAspect="1" noChangeArrowheads="1"/>
          </p:cNvPicPr>
          <p:nvPr/>
        </p:nvPicPr>
        <p:blipFill>
          <a:blip r:embed="rId9">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209407" y="458816"/>
            <a:ext cx="1218112" cy="77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805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51007-4FC6-4CD7-8F4D-CBA23BD12BB3}"/>
              </a:ext>
            </a:extLst>
          </p:cNvPr>
          <p:cNvSpPr>
            <a:spLocks noGrp="1"/>
          </p:cNvSpPr>
          <p:nvPr>
            <p:ph type="title"/>
          </p:nvPr>
        </p:nvSpPr>
        <p:spPr/>
        <p:txBody>
          <a:bodyPr/>
          <a:lstStyle/>
          <a:p>
            <a:r>
              <a:rPr lang="es-ES" dirty="0"/>
              <a:t>¿Qué es un Plan Específico?</a:t>
            </a:r>
            <a:endParaRPr lang="en-US" dirty="0"/>
          </a:p>
        </p:txBody>
      </p:sp>
      <p:sp>
        <p:nvSpPr>
          <p:cNvPr id="3" name="Content Placeholder 2">
            <a:extLst>
              <a:ext uri="{FF2B5EF4-FFF2-40B4-BE49-F238E27FC236}">
                <a16:creationId xmlns:a16="http://schemas.microsoft.com/office/drawing/2014/main" id="{60786762-FC6C-42EB-918D-8EDCC5FBD054}"/>
              </a:ext>
            </a:extLst>
          </p:cNvPr>
          <p:cNvSpPr>
            <a:spLocks noGrp="1"/>
          </p:cNvSpPr>
          <p:nvPr>
            <p:ph idx="1"/>
          </p:nvPr>
        </p:nvSpPr>
        <p:spPr>
          <a:xfrm>
            <a:off x="838202" y="1285500"/>
            <a:ext cx="7248523" cy="4953375"/>
          </a:xfrm>
        </p:spPr>
        <p:txBody>
          <a:bodyPr>
            <a:normAutofit fontScale="85000" lnSpcReduction="20000"/>
          </a:bodyPr>
          <a:lstStyle/>
          <a:p>
            <a:pPr marL="0" indent="0">
              <a:buNone/>
            </a:pPr>
            <a:endParaRPr lang="en-US" dirty="0"/>
          </a:p>
          <a:p>
            <a:pPr>
              <a:lnSpc>
                <a:spcPct val="120000"/>
              </a:lnSpc>
              <a:spcBef>
                <a:spcPts val="1200"/>
              </a:spcBef>
              <a:spcAft>
                <a:spcPts val="1200"/>
              </a:spcAft>
            </a:pPr>
            <a:r>
              <a:rPr lang="es-ES" sz="3000" dirty="0"/>
              <a:t>Un plan específico es un documento de planificación que se aplica a un área geográfica seleccionada y contiene un conjunto personalizado de reglas y regulaciones de uso de la tierra.</a:t>
            </a:r>
            <a:endParaRPr lang="en-US" sz="3000" dirty="0"/>
          </a:p>
          <a:p>
            <a:pPr>
              <a:lnSpc>
                <a:spcPct val="120000"/>
              </a:lnSpc>
              <a:spcBef>
                <a:spcPts val="1200"/>
              </a:spcBef>
              <a:spcAft>
                <a:spcPts val="1200"/>
              </a:spcAft>
            </a:pPr>
            <a:r>
              <a:rPr lang="es-ES" sz="3000" dirty="0"/>
              <a:t>Los planes específicos implementan las metas y políticas del Plan General de la Ciudad para un área focalizada de la ciudad, con estándares adicionales que van más allá de lo que normalmente regularía la zonificación subyacente.</a:t>
            </a:r>
            <a:endParaRPr lang="en-US" sz="3000" dirty="0"/>
          </a:p>
          <a:p>
            <a:pPr marL="0" indent="0">
              <a:buNone/>
            </a:pPr>
            <a:endParaRPr lang="en-US" dirty="0"/>
          </a:p>
        </p:txBody>
      </p:sp>
      <p:sp>
        <p:nvSpPr>
          <p:cNvPr id="7" name="Footer Placeholder 6">
            <a:extLst>
              <a:ext uri="{FF2B5EF4-FFF2-40B4-BE49-F238E27FC236}">
                <a16:creationId xmlns:a16="http://schemas.microsoft.com/office/drawing/2014/main" id="{369D6EB6-81D1-480F-8181-CAC55AF371BB}"/>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8" name="Date Placeholder 4">
            <a:extLst>
              <a:ext uri="{FF2B5EF4-FFF2-40B4-BE49-F238E27FC236}">
                <a16:creationId xmlns:a16="http://schemas.microsoft.com/office/drawing/2014/main" id="{44D27EDD-B6EC-438E-8897-B6CF72F1F9DC}"/>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982E261D-B7FB-46ED-8F89-8F84DF94C49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10</a:t>
            </a:fld>
            <a:endParaRPr lang="en-US" dirty="0"/>
          </a:p>
        </p:txBody>
      </p:sp>
      <p:pic>
        <p:nvPicPr>
          <p:cNvPr id="2052" name="Picture 4" descr="Land Use">
            <a:extLst>
              <a:ext uri="{FF2B5EF4-FFF2-40B4-BE49-F238E27FC236}">
                <a16:creationId xmlns:a16="http://schemas.microsoft.com/office/drawing/2014/main" id="{3681710B-5CB6-4900-8A16-1284CE8AB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802" y="1525949"/>
            <a:ext cx="5076564" cy="380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925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Plan </a:t>
            </a:r>
            <a:r>
              <a:rPr lang="en-US" dirty="0" err="1"/>
              <a:t>Específico</a:t>
            </a:r>
            <a:r>
              <a:rPr lang="en-US" dirty="0"/>
              <a:t> One San Pedro</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700591" y="1592425"/>
            <a:ext cx="10790818" cy="2395799"/>
          </a:xfrm>
        </p:spPr>
        <p:txBody>
          <a:bodyPr>
            <a:noAutofit/>
          </a:bodyPr>
          <a:lstStyle/>
          <a:p>
            <a:r>
              <a:rPr lang="es-ES" sz="2400" b="1" dirty="0"/>
              <a:t>Propósito: </a:t>
            </a:r>
            <a:r>
              <a:rPr lang="es-ES" sz="2400" dirty="0"/>
              <a:t>Mejorar la condición física de la comunidad de Rancho San Pedro y aumentar el parque de viviendas y las comodidades para los residentes.</a:t>
            </a:r>
          </a:p>
          <a:p>
            <a:r>
              <a:rPr lang="en-US" sz="2400" b="1" dirty="0" err="1"/>
              <a:t>Beneficios</a:t>
            </a:r>
            <a:r>
              <a:rPr lang="en-US" sz="2400" b="1" dirty="0"/>
              <a:t>:</a:t>
            </a:r>
            <a:endParaRPr lang="en-US" sz="2400" dirty="0"/>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11</a:t>
            </a:fld>
            <a:endParaRPr lang="en-US" dirty="0"/>
          </a:p>
        </p:txBody>
      </p:sp>
      <p:sp>
        <p:nvSpPr>
          <p:cNvPr id="10" name="Oval 9">
            <a:extLst>
              <a:ext uri="{FF2B5EF4-FFF2-40B4-BE49-F238E27FC236}">
                <a16:creationId xmlns:a16="http://schemas.microsoft.com/office/drawing/2014/main" id="{ACA0EF9C-8C05-4092-88A6-6C51B16F4768}"/>
              </a:ext>
            </a:extLst>
          </p:cNvPr>
          <p:cNvSpPr/>
          <p:nvPr/>
        </p:nvSpPr>
        <p:spPr>
          <a:xfrm>
            <a:off x="9757355" y="3719681"/>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1" name="Oval 10">
            <a:extLst>
              <a:ext uri="{FF2B5EF4-FFF2-40B4-BE49-F238E27FC236}">
                <a16:creationId xmlns:a16="http://schemas.microsoft.com/office/drawing/2014/main" id="{C854BB6F-C7B9-42CD-BE86-27AD0CE07DA4}"/>
              </a:ext>
            </a:extLst>
          </p:cNvPr>
          <p:cNvSpPr/>
          <p:nvPr/>
        </p:nvSpPr>
        <p:spPr>
          <a:xfrm>
            <a:off x="1321281"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F44682E6-3634-47E0-A74F-3E814480E9E9}"/>
              </a:ext>
            </a:extLst>
          </p:cNvPr>
          <p:cNvSpPr/>
          <p:nvPr/>
        </p:nvSpPr>
        <p:spPr>
          <a:xfrm>
            <a:off x="3430300"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3" name="Oval 12">
            <a:extLst>
              <a:ext uri="{FF2B5EF4-FFF2-40B4-BE49-F238E27FC236}">
                <a16:creationId xmlns:a16="http://schemas.microsoft.com/office/drawing/2014/main" id="{DE3AD42E-F412-4460-B98F-97FD41C6F0E3}"/>
              </a:ext>
            </a:extLst>
          </p:cNvPr>
          <p:cNvSpPr/>
          <p:nvPr/>
        </p:nvSpPr>
        <p:spPr>
          <a:xfrm>
            <a:off x="5539319" y="3664052"/>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4" name="Oval 13">
            <a:extLst>
              <a:ext uri="{FF2B5EF4-FFF2-40B4-BE49-F238E27FC236}">
                <a16:creationId xmlns:a16="http://schemas.microsoft.com/office/drawing/2014/main" id="{DF2D016B-C520-4D62-8164-2E45FD4D720D}"/>
              </a:ext>
            </a:extLst>
          </p:cNvPr>
          <p:cNvSpPr/>
          <p:nvPr/>
        </p:nvSpPr>
        <p:spPr>
          <a:xfrm>
            <a:off x="7648338" y="3685663"/>
            <a:ext cx="1225002" cy="1225002"/>
          </a:xfrm>
          <a:prstGeom prst="ellipse">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pic>
        <p:nvPicPr>
          <p:cNvPr id="15" name="Graphic 14" descr="Suburban scene">
            <a:extLst>
              <a:ext uri="{FF2B5EF4-FFF2-40B4-BE49-F238E27FC236}">
                <a16:creationId xmlns:a16="http://schemas.microsoft.com/office/drawing/2014/main" id="{0CFB2119-4582-4110-B148-72BD2C793B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0432" y="3812249"/>
            <a:ext cx="926701" cy="926701"/>
          </a:xfrm>
          <a:prstGeom prst="rect">
            <a:avLst/>
          </a:prstGeom>
        </p:spPr>
      </p:pic>
      <p:sp>
        <p:nvSpPr>
          <p:cNvPr id="16" name="TextBox 15">
            <a:extLst>
              <a:ext uri="{FF2B5EF4-FFF2-40B4-BE49-F238E27FC236}">
                <a16:creationId xmlns:a16="http://schemas.microsoft.com/office/drawing/2014/main" id="{C1269142-FFD1-4A17-AC93-A4C4856CB266}"/>
              </a:ext>
            </a:extLst>
          </p:cNvPr>
          <p:cNvSpPr txBox="1"/>
          <p:nvPr/>
        </p:nvSpPr>
        <p:spPr>
          <a:xfrm>
            <a:off x="1084696" y="4944683"/>
            <a:ext cx="1698171" cy="1323439"/>
          </a:xfrm>
          <a:prstGeom prst="rect">
            <a:avLst/>
          </a:prstGeom>
          <a:noFill/>
        </p:spPr>
        <p:txBody>
          <a:bodyPr wrap="square" rtlCol="0">
            <a:spAutoFit/>
          </a:bodyPr>
          <a:lstStyle/>
          <a:p>
            <a:pPr algn="ctr"/>
            <a:r>
              <a:rPr lang="en-US" sz="1600" dirty="0" err="1"/>
              <a:t>Mejorar</a:t>
            </a:r>
            <a:r>
              <a:rPr lang="en-US" sz="1600" dirty="0"/>
              <a:t> las </a:t>
            </a:r>
            <a:r>
              <a:rPr lang="en-US" sz="1600" dirty="0" err="1"/>
              <a:t>condiciones</a:t>
            </a:r>
            <a:r>
              <a:rPr lang="en-US" sz="1600" dirty="0"/>
              <a:t> de </a:t>
            </a:r>
            <a:r>
              <a:rPr lang="en-US" sz="1600" dirty="0" err="1"/>
              <a:t>vivienda</a:t>
            </a:r>
            <a:r>
              <a:rPr lang="en-US" sz="1600" dirty="0"/>
              <a:t> para los </a:t>
            </a:r>
            <a:r>
              <a:rPr lang="en-US" sz="1600" dirty="0" err="1"/>
              <a:t>residentes</a:t>
            </a:r>
            <a:r>
              <a:rPr lang="en-US" sz="1600" dirty="0"/>
              <a:t> </a:t>
            </a:r>
            <a:r>
              <a:rPr lang="en-US" sz="1600" dirty="0" err="1"/>
              <a:t>existentes</a:t>
            </a:r>
            <a:endParaRPr lang="en-US" sz="1600" dirty="0"/>
          </a:p>
        </p:txBody>
      </p:sp>
      <p:pic>
        <p:nvPicPr>
          <p:cNvPr id="20" name="Graphic 19" descr="City">
            <a:extLst>
              <a:ext uri="{FF2B5EF4-FFF2-40B4-BE49-F238E27FC236}">
                <a16:creationId xmlns:a16="http://schemas.microsoft.com/office/drawing/2014/main" id="{1A732620-8C1B-4D13-A18B-C688645B4E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55456" y="3771065"/>
            <a:ext cx="976350" cy="976350"/>
          </a:xfrm>
          <a:prstGeom prst="rect">
            <a:avLst/>
          </a:prstGeom>
        </p:spPr>
      </p:pic>
      <p:sp>
        <p:nvSpPr>
          <p:cNvPr id="27" name="TextBox 26">
            <a:extLst>
              <a:ext uri="{FF2B5EF4-FFF2-40B4-BE49-F238E27FC236}">
                <a16:creationId xmlns:a16="http://schemas.microsoft.com/office/drawing/2014/main" id="{65D58379-3C48-40A1-8023-63AC7B1469E3}"/>
              </a:ext>
            </a:extLst>
          </p:cNvPr>
          <p:cNvSpPr txBox="1"/>
          <p:nvPr/>
        </p:nvSpPr>
        <p:spPr>
          <a:xfrm>
            <a:off x="3090264" y="4944681"/>
            <a:ext cx="1940219" cy="1323439"/>
          </a:xfrm>
          <a:prstGeom prst="rect">
            <a:avLst/>
          </a:prstGeom>
          <a:noFill/>
        </p:spPr>
        <p:txBody>
          <a:bodyPr wrap="square" rtlCol="0">
            <a:spAutoFit/>
          </a:bodyPr>
          <a:lstStyle/>
          <a:p>
            <a:pPr algn="ctr"/>
            <a:r>
              <a:rPr lang="en-US" sz="1600" dirty="0" err="1"/>
              <a:t>Aumentar</a:t>
            </a:r>
            <a:r>
              <a:rPr lang="en-US" sz="1600" dirty="0"/>
              <a:t> la </a:t>
            </a:r>
            <a:r>
              <a:rPr lang="en-US" sz="1600" dirty="0" err="1"/>
              <a:t>disponibilidad</a:t>
            </a:r>
            <a:r>
              <a:rPr lang="en-US" sz="1600" dirty="0"/>
              <a:t> de </a:t>
            </a:r>
            <a:r>
              <a:rPr lang="en-US" sz="1600" dirty="0" err="1"/>
              <a:t>viviendas</a:t>
            </a:r>
            <a:r>
              <a:rPr lang="en-US" sz="1600" dirty="0"/>
              <a:t> </a:t>
            </a:r>
            <a:r>
              <a:rPr lang="en-US" sz="1600" dirty="0" err="1"/>
              <a:t>asequibles</a:t>
            </a:r>
            <a:r>
              <a:rPr lang="en-US" sz="1600" dirty="0"/>
              <a:t> y para personas majores</a:t>
            </a:r>
          </a:p>
        </p:txBody>
      </p:sp>
      <p:sp>
        <p:nvSpPr>
          <p:cNvPr id="28" name="TextBox 27">
            <a:extLst>
              <a:ext uri="{FF2B5EF4-FFF2-40B4-BE49-F238E27FC236}">
                <a16:creationId xmlns:a16="http://schemas.microsoft.com/office/drawing/2014/main" id="{463FE42C-B9C1-4948-87F0-73791FF369D1}"/>
              </a:ext>
            </a:extLst>
          </p:cNvPr>
          <p:cNvSpPr txBox="1"/>
          <p:nvPr/>
        </p:nvSpPr>
        <p:spPr>
          <a:xfrm>
            <a:off x="5251662" y="4944682"/>
            <a:ext cx="2017478" cy="1077218"/>
          </a:xfrm>
          <a:prstGeom prst="rect">
            <a:avLst/>
          </a:prstGeom>
          <a:noFill/>
        </p:spPr>
        <p:txBody>
          <a:bodyPr wrap="square" rtlCol="0">
            <a:spAutoFit/>
          </a:bodyPr>
          <a:lstStyle/>
          <a:p>
            <a:pPr algn="ctr"/>
            <a:r>
              <a:rPr lang="es-ES" sz="1600" dirty="0"/>
              <a:t>Amplíe las comodidades de la comunidad y los espacios abiertos</a:t>
            </a:r>
            <a:endParaRPr lang="en-US" sz="1600" dirty="0"/>
          </a:p>
        </p:txBody>
      </p:sp>
      <p:sp>
        <p:nvSpPr>
          <p:cNvPr id="29" name="TextBox 28">
            <a:extLst>
              <a:ext uri="{FF2B5EF4-FFF2-40B4-BE49-F238E27FC236}">
                <a16:creationId xmlns:a16="http://schemas.microsoft.com/office/drawing/2014/main" id="{2BCCB89C-EC87-452C-82FD-E8E3FA0F021C}"/>
              </a:ext>
            </a:extLst>
          </p:cNvPr>
          <p:cNvSpPr txBox="1"/>
          <p:nvPr/>
        </p:nvSpPr>
        <p:spPr>
          <a:xfrm>
            <a:off x="7518698" y="4944680"/>
            <a:ext cx="1642298" cy="1077218"/>
          </a:xfrm>
          <a:prstGeom prst="rect">
            <a:avLst/>
          </a:prstGeom>
          <a:noFill/>
        </p:spPr>
        <p:txBody>
          <a:bodyPr wrap="square" rtlCol="0">
            <a:spAutoFit/>
          </a:bodyPr>
          <a:lstStyle/>
          <a:p>
            <a:pPr algn="ctr"/>
            <a:r>
              <a:rPr lang="es-ES" sz="1600" dirty="0"/>
              <a:t>Mejorar las instalaciones de movilidad multimodal</a:t>
            </a:r>
            <a:endParaRPr lang="en-US" sz="1600" dirty="0"/>
          </a:p>
        </p:txBody>
      </p:sp>
      <p:sp>
        <p:nvSpPr>
          <p:cNvPr id="30" name="TextBox 29">
            <a:extLst>
              <a:ext uri="{FF2B5EF4-FFF2-40B4-BE49-F238E27FC236}">
                <a16:creationId xmlns:a16="http://schemas.microsoft.com/office/drawing/2014/main" id="{AF2EBF10-14D9-40A9-9525-183B251D18C2}"/>
              </a:ext>
            </a:extLst>
          </p:cNvPr>
          <p:cNvSpPr txBox="1"/>
          <p:nvPr/>
        </p:nvSpPr>
        <p:spPr>
          <a:xfrm>
            <a:off x="9548707" y="4944679"/>
            <a:ext cx="1642298" cy="1077218"/>
          </a:xfrm>
          <a:prstGeom prst="rect">
            <a:avLst/>
          </a:prstGeom>
          <a:noFill/>
        </p:spPr>
        <p:txBody>
          <a:bodyPr wrap="square" rtlCol="0">
            <a:spAutoFit/>
          </a:bodyPr>
          <a:lstStyle/>
          <a:p>
            <a:pPr algn="ctr"/>
            <a:r>
              <a:rPr lang="es-ES" sz="1600" dirty="0"/>
              <a:t>Cree una comunidad vibrante de uso mixto</a:t>
            </a:r>
            <a:endParaRPr lang="en-US" sz="1600" dirty="0"/>
          </a:p>
        </p:txBody>
      </p:sp>
      <p:pic>
        <p:nvPicPr>
          <p:cNvPr id="24" name="Graphic 23" descr="Park scene">
            <a:extLst>
              <a:ext uri="{FF2B5EF4-FFF2-40B4-BE49-F238E27FC236}">
                <a16:creationId xmlns:a16="http://schemas.microsoft.com/office/drawing/2014/main" id="{92279770-F4C4-42B3-A7D0-DEE9D061340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4620" y="3771065"/>
            <a:ext cx="914400" cy="914400"/>
          </a:xfrm>
          <a:prstGeom prst="rect">
            <a:avLst/>
          </a:prstGeom>
        </p:spPr>
      </p:pic>
      <p:pic>
        <p:nvPicPr>
          <p:cNvPr id="1026" name="Picture 2" descr="Multi-Modal Icons - Download Free Vector Icons | Noun Project">
            <a:extLst>
              <a:ext uri="{FF2B5EF4-FFF2-40B4-BE49-F238E27FC236}">
                <a16:creationId xmlns:a16="http://schemas.microsoft.com/office/drawing/2014/main" id="{4A252254-73AF-4E70-BA36-DF3803F6144D}"/>
              </a:ext>
            </a:extLst>
          </p:cNvPr>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45068" y="3911548"/>
            <a:ext cx="831541" cy="8315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own Icons - Download Free Vector Icons | Noun Project">
            <a:extLst>
              <a:ext uri="{FF2B5EF4-FFF2-40B4-BE49-F238E27FC236}">
                <a16:creationId xmlns:a16="http://schemas.microsoft.com/office/drawing/2014/main" id="{E2FB48E2-1F06-4B3C-9D2A-A7FAE7D3E76B}"/>
              </a:ext>
            </a:extLst>
          </p:cNvPr>
          <p:cNvPicPr>
            <a:picLocks noChangeAspect="1" noChangeArrowheads="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57350" y="3797682"/>
            <a:ext cx="1046841" cy="104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01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D21B2-BFD8-46A7-83DD-B07F582F9289}"/>
              </a:ext>
            </a:extLst>
          </p:cNvPr>
          <p:cNvSpPr>
            <a:spLocks noGrp="1"/>
          </p:cNvSpPr>
          <p:nvPr>
            <p:ph type="title"/>
          </p:nvPr>
        </p:nvSpPr>
        <p:spPr/>
        <p:txBody>
          <a:bodyPr/>
          <a:lstStyle/>
          <a:p>
            <a:r>
              <a:rPr lang="en-US" dirty="0" err="1"/>
              <a:t>Capitulos</a:t>
            </a:r>
            <a:r>
              <a:rPr lang="en-US" dirty="0"/>
              <a:t> del Plan </a:t>
            </a:r>
            <a:r>
              <a:rPr lang="en-US" dirty="0" err="1"/>
              <a:t>Específico</a:t>
            </a:r>
            <a:endParaRPr lang="en-US" dirty="0"/>
          </a:p>
        </p:txBody>
      </p:sp>
      <p:sp>
        <p:nvSpPr>
          <p:cNvPr id="4" name="Date Placeholder 3">
            <a:extLst>
              <a:ext uri="{FF2B5EF4-FFF2-40B4-BE49-F238E27FC236}">
                <a16:creationId xmlns:a16="http://schemas.microsoft.com/office/drawing/2014/main" id="{00EBE7FB-8AE0-49E3-B2D9-1758FBBDAEFE}"/>
              </a:ext>
            </a:extLst>
          </p:cNvPr>
          <p:cNvSpPr>
            <a:spLocks noGrp="1"/>
          </p:cNvSpPr>
          <p:nvPr>
            <p:ph type="dt" sz="half" idx="2"/>
          </p:nvPr>
        </p:nvSpPr>
        <p:spPr/>
        <p:txBody>
          <a:bodyPr/>
          <a:lstStyle/>
          <a:p>
            <a:r>
              <a:rPr lang="en-US"/>
              <a:t>1/23/2021</a:t>
            </a:r>
            <a:endParaRPr lang="en-US" dirty="0"/>
          </a:p>
        </p:txBody>
      </p:sp>
      <p:sp>
        <p:nvSpPr>
          <p:cNvPr id="5" name="Footer Placeholder 4">
            <a:extLst>
              <a:ext uri="{FF2B5EF4-FFF2-40B4-BE49-F238E27FC236}">
                <a16:creationId xmlns:a16="http://schemas.microsoft.com/office/drawing/2014/main" id="{0807EBF2-B299-4BD5-BA63-425C94A06FB9}"/>
              </a:ext>
            </a:extLst>
          </p:cNvPr>
          <p:cNvSpPr>
            <a:spLocks noGrp="1"/>
          </p:cNvSpPr>
          <p:nvPr>
            <p:ph type="ftr" sz="quarter" idx="3"/>
          </p:nvPr>
        </p:nvSpPr>
        <p:spPr/>
        <p:txBody>
          <a:body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6" name="Slide Number Placeholder 5">
            <a:extLst>
              <a:ext uri="{FF2B5EF4-FFF2-40B4-BE49-F238E27FC236}">
                <a16:creationId xmlns:a16="http://schemas.microsoft.com/office/drawing/2014/main" id="{E2D7A838-EFE4-4091-AFA4-6A6F5E73EC6D}"/>
              </a:ext>
            </a:extLst>
          </p:cNvPr>
          <p:cNvSpPr>
            <a:spLocks noGrp="1"/>
          </p:cNvSpPr>
          <p:nvPr>
            <p:ph type="sldNum" sz="quarter" idx="4"/>
          </p:nvPr>
        </p:nvSpPr>
        <p:spPr/>
        <p:txBody>
          <a:bodyPr/>
          <a:lstStyle/>
          <a:p>
            <a:fld id="{C1858806-A1AF-4656-A8CB-7715E5E3E424}" type="slidenum">
              <a:rPr lang="en-US" smtClean="0"/>
              <a:pPr/>
              <a:t>12</a:t>
            </a:fld>
            <a:endParaRPr lang="en-US" dirty="0"/>
          </a:p>
        </p:txBody>
      </p:sp>
      <p:pic>
        <p:nvPicPr>
          <p:cNvPr id="9" name="Picture 8">
            <a:extLst>
              <a:ext uri="{FF2B5EF4-FFF2-40B4-BE49-F238E27FC236}">
                <a16:creationId xmlns:a16="http://schemas.microsoft.com/office/drawing/2014/main" id="{368BEAA7-0B97-46CD-89C6-A5C0A5378AAC}"/>
              </a:ext>
            </a:extLst>
          </p:cNvPr>
          <p:cNvPicPr>
            <a:picLocks noChangeAspect="1"/>
          </p:cNvPicPr>
          <p:nvPr/>
        </p:nvPicPr>
        <p:blipFill rotWithShape="1">
          <a:blip r:embed="rId3"/>
          <a:srcRect l="50209" r="1708" b="4613"/>
          <a:stretch/>
        </p:blipFill>
        <p:spPr>
          <a:xfrm>
            <a:off x="7929863" y="1469911"/>
            <a:ext cx="3511284" cy="3918177"/>
          </a:xfrm>
          <a:prstGeom prst="rect">
            <a:avLst/>
          </a:prstGeom>
        </p:spPr>
      </p:pic>
      <p:sp>
        <p:nvSpPr>
          <p:cNvPr id="10" name="TextBox 9">
            <a:extLst>
              <a:ext uri="{FF2B5EF4-FFF2-40B4-BE49-F238E27FC236}">
                <a16:creationId xmlns:a16="http://schemas.microsoft.com/office/drawing/2014/main" id="{6EDDBB27-676E-4518-9579-28E289D53372}"/>
              </a:ext>
            </a:extLst>
          </p:cNvPr>
          <p:cNvSpPr txBox="1"/>
          <p:nvPr/>
        </p:nvSpPr>
        <p:spPr>
          <a:xfrm>
            <a:off x="1207477" y="1248508"/>
            <a:ext cx="6986954" cy="4674806"/>
          </a:xfrm>
          <a:prstGeom prst="rect">
            <a:avLst/>
          </a:prstGeom>
          <a:noFill/>
        </p:spPr>
        <p:txBody>
          <a:bodyPr wrap="square" rtlCol="0">
            <a:spAutoFit/>
          </a:bodyPr>
          <a:lstStyle/>
          <a:p>
            <a:pPr marL="342900" indent="-342900">
              <a:lnSpc>
                <a:spcPct val="125000"/>
              </a:lnSpc>
              <a:buAutoNum type="arabicPeriod"/>
            </a:pPr>
            <a:r>
              <a:rPr lang="en-US" sz="2400" dirty="0" err="1"/>
              <a:t>Introducción</a:t>
            </a:r>
            <a:endParaRPr lang="en-US" sz="2400" dirty="0"/>
          </a:p>
          <a:p>
            <a:pPr marL="342900" indent="-342900">
              <a:lnSpc>
                <a:spcPct val="125000"/>
              </a:lnSpc>
              <a:buAutoNum type="arabicPeriod"/>
            </a:pPr>
            <a:r>
              <a:rPr lang="en-US" sz="2400" dirty="0" err="1"/>
              <a:t>Condiciones</a:t>
            </a:r>
            <a:r>
              <a:rPr lang="en-US" sz="2400" dirty="0"/>
              <a:t> </a:t>
            </a:r>
            <a:r>
              <a:rPr lang="en-US" sz="2400" dirty="0" err="1"/>
              <a:t>Existentes</a:t>
            </a:r>
            <a:endParaRPr lang="en-US" sz="2400" dirty="0"/>
          </a:p>
          <a:p>
            <a:pPr marL="342900" indent="-342900">
              <a:lnSpc>
                <a:spcPct val="125000"/>
              </a:lnSpc>
              <a:buAutoNum type="arabicPeriod"/>
            </a:pPr>
            <a:r>
              <a:rPr lang="en-US" sz="2400" dirty="0" err="1"/>
              <a:t>Investigación</a:t>
            </a:r>
            <a:r>
              <a:rPr lang="en-US" sz="2400" dirty="0"/>
              <a:t> y </a:t>
            </a:r>
            <a:r>
              <a:rPr lang="en-US" sz="2400" dirty="0" err="1"/>
              <a:t>Participación</a:t>
            </a:r>
            <a:r>
              <a:rPr lang="en-US" sz="2400" dirty="0"/>
              <a:t> </a:t>
            </a:r>
            <a:r>
              <a:rPr lang="en-US" sz="2400" dirty="0" err="1"/>
              <a:t>Comunitaria</a:t>
            </a:r>
            <a:endParaRPr lang="en-US" sz="2400" dirty="0"/>
          </a:p>
          <a:p>
            <a:pPr marL="342900" indent="-342900">
              <a:lnSpc>
                <a:spcPct val="125000"/>
              </a:lnSpc>
              <a:buAutoNum type="arabicPeriod"/>
            </a:pPr>
            <a:r>
              <a:rPr lang="en-US" sz="2400" dirty="0"/>
              <a:t>Plan de Desarrollo</a:t>
            </a:r>
          </a:p>
          <a:p>
            <a:pPr marL="342900" indent="-342900">
              <a:lnSpc>
                <a:spcPct val="125000"/>
              </a:lnSpc>
              <a:buAutoNum type="arabicPeriod"/>
            </a:pPr>
            <a:r>
              <a:rPr lang="en-US" sz="2400" dirty="0" err="1"/>
              <a:t>Estándares</a:t>
            </a:r>
            <a:r>
              <a:rPr lang="en-US" sz="2400" dirty="0"/>
              <a:t> de </a:t>
            </a:r>
            <a:r>
              <a:rPr lang="en-US" sz="2400" dirty="0" err="1"/>
              <a:t>desarrollo</a:t>
            </a:r>
            <a:endParaRPr lang="en-US" sz="2400" dirty="0"/>
          </a:p>
          <a:p>
            <a:pPr marL="342900" indent="-342900">
              <a:lnSpc>
                <a:spcPct val="125000"/>
              </a:lnSpc>
              <a:buAutoNum type="arabicPeriod"/>
            </a:pPr>
            <a:r>
              <a:rPr lang="en-US" sz="2400" dirty="0" err="1"/>
              <a:t>Movilidad</a:t>
            </a:r>
            <a:endParaRPr lang="en-US" sz="2400" dirty="0"/>
          </a:p>
          <a:p>
            <a:pPr marL="342900" indent="-342900">
              <a:lnSpc>
                <a:spcPct val="125000"/>
              </a:lnSpc>
              <a:buAutoNum type="arabicPeriod"/>
            </a:pPr>
            <a:r>
              <a:rPr lang="en-US" sz="2400" dirty="0"/>
              <a:t>Espacio Abierto</a:t>
            </a:r>
          </a:p>
          <a:p>
            <a:pPr marL="342900" indent="-342900">
              <a:lnSpc>
                <a:spcPct val="125000"/>
              </a:lnSpc>
              <a:buAutoNum type="arabicPeriod"/>
            </a:pPr>
            <a:r>
              <a:rPr lang="en-US" sz="2400" dirty="0" err="1"/>
              <a:t>Guía</a:t>
            </a:r>
            <a:r>
              <a:rPr lang="en-US" sz="2400" dirty="0"/>
              <a:t> de </a:t>
            </a:r>
            <a:r>
              <a:rPr lang="en-US" sz="2400" dirty="0" err="1"/>
              <a:t>Diseño</a:t>
            </a:r>
            <a:endParaRPr lang="en-US" sz="2400" dirty="0"/>
          </a:p>
          <a:p>
            <a:pPr marL="342900" indent="-342900">
              <a:lnSpc>
                <a:spcPct val="125000"/>
              </a:lnSpc>
              <a:buAutoNum type="arabicPeriod"/>
            </a:pPr>
            <a:r>
              <a:rPr lang="en-US" sz="2400" dirty="0" err="1"/>
              <a:t>Infraestructura</a:t>
            </a:r>
            <a:endParaRPr lang="en-US" sz="2400" dirty="0"/>
          </a:p>
          <a:p>
            <a:pPr marL="342900" indent="-342900">
              <a:lnSpc>
                <a:spcPct val="125000"/>
              </a:lnSpc>
              <a:buAutoNum type="arabicPeriod"/>
            </a:pPr>
            <a:r>
              <a:rPr lang="en-US" sz="2400" dirty="0" err="1"/>
              <a:t>Administración</a:t>
            </a:r>
            <a:r>
              <a:rPr lang="en-US" sz="2400" dirty="0"/>
              <a:t> e </a:t>
            </a:r>
            <a:r>
              <a:rPr lang="en-US" sz="2400" dirty="0" err="1"/>
              <a:t>Implementación</a:t>
            </a:r>
            <a:endParaRPr lang="en-US" sz="2400" dirty="0"/>
          </a:p>
        </p:txBody>
      </p:sp>
    </p:spTree>
    <p:extLst>
      <p:ext uri="{BB962C8B-B14F-4D97-AF65-F5344CB8AC3E}">
        <p14:creationId xmlns:p14="http://schemas.microsoft.com/office/powerpoint/2010/main" val="1139602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err="1"/>
              <a:t>Componentes</a:t>
            </a:r>
            <a:r>
              <a:rPr lang="en-US" dirty="0"/>
              <a:t> del Proyecto</a:t>
            </a:r>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0" y="1259665"/>
            <a:ext cx="11142481" cy="953392"/>
          </a:xfrm>
        </p:spPr>
        <p:txBody>
          <a:bodyPr>
            <a:noAutofit/>
          </a:bodyPr>
          <a:lstStyle/>
          <a:p>
            <a:pPr lvl="1">
              <a:lnSpc>
                <a:spcPct val="110000"/>
              </a:lnSpc>
            </a:pPr>
            <a:r>
              <a:rPr lang="es-ES" dirty="0"/>
              <a:t>Demolición por etapas del complejo de viviendas públicas de 479 unidades y reemplazo con nuevas viviendas, usos comerciales y servicios locales</a:t>
            </a:r>
            <a:endParaRPr lang="en-US" dirty="0"/>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13</a:t>
            </a:fld>
            <a:endParaRPr lang="en-US" dirty="0"/>
          </a:p>
        </p:txBody>
      </p:sp>
      <p:pic>
        <p:nvPicPr>
          <p:cNvPr id="2" name="Picture 1">
            <a:extLst>
              <a:ext uri="{FF2B5EF4-FFF2-40B4-BE49-F238E27FC236}">
                <a16:creationId xmlns:a16="http://schemas.microsoft.com/office/drawing/2014/main" id="{345845B6-36A2-4CFE-8D12-E0CBF0FAA4A3}"/>
              </a:ext>
            </a:extLst>
          </p:cNvPr>
          <p:cNvPicPr>
            <a:picLocks noChangeAspect="1"/>
          </p:cNvPicPr>
          <p:nvPr/>
        </p:nvPicPr>
        <p:blipFill rotWithShape="1">
          <a:blip r:embed="rId3"/>
          <a:srcRect l="1859"/>
          <a:stretch/>
        </p:blipFill>
        <p:spPr>
          <a:xfrm>
            <a:off x="6386956" y="2919471"/>
            <a:ext cx="5576446" cy="2866975"/>
          </a:xfrm>
          <a:prstGeom prst="rect">
            <a:avLst/>
          </a:prstGeom>
        </p:spPr>
      </p:pic>
      <p:sp>
        <p:nvSpPr>
          <p:cNvPr id="3" name="TextBox 2">
            <a:extLst>
              <a:ext uri="{FF2B5EF4-FFF2-40B4-BE49-F238E27FC236}">
                <a16:creationId xmlns:a16="http://schemas.microsoft.com/office/drawing/2014/main" id="{5592CEEC-16E4-4F71-BCCC-406880A6B83C}"/>
              </a:ext>
            </a:extLst>
          </p:cNvPr>
          <p:cNvSpPr txBox="1"/>
          <p:nvPr/>
        </p:nvSpPr>
        <p:spPr>
          <a:xfrm>
            <a:off x="0" y="2213057"/>
            <a:ext cx="6191250" cy="4083682"/>
          </a:xfrm>
          <a:prstGeom prst="rect">
            <a:avLst/>
          </a:prstGeom>
          <a:noFill/>
        </p:spPr>
        <p:txBody>
          <a:bodyPr wrap="square" rtlCol="0">
            <a:spAutoFit/>
          </a:bodyPr>
          <a:lstStyle/>
          <a:p>
            <a:pPr marL="515938" lvl="1" indent="-225425" defTabSz="914377">
              <a:lnSpc>
                <a:spcPct val="110000"/>
              </a:lnSpc>
              <a:spcBef>
                <a:spcPts val="600"/>
              </a:spcBef>
              <a:spcAft>
                <a:spcPts val="600"/>
              </a:spcAft>
              <a:buClr>
                <a:schemeClr val="accent3"/>
              </a:buClr>
              <a:buSzPct val="80000"/>
              <a:buFont typeface="Wingdings" panose="05000000000000000000" pitchFamily="2" charset="2"/>
              <a:buChar char="§"/>
            </a:pPr>
            <a:r>
              <a:rPr lang="en-US" sz="2400" dirty="0" err="1">
                <a:solidFill>
                  <a:srgbClr val="59595B"/>
                </a:solidFill>
              </a:rPr>
              <a:t>Construcción</a:t>
            </a:r>
            <a:r>
              <a:rPr lang="en-US" sz="2400" dirty="0">
                <a:solidFill>
                  <a:srgbClr val="59595B"/>
                </a:solidFill>
              </a:rPr>
              <a:t> de:</a:t>
            </a: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s-ES" dirty="0">
                <a:solidFill>
                  <a:srgbClr val="59595B"/>
                </a:solidFill>
              </a:rPr>
              <a:t>Hasta 1390 unidades residenciales multifamiliares (combinación de unidades asequibles y a precio de mercado, incluidos alquileres y viviendas para la compra)</a:t>
            </a:r>
            <a:endParaRPr lang="en-US" dirty="0">
              <a:solidFill>
                <a:srgbClr val="59595B"/>
              </a:solidFill>
            </a:endParaRP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s-ES" dirty="0">
                <a:solidFill>
                  <a:srgbClr val="59595B"/>
                </a:solidFill>
              </a:rPr>
              <a:t>85,000 pies cuadrados de comodidades y servicios residenciales</a:t>
            </a:r>
            <a:endParaRPr lang="en-US" dirty="0">
              <a:solidFill>
                <a:srgbClr val="59595B"/>
              </a:solidFill>
            </a:endParaRP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s-ES" dirty="0">
                <a:solidFill>
                  <a:srgbClr val="59595B"/>
                </a:solidFill>
              </a:rPr>
              <a:t>49,000 pies cuadrados de espacio comercial / minorista (por ejemplo, supermercado, farmacia, lavandería, etc.)</a:t>
            </a:r>
            <a:endParaRPr lang="en-US" dirty="0">
              <a:solidFill>
                <a:srgbClr val="59595B"/>
              </a:solidFill>
            </a:endParaRPr>
          </a:p>
          <a:p>
            <a:pPr marL="738188" lvl="2" indent="-227013" defTabSz="914377">
              <a:lnSpc>
                <a:spcPct val="110000"/>
              </a:lnSpc>
              <a:spcBef>
                <a:spcPts val="500"/>
              </a:spcBef>
              <a:spcAft>
                <a:spcPts val="400"/>
              </a:spcAft>
              <a:buClr>
                <a:schemeClr val="accent4"/>
              </a:buClr>
              <a:buSzPct val="60000"/>
              <a:buFont typeface="Wingdings" panose="05000000000000000000" pitchFamily="2" charset="2"/>
              <a:buChar char="§"/>
            </a:pPr>
            <a:r>
              <a:rPr lang="es-ES" dirty="0">
                <a:solidFill>
                  <a:srgbClr val="59595B"/>
                </a:solidFill>
              </a:rPr>
              <a:t>Nuevas comodidades para espacios abiertos,</a:t>
            </a:r>
            <a:r>
              <a:rPr lang="es-ES" sz="2000" dirty="0">
                <a:solidFill>
                  <a:srgbClr val="59595B"/>
                </a:solidFill>
              </a:rPr>
              <a:t> </a:t>
            </a:r>
            <a:r>
              <a:rPr lang="es-ES" dirty="0">
                <a:solidFill>
                  <a:srgbClr val="59595B"/>
                </a:solidFill>
              </a:rPr>
              <a:t>bicicletas, tránsito y peatones</a:t>
            </a:r>
            <a:endParaRPr lang="en-US" dirty="0">
              <a:solidFill>
                <a:srgbClr val="59595B"/>
              </a:solidFill>
            </a:endParaRPr>
          </a:p>
        </p:txBody>
      </p:sp>
      <p:sp>
        <p:nvSpPr>
          <p:cNvPr id="4" name="TextBox 3">
            <a:extLst>
              <a:ext uri="{FF2B5EF4-FFF2-40B4-BE49-F238E27FC236}">
                <a16:creationId xmlns:a16="http://schemas.microsoft.com/office/drawing/2014/main" id="{CDD00E9F-ECC8-4470-BA98-D190DF82F5F1}"/>
              </a:ext>
            </a:extLst>
          </p:cNvPr>
          <p:cNvSpPr txBox="1"/>
          <p:nvPr/>
        </p:nvSpPr>
        <p:spPr>
          <a:xfrm>
            <a:off x="6386956" y="5869344"/>
            <a:ext cx="5695065" cy="523220"/>
          </a:xfrm>
          <a:prstGeom prst="rect">
            <a:avLst/>
          </a:prstGeom>
          <a:noFill/>
        </p:spPr>
        <p:txBody>
          <a:bodyPr wrap="square" rtlCol="0">
            <a:spAutoFit/>
          </a:bodyPr>
          <a:lstStyle/>
          <a:p>
            <a:pPr algn="ctr"/>
            <a:r>
              <a:rPr lang="es-ES" sz="1400" i="1" dirty="0"/>
              <a:t>Arriba: Imagen histórica de Rancho San Pedro después de su construcción en 1942</a:t>
            </a:r>
            <a:r>
              <a:rPr lang="en-US" sz="1400" i="1" dirty="0"/>
              <a:t>.</a:t>
            </a:r>
          </a:p>
        </p:txBody>
      </p:sp>
    </p:spTree>
    <p:extLst>
      <p:ext uri="{BB962C8B-B14F-4D97-AF65-F5344CB8AC3E}">
        <p14:creationId xmlns:p14="http://schemas.microsoft.com/office/powerpoint/2010/main" val="2217927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14</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ES" b="0" dirty="0">
                <a:effectLst/>
              </a:rPr>
              <a:t>Distritos de Uso de la Tierra</a:t>
            </a:r>
            <a:endParaRPr lang="en-US" dirty="0"/>
          </a:p>
        </p:txBody>
      </p:sp>
      <p:pic>
        <p:nvPicPr>
          <p:cNvPr id="4" name="Picture 3" descr="Diagram, treemap chart&#10;&#10;Description automatically generated">
            <a:extLst>
              <a:ext uri="{FF2B5EF4-FFF2-40B4-BE49-F238E27FC236}">
                <a16:creationId xmlns:a16="http://schemas.microsoft.com/office/drawing/2014/main" id="{7F25FAAC-6C34-41FE-B886-FF76FD1685BC}"/>
              </a:ext>
            </a:extLst>
          </p:cNvPr>
          <p:cNvPicPr>
            <a:picLocks noChangeAspect="1"/>
          </p:cNvPicPr>
          <p:nvPr/>
        </p:nvPicPr>
        <p:blipFill rotWithShape="1">
          <a:blip r:embed="rId4">
            <a:extLst>
              <a:ext uri="{28A0092B-C50C-407E-A947-70E740481C1C}">
                <a14:useLocalDpi xmlns:a14="http://schemas.microsoft.com/office/drawing/2010/main" val="0"/>
              </a:ext>
            </a:extLst>
          </a:blip>
          <a:srcRect l="1125" t="6899" r="1055" b="4549"/>
          <a:stretch/>
        </p:blipFill>
        <p:spPr>
          <a:xfrm>
            <a:off x="1377894" y="525778"/>
            <a:ext cx="10701494" cy="5839030"/>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37E779A1-11BE-4633-B46F-5130EE119838}"/>
              </a:ext>
            </a:extLst>
          </p:cNvPr>
          <p:cNvPicPr>
            <a:picLocks noChangeAspect="1"/>
          </p:cNvPicPr>
          <p:nvPr/>
        </p:nvPicPr>
        <p:blipFill rotWithShape="1">
          <a:blip r:embed="rId5">
            <a:extLst>
              <a:ext uri="{28A0092B-C50C-407E-A947-70E740481C1C}">
                <a14:useLocalDpi xmlns:a14="http://schemas.microsoft.com/office/drawing/2010/main" val="0"/>
              </a:ext>
            </a:extLst>
          </a:blip>
          <a:srcRect l="8090" t="9210" r="45911" b="59048"/>
          <a:stretch/>
        </p:blipFill>
        <p:spPr>
          <a:xfrm>
            <a:off x="1377894" y="5215095"/>
            <a:ext cx="1797385" cy="1356527"/>
          </a:xfrm>
          <a:prstGeom prst="rect">
            <a:avLst/>
          </a:prstGeom>
        </p:spPr>
      </p:pic>
    </p:spTree>
    <p:extLst>
      <p:ext uri="{BB962C8B-B14F-4D97-AF65-F5344CB8AC3E}">
        <p14:creationId xmlns:p14="http://schemas.microsoft.com/office/powerpoint/2010/main" val="325770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15</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Plano Conceptual del Sitio</a:t>
            </a:r>
          </a:p>
        </p:txBody>
      </p:sp>
      <p:pic>
        <p:nvPicPr>
          <p:cNvPr id="2" name="Picture 1">
            <a:extLst>
              <a:ext uri="{FF2B5EF4-FFF2-40B4-BE49-F238E27FC236}">
                <a16:creationId xmlns:a16="http://schemas.microsoft.com/office/drawing/2014/main" id="{4A2AE179-38A3-4B4A-A087-C1E5A908C613}"/>
              </a:ext>
            </a:extLst>
          </p:cNvPr>
          <p:cNvPicPr>
            <a:picLocks noChangeAspect="1"/>
          </p:cNvPicPr>
          <p:nvPr/>
        </p:nvPicPr>
        <p:blipFill>
          <a:blip r:embed="rId4"/>
          <a:stretch>
            <a:fillRect/>
          </a:stretch>
        </p:blipFill>
        <p:spPr>
          <a:xfrm>
            <a:off x="1574542" y="93131"/>
            <a:ext cx="10300286" cy="6606791"/>
          </a:xfrm>
          <a:prstGeom prst="rect">
            <a:avLst/>
          </a:prstGeom>
        </p:spPr>
      </p:pic>
    </p:spTree>
    <p:extLst>
      <p:ext uri="{BB962C8B-B14F-4D97-AF65-F5344CB8AC3E}">
        <p14:creationId xmlns:p14="http://schemas.microsoft.com/office/powerpoint/2010/main" val="46954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16</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Alturas de los </a:t>
            </a:r>
            <a:r>
              <a:rPr lang="en-US" dirty="0" err="1"/>
              <a:t>Edificios</a:t>
            </a:r>
            <a:endParaRPr lang="en-US" dirty="0"/>
          </a:p>
        </p:txBody>
      </p:sp>
      <p:pic>
        <p:nvPicPr>
          <p:cNvPr id="7" name="Picture 6">
            <a:extLst>
              <a:ext uri="{FF2B5EF4-FFF2-40B4-BE49-F238E27FC236}">
                <a16:creationId xmlns:a16="http://schemas.microsoft.com/office/drawing/2014/main" id="{C7F3CFFD-AA28-4D83-A78C-00B7B961563D}"/>
              </a:ext>
            </a:extLst>
          </p:cNvPr>
          <p:cNvPicPr/>
          <p:nvPr/>
        </p:nvPicPr>
        <p:blipFill>
          <a:blip r:embed="rId4"/>
          <a:stretch>
            <a:fillRect/>
          </a:stretch>
        </p:blipFill>
        <p:spPr>
          <a:xfrm>
            <a:off x="1789857" y="196461"/>
            <a:ext cx="9930979" cy="6465078"/>
          </a:xfrm>
          <a:prstGeom prst="rect">
            <a:avLst/>
          </a:prstGeom>
        </p:spPr>
      </p:pic>
      <p:pic>
        <p:nvPicPr>
          <p:cNvPr id="8" name="Picture 7">
            <a:extLst>
              <a:ext uri="{FF2B5EF4-FFF2-40B4-BE49-F238E27FC236}">
                <a16:creationId xmlns:a16="http://schemas.microsoft.com/office/drawing/2014/main" id="{A2A7D2FB-DE63-4823-89A3-BFABBE294222}"/>
              </a:ext>
            </a:extLst>
          </p:cNvPr>
          <p:cNvPicPr/>
          <p:nvPr/>
        </p:nvPicPr>
        <p:blipFill>
          <a:blip r:embed="rId5">
            <a:extLst>
              <a:ext uri="{28A0092B-C50C-407E-A947-70E740481C1C}">
                <a14:useLocalDpi xmlns:a14="http://schemas.microsoft.com/office/drawing/2010/main" val="0"/>
              </a:ext>
            </a:extLst>
          </a:blip>
          <a:stretch>
            <a:fillRect/>
          </a:stretch>
        </p:blipFill>
        <p:spPr>
          <a:xfrm>
            <a:off x="1422923" y="5848142"/>
            <a:ext cx="4307203" cy="810960"/>
          </a:xfrm>
          <a:prstGeom prst="rect">
            <a:avLst/>
          </a:prstGeom>
        </p:spPr>
      </p:pic>
    </p:spTree>
    <p:extLst>
      <p:ext uri="{BB962C8B-B14F-4D97-AF65-F5344CB8AC3E}">
        <p14:creationId xmlns:p14="http://schemas.microsoft.com/office/powerpoint/2010/main" val="88142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17</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Renders de Espacio Abierto</a:t>
            </a:r>
          </a:p>
        </p:txBody>
      </p:sp>
      <p:pic>
        <p:nvPicPr>
          <p:cNvPr id="5" name="Picture 4" descr="A picture containing grass&#10;&#10;Description automatically generated">
            <a:extLst>
              <a:ext uri="{FF2B5EF4-FFF2-40B4-BE49-F238E27FC236}">
                <a16:creationId xmlns:a16="http://schemas.microsoft.com/office/drawing/2014/main" id="{F0B52F1C-8D26-4CC2-A445-BEAD66E3109E}"/>
              </a:ext>
            </a:extLst>
          </p:cNvPr>
          <p:cNvPicPr>
            <a:picLocks noChangeAspect="1"/>
          </p:cNvPicPr>
          <p:nvPr/>
        </p:nvPicPr>
        <p:blipFill rotWithShape="1">
          <a:blip r:embed="rId4">
            <a:extLst>
              <a:ext uri="{28A0092B-C50C-407E-A947-70E740481C1C}">
                <a14:useLocalDpi xmlns:a14="http://schemas.microsoft.com/office/drawing/2010/main" val="0"/>
              </a:ext>
            </a:extLst>
          </a:blip>
          <a:srcRect t="7375" b="6343"/>
          <a:stretch/>
        </p:blipFill>
        <p:spPr>
          <a:xfrm>
            <a:off x="5828985" y="3385235"/>
            <a:ext cx="6179749" cy="3472765"/>
          </a:xfrm>
          <a:prstGeom prst="rect">
            <a:avLst/>
          </a:prstGeom>
        </p:spPr>
      </p:pic>
      <p:pic>
        <p:nvPicPr>
          <p:cNvPr id="3" name="Picture 2">
            <a:extLst>
              <a:ext uri="{FF2B5EF4-FFF2-40B4-BE49-F238E27FC236}">
                <a16:creationId xmlns:a16="http://schemas.microsoft.com/office/drawing/2014/main" id="{AE8627F4-39F2-49B6-B0FE-43771751CA4D}"/>
              </a:ext>
            </a:extLst>
          </p:cNvPr>
          <p:cNvPicPr>
            <a:picLocks noChangeAspect="1"/>
          </p:cNvPicPr>
          <p:nvPr/>
        </p:nvPicPr>
        <p:blipFill rotWithShape="1">
          <a:blip r:embed="rId5">
            <a:extLst>
              <a:ext uri="{28A0092B-C50C-407E-A947-70E740481C1C}">
                <a14:useLocalDpi xmlns:a14="http://schemas.microsoft.com/office/drawing/2010/main" val="0"/>
              </a:ext>
            </a:extLst>
          </a:blip>
          <a:srcRect t="6078" b="7236"/>
          <a:stretch/>
        </p:blipFill>
        <p:spPr>
          <a:xfrm>
            <a:off x="1369819" y="0"/>
            <a:ext cx="6530325" cy="3686907"/>
          </a:xfrm>
          <a:prstGeom prst="rect">
            <a:avLst/>
          </a:prstGeom>
        </p:spPr>
      </p:pic>
    </p:spTree>
    <p:extLst>
      <p:ext uri="{BB962C8B-B14F-4D97-AF65-F5344CB8AC3E}">
        <p14:creationId xmlns:p14="http://schemas.microsoft.com/office/powerpoint/2010/main" val="884999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757131-F52F-4376-AE96-7C7D095831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509017" y="2888742"/>
            <a:ext cx="6972300" cy="1194816"/>
          </a:xfrm>
          <a:prstGeom prst="rect">
            <a:avLst/>
          </a:prstGeom>
        </p:spPr>
      </p:pic>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11"/>
          </p:nvPr>
        </p:nvSpPr>
        <p:spPr>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One San Pedro Specific Plan EIR/EIS Scoping Meeting</a:t>
            </a:r>
            <a:endParaRPr lang="en-US" dirty="0"/>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18</a:t>
            </a:fld>
            <a:endParaRPr lang="en-US" dirty="0"/>
          </a:p>
        </p:txBody>
      </p:sp>
      <p:sp>
        <p:nvSpPr>
          <p:cNvPr id="13" name="Title 4">
            <a:extLst>
              <a:ext uri="{FF2B5EF4-FFF2-40B4-BE49-F238E27FC236}">
                <a16:creationId xmlns:a16="http://schemas.microsoft.com/office/drawing/2014/main" id="{DC85164C-3EBC-467E-82A6-B037DEDA18ED}"/>
              </a:ext>
            </a:extLst>
          </p:cNvPr>
          <p:cNvSpPr txBox="1">
            <a:spLocks/>
          </p:cNvSpPr>
          <p:nvPr/>
        </p:nvSpPr>
        <p:spPr>
          <a:xfrm rot="5400000">
            <a:off x="-2858031" y="4453312"/>
            <a:ext cx="7217766" cy="698739"/>
          </a:xfrm>
          <a:prstGeom prst="rect">
            <a:avLst/>
          </a:prstGeom>
        </p:spPr>
        <p:txBody>
          <a:bodyPr/>
          <a:lstStyle>
            <a:lvl1pPr algn="l" defTabSz="914377"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a:t>Renders de </a:t>
            </a:r>
            <a:r>
              <a:rPr lang="en-US" dirty="0" err="1"/>
              <a:t>Movilidad</a:t>
            </a:r>
            <a:endParaRPr lang="en-US" dirty="0"/>
          </a:p>
        </p:txBody>
      </p:sp>
      <p:pic>
        <p:nvPicPr>
          <p:cNvPr id="9" name="Picture 8" descr="A picture containing ground, outdoor&#10;&#10;Description automatically generated">
            <a:extLst>
              <a:ext uri="{FF2B5EF4-FFF2-40B4-BE49-F238E27FC236}">
                <a16:creationId xmlns:a16="http://schemas.microsoft.com/office/drawing/2014/main" id="{FC06A83E-465B-4379-B69B-B5183A745F99}"/>
              </a:ext>
            </a:extLst>
          </p:cNvPr>
          <p:cNvPicPr>
            <a:picLocks noChangeAspect="1"/>
          </p:cNvPicPr>
          <p:nvPr/>
        </p:nvPicPr>
        <p:blipFill rotWithShape="1">
          <a:blip r:embed="rId4">
            <a:extLst>
              <a:ext uri="{28A0092B-C50C-407E-A947-70E740481C1C}">
                <a14:useLocalDpi xmlns:a14="http://schemas.microsoft.com/office/drawing/2010/main" val="0"/>
              </a:ext>
            </a:extLst>
          </a:blip>
          <a:srcRect t="6591" b="6521"/>
          <a:stretch/>
        </p:blipFill>
        <p:spPr>
          <a:xfrm>
            <a:off x="5731094" y="3223545"/>
            <a:ext cx="6402025" cy="3622876"/>
          </a:xfrm>
          <a:prstGeom prst="rect">
            <a:avLst/>
          </a:prstGeom>
        </p:spPr>
      </p:pic>
      <p:pic>
        <p:nvPicPr>
          <p:cNvPr id="4" name="Picture 3">
            <a:extLst>
              <a:ext uri="{FF2B5EF4-FFF2-40B4-BE49-F238E27FC236}">
                <a16:creationId xmlns:a16="http://schemas.microsoft.com/office/drawing/2014/main" id="{5918F316-6D91-46C6-96D5-FB53ED926F44}"/>
              </a:ext>
            </a:extLst>
          </p:cNvPr>
          <p:cNvPicPr>
            <a:picLocks noChangeAspect="1"/>
          </p:cNvPicPr>
          <p:nvPr/>
        </p:nvPicPr>
        <p:blipFill rotWithShape="1">
          <a:blip r:embed="rId5"/>
          <a:srcRect t="6502" b="7230"/>
          <a:stretch/>
        </p:blipFill>
        <p:spPr>
          <a:xfrm>
            <a:off x="1233194" y="0"/>
            <a:ext cx="6145666" cy="3452954"/>
          </a:xfrm>
          <a:prstGeom prst="rect">
            <a:avLst/>
          </a:prstGeom>
        </p:spPr>
      </p:pic>
    </p:spTree>
    <p:extLst>
      <p:ext uri="{BB962C8B-B14F-4D97-AF65-F5344CB8AC3E}">
        <p14:creationId xmlns:p14="http://schemas.microsoft.com/office/powerpoint/2010/main" val="283903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154188" y="387875"/>
            <a:ext cx="9739955" cy="698739"/>
          </a:xfrm>
        </p:spPr>
        <p:txBody>
          <a:bodyPr/>
          <a:lstStyle/>
          <a:p>
            <a:r>
              <a:rPr lang="es-ES" sz="3000" dirty="0"/>
              <a:t>Cronograma de Construcción Anticipado del Proyecto</a:t>
            </a:r>
            <a:endParaRPr lang="en-US" sz="3000" dirty="0"/>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225564" y="1515598"/>
            <a:ext cx="5031109" cy="4157048"/>
          </a:xfrm>
        </p:spPr>
        <p:txBody>
          <a:bodyPr anchor="t">
            <a:noAutofit/>
          </a:bodyPr>
          <a:lstStyle/>
          <a:p>
            <a:pPr marL="407988" lvl="1" indent="-342900">
              <a:lnSpc>
                <a:spcPct val="110000"/>
              </a:lnSpc>
              <a:spcBef>
                <a:spcPts val="0"/>
              </a:spcBef>
              <a:spcAft>
                <a:spcPts val="0"/>
              </a:spcAft>
              <a:buClr>
                <a:schemeClr val="tx2"/>
              </a:buClr>
            </a:pPr>
            <a:r>
              <a:rPr lang="es-ES" sz="2200" dirty="0"/>
              <a:t>Construcción por fases (3 fases principales) comenzando en 2024 y terminando en 2037 (15 años en total)</a:t>
            </a:r>
            <a:endParaRPr lang="en-US" sz="2200" dirty="0"/>
          </a:p>
          <a:p>
            <a:pPr marL="407988" lvl="1" indent="-342900">
              <a:lnSpc>
                <a:spcPct val="110000"/>
              </a:lnSpc>
              <a:spcBef>
                <a:spcPts val="0"/>
              </a:spcBef>
              <a:spcAft>
                <a:spcPts val="0"/>
              </a:spcAft>
              <a:buClr>
                <a:schemeClr val="tx2"/>
              </a:buClr>
            </a:pPr>
            <a:r>
              <a:rPr lang="es-ES" sz="2200" dirty="0"/>
              <a:t>Año de apertura de los edificios de la Fase I previsto para 2025</a:t>
            </a:r>
            <a:endParaRPr lang="en-US" sz="2200" dirty="0"/>
          </a:p>
          <a:p>
            <a:pPr marL="407988" lvl="1" indent="-342900">
              <a:lnSpc>
                <a:spcPct val="110000"/>
              </a:lnSpc>
              <a:spcBef>
                <a:spcPts val="0"/>
              </a:spcBef>
              <a:spcAft>
                <a:spcPts val="0"/>
              </a:spcAft>
              <a:buClr>
                <a:schemeClr val="tx2"/>
              </a:buClr>
            </a:pPr>
            <a:r>
              <a:rPr lang="es-ES" sz="2200" dirty="0"/>
              <a:t>Las fases iniciales se centran en el reemplazo de viviendas de alquiler antiguas.</a:t>
            </a:r>
            <a:endParaRPr lang="en-US" sz="2200" dirty="0"/>
          </a:p>
          <a:p>
            <a:pPr marL="407988" lvl="1" indent="-342900">
              <a:lnSpc>
                <a:spcPct val="110000"/>
              </a:lnSpc>
              <a:spcBef>
                <a:spcPts val="0"/>
              </a:spcBef>
              <a:spcAft>
                <a:spcPts val="0"/>
              </a:spcAft>
              <a:buClr>
                <a:schemeClr val="tx2"/>
              </a:buClr>
            </a:pPr>
            <a:r>
              <a:rPr lang="es-ES" sz="2200" dirty="0"/>
              <a:t>Las fases posteriores incluyen el desarrollo de usos comerciales y de servicios comunitarios y unidades de propiedad de vivienda.</a:t>
            </a:r>
            <a:endParaRPr lang="en-US" sz="2200" dirty="0"/>
          </a:p>
          <a:p>
            <a:pPr marL="407988" lvl="1" indent="-342900">
              <a:lnSpc>
                <a:spcPct val="110000"/>
              </a:lnSpc>
              <a:spcBef>
                <a:spcPts val="0"/>
              </a:spcBef>
              <a:spcAft>
                <a:spcPts val="0"/>
              </a:spcAft>
              <a:buClr>
                <a:schemeClr val="tx2"/>
              </a:buClr>
            </a:pPr>
            <a:endParaRPr lang="en-US" dirty="0"/>
          </a:p>
          <a:p>
            <a:pPr marL="407988" lvl="1" indent="-342900">
              <a:lnSpc>
                <a:spcPct val="110000"/>
              </a:lnSpc>
              <a:spcBef>
                <a:spcPts val="0"/>
              </a:spcBef>
              <a:spcAft>
                <a:spcPts val="0"/>
              </a:spcAft>
              <a:buClr>
                <a:schemeClr val="tx2"/>
              </a:buClr>
            </a:pPr>
            <a:endParaRPr lang="en-US" dirty="0"/>
          </a:p>
          <a:p>
            <a:pPr marL="290513" lvl="1" indent="0">
              <a:lnSpc>
                <a:spcPct val="110000"/>
              </a:lnSpc>
              <a:buNone/>
            </a:pPr>
            <a:endParaRPr lang="en-US" sz="2800" dirty="0"/>
          </a:p>
          <a:p>
            <a:pPr marL="290513" lvl="1" indent="0">
              <a:lnSpc>
                <a:spcPct val="110000"/>
              </a:lnSpc>
              <a:buNone/>
            </a:pPr>
            <a:endParaRPr lang="en-US" sz="2200" dirty="0"/>
          </a:p>
          <a:p>
            <a:pPr marL="290513" lvl="1" indent="0">
              <a:lnSpc>
                <a:spcPct val="110000"/>
              </a:lnSpc>
              <a:buNone/>
            </a:pPr>
            <a:endParaRPr lang="en-US" sz="2200" dirty="0"/>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19</a:t>
            </a:fld>
            <a:endParaRPr lang="en-US" dirty="0"/>
          </a:p>
        </p:txBody>
      </p:sp>
      <p:pic>
        <p:nvPicPr>
          <p:cNvPr id="3" name="Picture 2">
            <a:extLst>
              <a:ext uri="{FF2B5EF4-FFF2-40B4-BE49-F238E27FC236}">
                <a16:creationId xmlns:a16="http://schemas.microsoft.com/office/drawing/2014/main" id="{43B494C6-62A2-47FF-A765-96251B300913}"/>
              </a:ext>
            </a:extLst>
          </p:cNvPr>
          <p:cNvPicPr>
            <a:picLocks noChangeAspect="1"/>
          </p:cNvPicPr>
          <p:nvPr/>
        </p:nvPicPr>
        <p:blipFill>
          <a:blip r:embed="rId3"/>
          <a:stretch>
            <a:fillRect/>
          </a:stretch>
        </p:blipFill>
        <p:spPr>
          <a:xfrm>
            <a:off x="5872164" y="1401266"/>
            <a:ext cx="5854262" cy="4679869"/>
          </a:xfrm>
          <a:prstGeom prst="rect">
            <a:avLst/>
          </a:prstGeom>
        </p:spPr>
      </p:pic>
      <p:pic>
        <p:nvPicPr>
          <p:cNvPr id="10" name="Picture 9">
            <a:extLst>
              <a:ext uri="{FF2B5EF4-FFF2-40B4-BE49-F238E27FC236}">
                <a16:creationId xmlns:a16="http://schemas.microsoft.com/office/drawing/2014/main" id="{F2984576-0CBA-4EDA-B5CC-C40C3D74BF82}"/>
              </a:ext>
            </a:extLst>
          </p:cNvPr>
          <p:cNvPicPr>
            <a:picLocks noChangeAspect="1"/>
          </p:cNvPicPr>
          <p:nvPr/>
        </p:nvPicPr>
        <p:blipFill>
          <a:blip r:embed="rId4"/>
          <a:stretch>
            <a:fillRect/>
          </a:stretch>
        </p:blipFill>
        <p:spPr>
          <a:xfrm>
            <a:off x="11166682" y="5456734"/>
            <a:ext cx="548930" cy="431825"/>
          </a:xfrm>
          <a:prstGeom prst="rect">
            <a:avLst/>
          </a:prstGeom>
        </p:spPr>
      </p:pic>
    </p:spTree>
    <p:extLst>
      <p:ext uri="{BB962C8B-B14F-4D97-AF65-F5344CB8AC3E}">
        <p14:creationId xmlns:p14="http://schemas.microsoft.com/office/powerpoint/2010/main" val="1349678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E0FF2-EE3E-442E-ACA1-5FBD942397E6}"/>
              </a:ext>
            </a:extLst>
          </p:cNvPr>
          <p:cNvSpPr>
            <a:spLocks noGrp="1"/>
          </p:cNvSpPr>
          <p:nvPr>
            <p:ph type="title"/>
          </p:nvPr>
        </p:nvSpPr>
        <p:spPr/>
        <p:txBody>
          <a:bodyPr/>
          <a:lstStyle/>
          <a:p>
            <a:r>
              <a:rPr lang="en-US" dirty="0" err="1"/>
              <a:t>Traducción</a:t>
            </a:r>
            <a:r>
              <a:rPr lang="en-US" dirty="0"/>
              <a:t> del </a:t>
            </a:r>
            <a:r>
              <a:rPr lang="en-US" dirty="0" err="1"/>
              <a:t>idioma</a:t>
            </a:r>
            <a:r>
              <a:rPr lang="en-US" dirty="0"/>
              <a:t> </a:t>
            </a:r>
            <a:r>
              <a:rPr lang="en-US" dirty="0" err="1"/>
              <a:t>español</a:t>
            </a:r>
            <a:endParaRPr lang="en-US" dirty="0"/>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2"/>
          </p:nvPr>
        </p:nvSpPr>
        <p:spPr/>
        <p:txBody>
          <a:bodyPr/>
          <a:lstStyle/>
          <a:p>
            <a:r>
              <a:rPr lang="en-US" dirty="0"/>
              <a:t>2/6/2021</a:t>
            </a:r>
          </a:p>
        </p:txBody>
      </p:sp>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4"/>
          </p:nvPr>
        </p:nvSpPr>
        <p:spPr/>
        <p:txBody>
          <a:bodyPr/>
          <a:lstStyle/>
          <a:p>
            <a:fld id="{C1858806-A1AF-4656-A8CB-7715E5E3E424}" type="slidenum">
              <a:rPr lang="en-US" smtClean="0"/>
              <a:pPr/>
              <a:t>2</a:t>
            </a:fld>
            <a:endParaRPr lang="en-US" dirty="0"/>
          </a:p>
        </p:txBody>
      </p:sp>
      <p:sp>
        <p:nvSpPr>
          <p:cNvPr id="13" name="Footer Placeholder 6">
            <a:extLst>
              <a:ext uri="{FF2B5EF4-FFF2-40B4-BE49-F238E27FC236}">
                <a16:creationId xmlns:a16="http://schemas.microsoft.com/office/drawing/2014/main" id="{787116B1-F710-47F5-AA80-5415DCF47C4E}"/>
              </a:ext>
            </a:extLst>
          </p:cNvPr>
          <p:cNvSpPr txBox="1">
            <a:spLocks/>
          </p:cNvSpPr>
          <p:nvPr/>
        </p:nvSpPr>
        <p:spPr>
          <a:xfrm>
            <a:off x="1905168" y="6366523"/>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7" name="Content Placeholder 6">
            <a:extLst>
              <a:ext uri="{FF2B5EF4-FFF2-40B4-BE49-F238E27FC236}">
                <a16:creationId xmlns:a16="http://schemas.microsoft.com/office/drawing/2014/main" id="{13EF4EB4-4797-48C2-A3B0-319BA6E05D1D}"/>
              </a:ext>
            </a:extLst>
          </p:cNvPr>
          <p:cNvSpPr>
            <a:spLocks noGrp="1"/>
          </p:cNvSpPr>
          <p:nvPr>
            <p:ph idx="1"/>
          </p:nvPr>
        </p:nvSpPr>
        <p:spPr>
          <a:xfrm>
            <a:off x="1301675" y="1401698"/>
            <a:ext cx="9359840" cy="1492227"/>
          </a:xfrm>
        </p:spPr>
        <p:txBody>
          <a:bodyPr/>
          <a:lstStyle/>
          <a:p>
            <a:r>
              <a:rPr lang="en-US" dirty="0"/>
              <a:t>Para </a:t>
            </a:r>
            <a:r>
              <a:rPr lang="en-US" dirty="0" err="1"/>
              <a:t>traducción</a:t>
            </a:r>
            <a:r>
              <a:rPr lang="en-US" dirty="0"/>
              <a:t> al </a:t>
            </a:r>
            <a:r>
              <a:rPr lang="en-US" dirty="0" err="1"/>
              <a:t>español</a:t>
            </a:r>
            <a:r>
              <a:rPr lang="en-US" dirty="0"/>
              <a:t>:</a:t>
            </a:r>
          </a:p>
        </p:txBody>
      </p:sp>
      <p:pic>
        <p:nvPicPr>
          <p:cNvPr id="5" name="Picture 4">
            <a:extLst>
              <a:ext uri="{FF2B5EF4-FFF2-40B4-BE49-F238E27FC236}">
                <a16:creationId xmlns:a16="http://schemas.microsoft.com/office/drawing/2014/main" id="{66056C2A-4943-4ED7-909E-994370292946}"/>
              </a:ext>
            </a:extLst>
          </p:cNvPr>
          <p:cNvPicPr>
            <a:picLocks noChangeAspect="1"/>
          </p:cNvPicPr>
          <p:nvPr/>
        </p:nvPicPr>
        <p:blipFill>
          <a:blip r:embed="rId3"/>
          <a:stretch>
            <a:fillRect/>
          </a:stretch>
        </p:blipFill>
        <p:spPr>
          <a:xfrm>
            <a:off x="961292" y="2738363"/>
            <a:ext cx="10269415" cy="3298429"/>
          </a:xfrm>
          <a:prstGeom prst="rect">
            <a:avLst/>
          </a:prstGeom>
        </p:spPr>
      </p:pic>
    </p:spTree>
    <p:extLst>
      <p:ext uri="{BB962C8B-B14F-4D97-AF65-F5344CB8AC3E}">
        <p14:creationId xmlns:p14="http://schemas.microsoft.com/office/powerpoint/2010/main" val="319691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33124-6912-4500-B6A8-63E302AB1EFC}"/>
              </a:ext>
            </a:extLst>
          </p:cNvPr>
          <p:cNvPicPr>
            <a:picLocks noChangeAspect="1"/>
          </p:cNvPicPr>
          <p:nvPr/>
        </p:nvPicPr>
        <p:blipFill>
          <a:blip r:embed="rId3"/>
          <a:stretch>
            <a:fillRect/>
          </a:stretch>
        </p:blipFill>
        <p:spPr>
          <a:xfrm>
            <a:off x="1396681" y="12495"/>
            <a:ext cx="10795319" cy="6858000"/>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2/5/2021</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err="1"/>
              <a:t>Proceso</a:t>
            </a:r>
            <a:r>
              <a:rPr lang="en-US" dirty="0"/>
              <a:t> de </a:t>
            </a:r>
            <a:r>
              <a:rPr lang="en-US" dirty="0" err="1"/>
              <a:t>Revisión</a:t>
            </a:r>
            <a:r>
              <a:rPr lang="en-US" dirty="0"/>
              <a:t> Ambiental</a:t>
            </a:r>
          </a:p>
        </p:txBody>
      </p:sp>
      <p:pic>
        <p:nvPicPr>
          <p:cNvPr id="13" name="Picture 2" descr="A Message from HACLA on Coronavirus - News &amp; Media">
            <a:extLst>
              <a:ext uri="{FF2B5EF4-FFF2-40B4-BE49-F238E27FC236}">
                <a16:creationId xmlns:a16="http://schemas.microsoft.com/office/drawing/2014/main" id="{96D37D86-AB3D-4C74-848F-6397CD76B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os Angeles Housing + Community Investment Department - SGA Marketing">
            <a:extLst>
              <a:ext uri="{FF2B5EF4-FFF2-40B4-BE49-F238E27FC236}">
                <a16:creationId xmlns:a16="http://schemas.microsoft.com/office/drawing/2014/main" id="{6BCDB6B8-E4AF-44D6-98AB-00FB89AD0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8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0">
            <a:extLst>
              <a:ext uri="{FF2B5EF4-FFF2-40B4-BE49-F238E27FC236}">
                <a16:creationId xmlns:a16="http://schemas.microsoft.com/office/drawing/2014/main" id="{30D9621A-5061-41B7-9ADF-F3AB14E5AAEE}"/>
              </a:ext>
            </a:extLst>
          </p:cNvPr>
          <p:cNvGraphicFramePr>
            <a:graphicFrameLocks noGrp="1"/>
          </p:cNvGraphicFramePr>
          <p:nvPr>
            <p:ph idx="1"/>
            <p:extLst>
              <p:ext uri="{D42A27DB-BD31-4B8C-83A1-F6EECF244321}">
                <p14:modId xmlns:p14="http://schemas.microsoft.com/office/powerpoint/2010/main" val="2329491191"/>
              </p:ext>
            </p:extLst>
          </p:nvPr>
        </p:nvGraphicFramePr>
        <p:xfrm>
          <a:off x="838202" y="155836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3">
            <a:extLst>
              <a:ext uri="{FF2B5EF4-FFF2-40B4-BE49-F238E27FC236}">
                <a16:creationId xmlns:a16="http://schemas.microsoft.com/office/drawing/2014/main" id="{10929019-29D4-4D80-A70D-52ADA3BE5E22}"/>
              </a:ext>
            </a:extLst>
          </p:cNvPr>
          <p:cNvSpPr>
            <a:spLocks noGrp="1"/>
          </p:cNvSpPr>
          <p:nvPr>
            <p:ph type="title"/>
          </p:nvPr>
        </p:nvSpPr>
        <p:spPr>
          <a:xfrm>
            <a:off x="1226022" y="399511"/>
            <a:ext cx="9739955" cy="698739"/>
          </a:xfrm>
        </p:spPr>
        <p:txBody>
          <a:bodyPr/>
          <a:lstStyle/>
          <a:p>
            <a:r>
              <a:rPr lang="es-ES" dirty="0"/>
              <a:t>Propósito del Proceso de Revisión Ambiental</a:t>
            </a:r>
            <a:endParaRPr lang="en-US" dirty="0"/>
          </a:p>
        </p:txBody>
      </p:sp>
      <p:sp>
        <p:nvSpPr>
          <p:cNvPr id="8" name="Footer Placeholder 6">
            <a:extLst>
              <a:ext uri="{FF2B5EF4-FFF2-40B4-BE49-F238E27FC236}">
                <a16:creationId xmlns:a16="http://schemas.microsoft.com/office/drawing/2014/main" id="{AD9E53FC-AFAD-4222-B479-5024C8B3ED48}"/>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9" name="Date Placeholder 4">
            <a:extLst>
              <a:ext uri="{FF2B5EF4-FFF2-40B4-BE49-F238E27FC236}">
                <a16:creationId xmlns:a16="http://schemas.microsoft.com/office/drawing/2014/main" id="{FB52A819-00A3-4B48-9643-35530AE3490D}"/>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10" name="Slide Number Placeholder 5">
            <a:extLst>
              <a:ext uri="{FF2B5EF4-FFF2-40B4-BE49-F238E27FC236}">
                <a16:creationId xmlns:a16="http://schemas.microsoft.com/office/drawing/2014/main" id="{BDB46A74-6AB9-421C-9602-B8DEEB95B6CB}"/>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21</a:t>
            </a:fld>
            <a:endParaRPr lang="en-US" dirty="0"/>
          </a:p>
        </p:txBody>
      </p:sp>
    </p:spTree>
    <p:extLst>
      <p:ext uri="{BB962C8B-B14F-4D97-AF65-F5344CB8AC3E}">
        <p14:creationId xmlns:p14="http://schemas.microsoft.com/office/powerpoint/2010/main" val="3126313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014884" y="328895"/>
            <a:ext cx="9739955" cy="698739"/>
          </a:xfrm>
        </p:spPr>
        <p:txBody>
          <a:bodyPr/>
          <a:lstStyle/>
          <a:p>
            <a:r>
              <a:rPr lang="es-ES" sz="2800" dirty="0"/>
              <a:t>Requisitos y Roles de la Revisión Ambiental del Proyecto</a:t>
            </a:r>
            <a:endParaRPr lang="en-US" sz="2800" dirty="0"/>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idx="1"/>
          </p:nvPr>
        </p:nvSpPr>
        <p:spPr>
          <a:xfrm>
            <a:off x="1014884" y="1401698"/>
            <a:ext cx="10426263" cy="4778037"/>
          </a:xfrm>
        </p:spPr>
        <p:txBody>
          <a:bodyPr anchor="t">
            <a:normAutofit fontScale="92500"/>
          </a:bodyPr>
          <a:lstStyle/>
          <a:p>
            <a:r>
              <a:rPr lang="es-ES" sz="2200" dirty="0"/>
              <a:t>Se requieren dos tipos de revisión ambiental:</a:t>
            </a:r>
            <a:endParaRPr lang="en-US" sz="2200" dirty="0"/>
          </a:p>
          <a:p>
            <a:pPr lvl="1"/>
            <a:r>
              <a:rPr lang="es-ES" sz="1800" b="1" dirty="0"/>
              <a:t>Ley de Calidad Ambiental de California (CEQA): </a:t>
            </a:r>
            <a:r>
              <a:rPr lang="es-ES" sz="1800" dirty="0"/>
              <a:t>Política estatal de protección ambiental. Requerido porque el Proyecto necesitaría aprobaciones discrecionales de HACLA y la Ciudad de Los Ángeles, que incluyen, entre otros, la aprobación del Plan Específico, un cambio de zona y la Enmienda del Plan General</a:t>
            </a:r>
            <a:endParaRPr lang="en-US" sz="1800" dirty="0"/>
          </a:p>
          <a:p>
            <a:pPr lvl="1"/>
            <a:r>
              <a:rPr lang="es-ES" sz="1800" b="1" dirty="0"/>
              <a:t>Ley de Política Ambiental Nacional (NEPA): </a:t>
            </a:r>
            <a:r>
              <a:rPr lang="es-ES" sz="1800" dirty="0"/>
              <a:t>Ley de protección ambiental federal. Requerido porque el Proyecto involucra fondos federales del Departamento de Vivienda y Desarrollo Urbano de los Estados Unidos (HUD)</a:t>
            </a:r>
            <a:endParaRPr lang="en-US" sz="1800" dirty="0"/>
          </a:p>
          <a:p>
            <a:r>
              <a:rPr lang="es-ES" sz="2200" dirty="0"/>
              <a:t>Agencias líderes responsables de la revisión ambiental:</a:t>
            </a:r>
            <a:endParaRPr lang="en-US" sz="2200" dirty="0"/>
          </a:p>
          <a:p>
            <a:pPr lvl="1"/>
            <a:r>
              <a:rPr lang="es-ES" sz="1800" b="1" dirty="0"/>
              <a:t>HACLA</a:t>
            </a:r>
            <a:r>
              <a:rPr lang="es-ES" sz="1800" dirty="0"/>
              <a:t> es responsable de la parte CEQA de la revisión ambiental</a:t>
            </a:r>
            <a:endParaRPr lang="en-US" sz="1800" dirty="0"/>
          </a:p>
          <a:p>
            <a:pPr lvl="1"/>
            <a:r>
              <a:rPr lang="es-ES" sz="1800" b="1" dirty="0"/>
              <a:t>HCID </a:t>
            </a:r>
            <a:r>
              <a:rPr lang="es-ES" sz="1800" dirty="0"/>
              <a:t>actúa como la entidad responsable en nombre de HUD para la parte de NEPA de la revisión ambiental.</a:t>
            </a:r>
            <a:endParaRPr lang="en-US" sz="1800" dirty="0"/>
          </a:p>
          <a:p>
            <a:r>
              <a:rPr lang="en-US" sz="2200" dirty="0"/>
              <a:t>Nivel de </a:t>
            </a:r>
            <a:r>
              <a:rPr lang="en-US" sz="2200" dirty="0" err="1"/>
              <a:t>revisión</a:t>
            </a:r>
            <a:r>
              <a:rPr lang="en-US" sz="2200" dirty="0"/>
              <a:t> </a:t>
            </a:r>
            <a:r>
              <a:rPr lang="en-US" sz="2200" dirty="0" err="1"/>
              <a:t>requerido</a:t>
            </a:r>
            <a:r>
              <a:rPr lang="en-US" sz="2200" dirty="0"/>
              <a:t>:</a:t>
            </a:r>
          </a:p>
          <a:p>
            <a:pPr lvl="1"/>
            <a:r>
              <a:rPr lang="es-ES" sz="1800" dirty="0"/>
              <a:t>El Proyecto puede potencialmente tener impactos significativos en una variedad de problemas ambientales. Por lo tanto, la preparación de un EIR bajo CEQA y EIS bajo NEPA está en proceso (el nivel más profundo de revisión ambiental bajo estas políticas)</a:t>
            </a:r>
            <a:endParaRPr lang="en-US" sz="1800" dirty="0"/>
          </a:p>
        </p:txBody>
      </p:sp>
      <p:sp>
        <p:nvSpPr>
          <p:cNvPr id="8" name="Date Placeholder 4">
            <a:extLst>
              <a:ext uri="{FF2B5EF4-FFF2-40B4-BE49-F238E27FC236}">
                <a16:creationId xmlns:a16="http://schemas.microsoft.com/office/drawing/2014/main" id="{05FB8043-16F8-4BFE-B33A-7987F0B9FAE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82569941-20E8-4217-912B-6BA91B06D98E}"/>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22</a:t>
            </a:fld>
            <a:endParaRPr lang="en-US" dirty="0"/>
          </a:p>
        </p:txBody>
      </p:sp>
      <p:sp>
        <p:nvSpPr>
          <p:cNvPr id="11" name="Footer Placeholder 6">
            <a:extLst>
              <a:ext uri="{FF2B5EF4-FFF2-40B4-BE49-F238E27FC236}">
                <a16:creationId xmlns:a16="http://schemas.microsoft.com/office/drawing/2014/main" id="{846B89EC-FF86-4B3C-AD9A-A4163D7E13AC}"/>
              </a:ext>
            </a:extLst>
          </p:cNvPr>
          <p:cNvSpPr txBox="1">
            <a:spLocks/>
          </p:cNvSpPr>
          <p:nvPr/>
        </p:nvSpPr>
        <p:spPr>
          <a:xfrm>
            <a:off x="2340079" y="6367116"/>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Tree>
    <p:extLst>
      <p:ext uri="{BB962C8B-B14F-4D97-AF65-F5344CB8AC3E}">
        <p14:creationId xmlns:p14="http://schemas.microsoft.com/office/powerpoint/2010/main" val="1621421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940F-706A-47D1-940A-2636C1760E9B}"/>
              </a:ext>
            </a:extLst>
          </p:cNvPr>
          <p:cNvSpPr>
            <a:spLocks noGrp="1"/>
          </p:cNvSpPr>
          <p:nvPr>
            <p:ph type="title"/>
          </p:nvPr>
        </p:nvSpPr>
        <p:spPr/>
        <p:txBody>
          <a:bodyPr/>
          <a:lstStyle/>
          <a:p>
            <a:r>
              <a:rPr lang="en-US" dirty="0" err="1"/>
              <a:t>Proceso</a:t>
            </a:r>
            <a:r>
              <a:rPr lang="en-US" dirty="0"/>
              <a:t> de </a:t>
            </a:r>
            <a:r>
              <a:rPr lang="en-US" dirty="0" err="1"/>
              <a:t>Revisión</a:t>
            </a:r>
            <a:r>
              <a:rPr lang="en-US" dirty="0"/>
              <a:t> Ambiental</a:t>
            </a:r>
          </a:p>
        </p:txBody>
      </p:sp>
      <p:sp>
        <p:nvSpPr>
          <p:cNvPr id="6" name="Slide Number Placeholder 5">
            <a:extLst>
              <a:ext uri="{FF2B5EF4-FFF2-40B4-BE49-F238E27FC236}">
                <a16:creationId xmlns:a16="http://schemas.microsoft.com/office/drawing/2014/main" id="{1736A5F1-0B8B-48BC-839A-EB1F70050BFB}"/>
              </a:ext>
            </a:extLst>
          </p:cNvPr>
          <p:cNvSpPr>
            <a:spLocks noGrp="1"/>
          </p:cNvSpPr>
          <p:nvPr>
            <p:ph type="sldNum" sz="quarter" idx="4"/>
          </p:nvPr>
        </p:nvSpPr>
        <p:spPr/>
        <p:txBody>
          <a:bodyPr/>
          <a:lstStyle/>
          <a:p>
            <a:fld id="{C1858806-A1AF-4656-A8CB-7715E5E3E424}" type="slidenum">
              <a:rPr lang="en-US" smtClean="0"/>
              <a:pPr/>
              <a:t>23</a:t>
            </a:fld>
            <a:endParaRPr lang="en-US" dirty="0"/>
          </a:p>
        </p:txBody>
      </p:sp>
      <p:sp>
        <p:nvSpPr>
          <p:cNvPr id="15" name="Footer Placeholder 6">
            <a:extLst>
              <a:ext uri="{FF2B5EF4-FFF2-40B4-BE49-F238E27FC236}">
                <a16:creationId xmlns:a16="http://schemas.microsoft.com/office/drawing/2014/main" id="{9DC6B724-91A4-4BD4-BDE0-90F5ED60754A}"/>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16" name="Date Placeholder 4">
            <a:extLst>
              <a:ext uri="{FF2B5EF4-FFF2-40B4-BE49-F238E27FC236}">
                <a16:creationId xmlns:a16="http://schemas.microsoft.com/office/drawing/2014/main" id="{C39C9B29-5DD5-4F36-BA11-AD212B6CF8E3}"/>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graphicFrame>
        <p:nvGraphicFramePr>
          <p:cNvPr id="17" name="Diagram 16">
            <a:extLst>
              <a:ext uri="{FF2B5EF4-FFF2-40B4-BE49-F238E27FC236}">
                <a16:creationId xmlns:a16="http://schemas.microsoft.com/office/drawing/2014/main" id="{C885A25E-CEA5-41C6-802E-29E24D8909B2}"/>
              </a:ext>
            </a:extLst>
          </p:cNvPr>
          <p:cNvGraphicFramePr/>
          <p:nvPr>
            <p:extLst>
              <p:ext uri="{D42A27DB-BD31-4B8C-83A1-F6EECF244321}">
                <p14:modId xmlns:p14="http://schemas.microsoft.com/office/powerpoint/2010/main" val="1917992713"/>
              </p:ext>
            </p:extLst>
          </p:nvPr>
        </p:nvGraphicFramePr>
        <p:xfrm>
          <a:off x="2369178" y="1431888"/>
          <a:ext cx="7453644" cy="461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Star">
            <a:extLst>
              <a:ext uri="{FF2B5EF4-FFF2-40B4-BE49-F238E27FC236}">
                <a16:creationId xmlns:a16="http://schemas.microsoft.com/office/drawing/2014/main" id="{F268BFD2-DBB3-43D3-B174-BFCE1E1E06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8623">
            <a:off x="1494333" y="1042645"/>
            <a:ext cx="1189959" cy="1189959"/>
          </a:xfrm>
          <a:prstGeom prst="rect">
            <a:avLst/>
          </a:prstGeom>
        </p:spPr>
      </p:pic>
      <p:sp>
        <p:nvSpPr>
          <p:cNvPr id="5" name="TextBox 4">
            <a:extLst>
              <a:ext uri="{FF2B5EF4-FFF2-40B4-BE49-F238E27FC236}">
                <a16:creationId xmlns:a16="http://schemas.microsoft.com/office/drawing/2014/main" id="{A642E5B1-7007-4505-81C6-2ED1DC1EFEC7}"/>
              </a:ext>
            </a:extLst>
          </p:cNvPr>
          <p:cNvSpPr txBox="1"/>
          <p:nvPr/>
        </p:nvSpPr>
        <p:spPr>
          <a:xfrm rot="20350678">
            <a:off x="1686253" y="1268291"/>
            <a:ext cx="806118" cy="738664"/>
          </a:xfrm>
          <a:prstGeom prst="rect">
            <a:avLst/>
          </a:prstGeom>
          <a:noFill/>
        </p:spPr>
        <p:txBody>
          <a:bodyPr wrap="none" rtlCol="0">
            <a:spAutoFit/>
          </a:bodyPr>
          <a:lstStyle/>
          <a:p>
            <a:pPr algn="ctr"/>
            <a:endParaRPr lang="en-US" sz="1400" b="1" dirty="0"/>
          </a:p>
          <a:p>
            <a:pPr algn="ctr"/>
            <a:r>
              <a:rPr lang="en-US" sz="1400" b="1" dirty="0"/>
              <a:t>Estamos</a:t>
            </a:r>
          </a:p>
          <a:p>
            <a:pPr algn="ctr"/>
            <a:r>
              <a:rPr lang="en-US" sz="1400" b="1" dirty="0" err="1"/>
              <a:t>Aquí</a:t>
            </a:r>
            <a:endParaRPr lang="en-US" sz="1400" b="1" dirty="0"/>
          </a:p>
        </p:txBody>
      </p:sp>
    </p:spTree>
    <p:extLst>
      <p:ext uri="{BB962C8B-B14F-4D97-AF65-F5344CB8AC3E}">
        <p14:creationId xmlns:p14="http://schemas.microsoft.com/office/powerpoint/2010/main" val="995556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1014884" y="360426"/>
            <a:ext cx="9739955" cy="698739"/>
          </a:xfrm>
        </p:spPr>
        <p:txBody>
          <a:bodyPr/>
          <a:lstStyle/>
          <a:p>
            <a:r>
              <a:rPr lang="en-US" sz="2800" dirty="0" err="1"/>
              <a:t>Reuniones</a:t>
            </a:r>
            <a:r>
              <a:rPr lang="en-US" sz="2800" dirty="0"/>
              <a:t> </a:t>
            </a:r>
            <a:r>
              <a:rPr lang="en-US" sz="2800" dirty="0" err="1"/>
              <a:t>Públicas</a:t>
            </a:r>
            <a:r>
              <a:rPr lang="en-US" sz="2800" dirty="0"/>
              <a:t> de </a:t>
            </a:r>
            <a:r>
              <a:rPr lang="en-US" sz="2800" dirty="0" err="1"/>
              <a:t>Alcance</a:t>
            </a:r>
            <a:endParaRPr lang="en-US" sz="2800" dirty="0"/>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idx="1"/>
          </p:nvPr>
        </p:nvSpPr>
        <p:spPr>
          <a:xfrm>
            <a:off x="1014884" y="1812512"/>
            <a:ext cx="10426263" cy="4551902"/>
          </a:xfrm>
        </p:spPr>
        <p:txBody>
          <a:bodyPr anchor="t">
            <a:normAutofit/>
          </a:bodyPr>
          <a:lstStyle/>
          <a:p>
            <a:r>
              <a:rPr lang="es-ES" dirty="0"/>
              <a:t>Dos oportunidades para que las partes interesadas proporcionen comentarios en las reuniones públicas de </a:t>
            </a:r>
            <a:r>
              <a:rPr lang="en-US" dirty="0" err="1"/>
              <a:t>alcance</a:t>
            </a:r>
            <a:endParaRPr lang="en-US" dirty="0"/>
          </a:p>
          <a:p>
            <a:r>
              <a:rPr lang="es-ES" dirty="0"/>
              <a:t>Reunión Pública de Alcance de la CEQA (esta reunión): 6 de febrero de 2021</a:t>
            </a:r>
          </a:p>
          <a:p>
            <a:r>
              <a:rPr lang="es-ES" dirty="0"/>
              <a:t>Reunión Pública de Alcance de la NEPA: prevista para abril de 2021, fecha por determinar</a:t>
            </a:r>
          </a:p>
          <a:p>
            <a:pPr lvl="1"/>
            <a:r>
              <a:rPr lang="es-ES" dirty="0"/>
              <a:t>La información de la reunión se proporcionará en un aviso posterior</a:t>
            </a:r>
            <a:endParaRPr lang="en-US" sz="2400" dirty="0"/>
          </a:p>
        </p:txBody>
      </p:sp>
      <p:sp>
        <p:nvSpPr>
          <p:cNvPr id="8" name="Date Placeholder 4">
            <a:extLst>
              <a:ext uri="{FF2B5EF4-FFF2-40B4-BE49-F238E27FC236}">
                <a16:creationId xmlns:a16="http://schemas.microsoft.com/office/drawing/2014/main" id="{05FB8043-16F8-4BFE-B33A-7987F0B9FAE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82569941-20E8-4217-912B-6BA91B06D98E}"/>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24</a:t>
            </a:fld>
            <a:endParaRPr lang="en-US" dirty="0"/>
          </a:p>
        </p:txBody>
      </p:sp>
      <p:sp>
        <p:nvSpPr>
          <p:cNvPr id="11" name="Footer Placeholder 6">
            <a:extLst>
              <a:ext uri="{FF2B5EF4-FFF2-40B4-BE49-F238E27FC236}">
                <a16:creationId xmlns:a16="http://schemas.microsoft.com/office/drawing/2014/main" id="{846B89EC-FF86-4B3C-AD9A-A4163D7E13AC}"/>
              </a:ext>
            </a:extLst>
          </p:cNvPr>
          <p:cNvSpPr txBox="1">
            <a:spLocks/>
          </p:cNvSpPr>
          <p:nvPr/>
        </p:nvSpPr>
        <p:spPr>
          <a:xfrm>
            <a:off x="2340079" y="6367116"/>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Tree>
    <p:extLst>
      <p:ext uri="{BB962C8B-B14F-4D97-AF65-F5344CB8AC3E}">
        <p14:creationId xmlns:p14="http://schemas.microsoft.com/office/powerpoint/2010/main" val="438209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F34B8-FA9B-442A-BF60-7BC23AED29A5}"/>
              </a:ext>
            </a:extLst>
          </p:cNvPr>
          <p:cNvPicPr>
            <a:picLocks noChangeAspect="1"/>
          </p:cNvPicPr>
          <p:nvPr/>
        </p:nvPicPr>
        <p:blipFill rotWithShape="1">
          <a:blip r:embed="rId3"/>
          <a:srcRect r="1833"/>
          <a:stretch/>
        </p:blipFill>
        <p:spPr>
          <a:xfrm>
            <a:off x="4438274" y="-69243"/>
            <a:ext cx="8876545" cy="6996486"/>
          </a:xfrm>
          <a:prstGeom prst="rect">
            <a:avLst/>
          </a:prstGeom>
        </p:spPr>
      </p:pic>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2/5/2021</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4" y="630199"/>
            <a:ext cx="6602522"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endParaRPr lang="es-ES" dirty="0"/>
          </a:p>
          <a:p>
            <a:r>
              <a:rPr lang="es-ES" dirty="0"/>
              <a:t>Alcance y Calendario de </a:t>
            </a:r>
            <a:br>
              <a:rPr lang="es-ES" dirty="0"/>
            </a:br>
            <a:r>
              <a:rPr lang="es-ES" dirty="0"/>
              <a:t>EIR / EIS</a:t>
            </a:r>
            <a:endParaRPr lang="en-US" dirty="0"/>
          </a:p>
        </p:txBody>
      </p:sp>
      <p:pic>
        <p:nvPicPr>
          <p:cNvPr id="11" name="Picture 2" descr="A Message from HACLA on Coronavirus - News &amp; Media">
            <a:extLst>
              <a:ext uri="{FF2B5EF4-FFF2-40B4-BE49-F238E27FC236}">
                <a16:creationId xmlns:a16="http://schemas.microsoft.com/office/drawing/2014/main" id="{C754585C-6E56-43E7-B4C3-3A612B9732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s Angeles Housing + Community Investment Department - SGA Marketing">
            <a:extLst>
              <a:ext uri="{FF2B5EF4-FFF2-40B4-BE49-F238E27FC236}">
                <a16:creationId xmlns:a16="http://schemas.microsoft.com/office/drawing/2014/main" id="{D74D6521-925A-4308-A173-1D460898B9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75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err="1"/>
              <a:t>Contenido</a:t>
            </a:r>
            <a:r>
              <a:rPr lang="en-US" dirty="0"/>
              <a:t> </a:t>
            </a:r>
            <a:r>
              <a:rPr lang="en-US" dirty="0" err="1"/>
              <a:t>Requerido</a:t>
            </a:r>
            <a:r>
              <a:rPr lang="en-US" dirty="0"/>
              <a:t> del EIR / EIS</a:t>
            </a:r>
          </a:p>
        </p:txBody>
      </p:sp>
      <p:sp>
        <p:nvSpPr>
          <p:cNvPr id="2" name="Content Placeholder 1">
            <a:extLst>
              <a:ext uri="{FF2B5EF4-FFF2-40B4-BE49-F238E27FC236}">
                <a16:creationId xmlns:a16="http://schemas.microsoft.com/office/drawing/2014/main" id="{50614F20-F986-404F-9247-949A9E9A358A}"/>
              </a:ext>
            </a:extLst>
          </p:cNvPr>
          <p:cNvSpPr>
            <a:spLocks noGrp="1"/>
          </p:cNvSpPr>
          <p:nvPr>
            <p:ph sz="half" idx="1"/>
          </p:nvPr>
        </p:nvSpPr>
        <p:spPr>
          <a:xfrm>
            <a:off x="693401" y="1720645"/>
            <a:ext cx="4943724" cy="4238968"/>
          </a:xfrm>
        </p:spPr>
        <p:txBody>
          <a:bodyPr anchor="t">
            <a:noAutofit/>
          </a:bodyPr>
          <a:lstStyle/>
          <a:p>
            <a:r>
              <a:rPr lang="en-US" dirty="0" err="1"/>
              <a:t>Descripción</a:t>
            </a:r>
            <a:r>
              <a:rPr lang="en-US" dirty="0"/>
              <a:t> del Proyecto</a:t>
            </a:r>
          </a:p>
          <a:p>
            <a:r>
              <a:rPr lang="en-US" dirty="0" err="1"/>
              <a:t>Entorno</a:t>
            </a:r>
            <a:r>
              <a:rPr lang="en-US" dirty="0"/>
              <a:t> </a:t>
            </a:r>
            <a:r>
              <a:rPr lang="en-US" dirty="0" err="1"/>
              <a:t>ambiental</a:t>
            </a:r>
            <a:endParaRPr lang="en-US" dirty="0"/>
          </a:p>
          <a:p>
            <a:r>
              <a:rPr lang="en-US" dirty="0" err="1"/>
              <a:t>Discusión</a:t>
            </a:r>
            <a:r>
              <a:rPr lang="en-US" dirty="0"/>
              <a:t> de </a:t>
            </a:r>
            <a:r>
              <a:rPr lang="en-US" dirty="0" err="1"/>
              <a:t>áreas</a:t>
            </a:r>
            <a:r>
              <a:rPr lang="en-US" dirty="0"/>
              <a:t> de </a:t>
            </a:r>
            <a:r>
              <a:rPr lang="en-US" dirty="0" err="1"/>
              <a:t>impacto</a:t>
            </a:r>
            <a:r>
              <a:rPr lang="en-US" dirty="0"/>
              <a:t> </a:t>
            </a:r>
            <a:r>
              <a:rPr lang="en-US" dirty="0" err="1"/>
              <a:t>ambiental</a:t>
            </a:r>
            <a:endParaRPr lang="en-US" dirty="0"/>
          </a:p>
          <a:p>
            <a:r>
              <a:rPr lang="es-ES" dirty="0"/>
              <a:t>Impactos del proyecto que inducen al crecimiento</a:t>
            </a:r>
            <a:endParaRPr lang="en-US" dirty="0"/>
          </a:p>
        </p:txBody>
      </p:sp>
      <p:sp>
        <p:nvSpPr>
          <p:cNvPr id="3" name="Content Placeholder 2">
            <a:extLst>
              <a:ext uri="{FF2B5EF4-FFF2-40B4-BE49-F238E27FC236}">
                <a16:creationId xmlns:a16="http://schemas.microsoft.com/office/drawing/2014/main" id="{A0B823B3-21B7-4F63-B903-D5B50A8427E0}"/>
              </a:ext>
            </a:extLst>
          </p:cNvPr>
          <p:cNvSpPr>
            <a:spLocks noGrp="1"/>
          </p:cNvSpPr>
          <p:nvPr>
            <p:ph sz="half" idx="2"/>
          </p:nvPr>
        </p:nvSpPr>
        <p:spPr/>
        <p:txBody>
          <a:bodyPr>
            <a:normAutofit/>
          </a:bodyPr>
          <a:lstStyle/>
          <a:p>
            <a:r>
              <a:rPr lang="en-US" dirty="0" err="1"/>
              <a:t>Impactos</a:t>
            </a:r>
            <a:r>
              <a:rPr lang="en-US" dirty="0"/>
              <a:t> </a:t>
            </a:r>
            <a:r>
              <a:rPr lang="en-US" dirty="0" err="1"/>
              <a:t>significativos</a:t>
            </a:r>
            <a:r>
              <a:rPr lang="en-US" dirty="0"/>
              <a:t> e </a:t>
            </a:r>
            <a:r>
              <a:rPr lang="en-US" dirty="0" err="1"/>
              <a:t>inevitables</a:t>
            </a:r>
            <a:endParaRPr lang="en-US" dirty="0"/>
          </a:p>
          <a:p>
            <a:r>
              <a:rPr lang="es-ES" dirty="0"/>
              <a:t>Medidas de mitigación para minimizar impactos</a:t>
            </a:r>
            <a:endParaRPr lang="en-US" dirty="0"/>
          </a:p>
          <a:p>
            <a:r>
              <a:rPr lang="en-US" dirty="0" err="1"/>
              <a:t>Discusión</a:t>
            </a:r>
            <a:r>
              <a:rPr lang="en-US" dirty="0"/>
              <a:t> de </a:t>
            </a:r>
            <a:r>
              <a:rPr lang="en-US" dirty="0" err="1"/>
              <a:t>alternativas</a:t>
            </a:r>
            <a:endParaRPr lang="en-US" dirty="0"/>
          </a:p>
          <a:p>
            <a:r>
              <a:rPr lang="en-US" dirty="0"/>
              <a:t>NEPA, </a:t>
            </a:r>
            <a:r>
              <a:rPr lang="en-US" dirty="0" err="1"/>
              <a:t>incluida</a:t>
            </a:r>
            <a:r>
              <a:rPr lang="en-US" dirty="0"/>
              <a:t> la </a:t>
            </a:r>
            <a:r>
              <a:rPr lang="en-US" dirty="0" err="1"/>
              <a:t>justicia</a:t>
            </a:r>
            <a:r>
              <a:rPr lang="en-US" dirty="0"/>
              <a:t> </a:t>
            </a:r>
            <a:r>
              <a:rPr lang="en-US" dirty="0" err="1"/>
              <a:t>ambiental</a:t>
            </a:r>
            <a:endParaRPr lang="en-US" dirty="0"/>
          </a:p>
          <a:p>
            <a:pPr marL="0" indent="0">
              <a:buNone/>
            </a:pPr>
            <a:endParaRPr lang="en-US" dirty="0"/>
          </a:p>
        </p:txBody>
      </p:sp>
      <p:sp>
        <p:nvSpPr>
          <p:cNvPr id="8" name="Date Placeholder 4">
            <a:extLst>
              <a:ext uri="{FF2B5EF4-FFF2-40B4-BE49-F238E27FC236}">
                <a16:creationId xmlns:a16="http://schemas.microsoft.com/office/drawing/2014/main" id="{05FB8043-16F8-4BFE-B33A-7987F0B9FAE0}"/>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82569941-20E8-4217-912B-6BA91B06D98E}"/>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26</a:t>
            </a:fld>
            <a:endParaRPr lang="en-US" dirty="0"/>
          </a:p>
        </p:txBody>
      </p:sp>
      <p:sp>
        <p:nvSpPr>
          <p:cNvPr id="11" name="Footer Placeholder 6">
            <a:extLst>
              <a:ext uri="{FF2B5EF4-FFF2-40B4-BE49-F238E27FC236}">
                <a16:creationId xmlns:a16="http://schemas.microsoft.com/office/drawing/2014/main" id="{846B89EC-FF86-4B3C-AD9A-A4163D7E13AC}"/>
              </a:ext>
            </a:extLst>
          </p:cNvPr>
          <p:cNvSpPr txBox="1">
            <a:spLocks/>
          </p:cNvSpPr>
          <p:nvPr/>
        </p:nvSpPr>
        <p:spPr>
          <a:xfrm>
            <a:off x="2340079" y="6367116"/>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Tree>
    <p:extLst>
      <p:ext uri="{BB962C8B-B14F-4D97-AF65-F5344CB8AC3E}">
        <p14:creationId xmlns:p14="http://schemas.microsoft.com/office/powerpoint/2010/main" val="145074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937517" y="344826"/>
            <a:ext cx="9739955" cy="698739"/>
          </a:xfrm>
        </p:spPr>
        <p:txBody>
          <a:bodyPr/>
          <a:lstStyle/>
          <a:p>
            <a:r>
              <a:rPr lang="es-ES" dirty="0"/>
              <a:t>Temas Ambientales para Analizar en el EIR / EIS</a:t>
            </a:r>
            <a:endParaRPr lang="en-US" dirty="0"/>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602632164"/>
              </p:ext>
            </p:extLst>
          </p:nvPr>
        </p:nvGraphicFramePr>
        <p:xfrm>
          <a:off x="762596" y="1616561"/>
          <a:ext cx="5327552" cy="4770120"/>
        </p:xfrm>
        <a:graphic>
          <a:graphicData uri="http://schemas.openxmlformats.org/drawingml/2006/table">
            <a:tbl>
              <a:tblPr firstRow="1" firstCol="1" bandRow="1"/>
              <a:tblGrid>
                <a:gridCol w="5327552">
                  <a:extLst>
                    <a:ext uri="{9D8B030D-6E8A-4147-A177-3AD203B41FA5}">
                      <a16:colId xmlns:a16="http://schemas.microsoft.com/office/drawing/2014/main" val="20000"/>
                    </a:ext>
                  </a:extLst>
                </a:gridCol>
              </a:tblGrid>
              <a:tr h="4430444">
                <a:tc>
                  <a:txBody>
                    <a:bodyPr/>
                    <a:lstStyle/>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Estética</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Calidad del Aire</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Recursos</a:t>
                      </a:r>
                      <a:r>
                        <a:rPr lang="en-US" sz="2000" b="0" kern="1200" dirty="0">
                          <a:solidFill>
                            <a:srgbClr val="59595B"/>
                          </a:solidFill>
                          <a:latin typeface="+mn-lt"/>
                          <a:ea typeface="+mn-ea"/>
                          <a:cs typeface="+mn-cs"/>
                        </a:rPr>
                        <a:t> </a:t>
                      </a:r>
                      <a:r>
                        <a:rPr lang="en-US" sz="2000" b="0" kern="1200" dirty="0" err="1">
                          <a:solidFill>
                            <a:srgbClr val="59595B"/>
                          </a:solidFill>
                          <a:latin typeface="+mn-lt"/>
                          <a:ea typeface="+mn-ea"/>
                          <a:cs typeface="+mn-cs"/>
                        </a:rPr>
                        <a:t>Biológicos</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Recursos</a:t>
                      </a:r>
                      <a:r>
                        <a:rPr lang="en-US" sz="2000" b="0" kern="1200" dirty="0">
                          <a:solidFill>
                            <a:srgbClr val="59595B"/>
                          </a:solidFill>
                          <a:latin typeface="+mn-lt"/>
                          <a:ea typeface="+mn-ea"/>
                          <a:cs typeface="+mn-cs"/>
                        </a:rPr>
                        <a:t> </a:t>
                      </a:r>
                      <a:r>
                        <a:rPr lang="en-US" sz="2000" b="0" kern="1200" dirty="0" err="1">
                          <a:solidFill>
                            <a:srgbClr val="59595B"/>
                          </a:solidFill>
                          <a:latin typeface="+mn-lt"/>
                          <a:ea typeface="+mn-ea"/>
                          <a:cs typeface="+mn-cs"/>
                        </a:rPr>
                        <a:t>Culturales</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Energía</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La Justicia Ambiental </a:t>
                      </a: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err="1">
                          <a:solidFill>
                            <a:srgbClr val="59595B"/>
                          </a:solidFill>
                          <a:latin typeface="+mn-lt"/>
                          <a:ea typeface="+mn-ea"/>
                          <a:cs typeface="+mn-cs"/>
                        </a:rPr>
                        <a:t>Geología</a:t>
                      </a:r>
                      <a:r>
                        <a:rPr lang="en-US" sz="2000" b="0" kern="1200" dirty="0">
                          <a:solidFill>
                            <a:srgbClr val="59595B"/>
                          </a:solidFill>
                          <a:latin typeface="+mn-lt"/>
                          <a:ea typeface="+mn-ea"/>
                          <a:cs typeface="+mn-cs"/>
                        </a:rPr>
                        <a:t> / </a:t>
                      </a:r>
                      <a:r>
                        <a:rPr lang="en-US" sz="2000" b="0" kern="1200" dirty="0" err="1">
                          <a:solidFill>
                            <a:srgbClr val="59595B"/>
                          </a:solidFill>
                          <a:latin typeface="+mn-lt"/>
                          <a:ea typeface="+mn-ea"/>
                          <a:cs typeface="+mn-cs"/>
                        </a:rPr>
                        <a:t>Suelos</a:t>
                      </a:r>
                      <a:endParaRPr lang="en-US" sz="2000" b="0" kern="1200" dirty="0">
                        <a:solidFill>
                          <a:srgbClr val="59595B"/>
                        </a:solidFill>
                        <a:latin typeface="+mn-lt"/>
                        <a:ea typeface="+mn-ea"/>
                        <a:cs typeface="+mn-cs"/>
                      </a:endParaRP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err="1">
                          <a:solidFill>
                            <a:srgbClr val="59595B"/>
                          </a:solidFill>
                          <a:latin typeface="+mn-lt"/>
                          <a:ea typeface="+mn-ea"/>
                          <a:cs typeface="+mn-cs"/>
                        </a:rPr>
                        <a:t>Emisiones</a:t>
                      </a:r>
                      <a:r>
                        <a:rPr lang="en-US" sz="2000" b="0" kern="1200" dirty="0">
                          <a:solidFill>
                            <a:srgbClr val="59595B"/>
                          </a:solidFill>
                          <a:latin typeface="+mn-lt"/>
                          <a:ea typeface="+mn-ea"/>
                          <a:cs typeface="+mn-cs"/>
                        </a:rPr>
                        <a:t> de Gases de </a:t>
                      </a:r>
                      <a:r>
                        <a:rPr lang="en-US" sz="2000" b="0" kern="1200" dirty="0" err="1">
                          <a:solidFill>
                            <a:srgbClr val="59595B"/>
                          </a:solidFill>
                          <a:latin typeface="+mn-lt"/>
                          <a:ea typeface="+mn-ea"/>
                          <a:cs typeface="+mn-cs"/>
                        </a:rPr>
                        <a:t>Efecto</a:t>
                      </a:r>
                      <a:br>
                        <a:rPr lang="en-US" sz="2000" b="0" kern="1200" dirty="0">
                          <a:solidFill>
                            <a:srgbClr val="59595B"/>
                          </a:solidFill>
                          <a:latin typeface="+mn-lt"/>
                          <a:ea typeface="+mn-ea"/>
                          <a:cs typeface="+mn-cs"/>
                        </a:rPr>
                      </a:br>
                      <a:r>
                        <a:rPr lang="en-US" sz="2000" b="0" kern="1200" dirty="0" err="1">
                          <a:solidFill>
                            <a:srgbClr val="59595B"/>
                          </a:solidFill>
                          <a:latin typeface="+mn-lt"/>
                          <a:ea typeface="+mn-ea"/>
                          <a:cs typeface="+mn-cs"/>
                        </a:rPr>
                        <a:t>Invernadero</a:t>
                      </a:r>
                      <a:endParaRPr lang="en-US" sz="2000" b="0" kern="1200" dirty="0">
                        <a:solidFill>
                          <a:srgbClr val="59595B"/>
                        </a:solidFill>
                        <a:latin typeface="+mn-lt"/>
                        <a:ea typeface="+mn-ea"/>
                        <a:cs typeface="+mn-cs"/>
                      </a:endParaRPr>
                    </a:p>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err="1">
                          <a:solidFill>
                            <a:srgbClr val="59595B"/>
                          </a:solidFill>
                          <a:latin typeface="+mn-lt"/>
                          <a:ea typeface="+mn-ea"/>
                          <a:cs typeface="+mn-cs"/>
                        </a:rPr>
                        <a:t>Peligros</a:t>
                      </a:r>
                      <a:r>
                        <a:rPr lang="en-US" sz="2000" b="0" kern="1200" dirty="0">
                          <a:solidFill>
                            <a:srgbClr val="59595B"/>
                          </a:solidFill>
                          <a:latin typeface="+mn-lt"/>
                          <a:ea typeface="+mn-ea"/>
                          <a:cs typeface="+mn-cs"/>
                        </a:rPr>
                        <a:t> / </a:t>
                      </a:r>
                      <a:r>
                        <a:rPr lang="en-US" sz="2000" b="0" kern="1200" dirty="0" err="1">
                          <a:solidFill>
                            <a:srgbClr val="59595B"/>
                          </a:solidFill>
                          <a:latin typeface="+mn-lt"/>
                          <a:ea typeface="+mn-ea"/>
                          <a:cs typeface="+mn-cs"/>
                        </a:rPr>
                        <a:t>Materiales</a:t>
                      </a:r>
                      <a:r>
                        <a:rPr lang="en-US" sz="2000" b="0" kern="1200" dirty="0">
                          <a:solidFill>
                            <a:srgbClr val="59595B"/>
                          </a:solidFill>
                          <a:latin typeface="+mn-lt"/>
                          <a:ea typeface="+mn-ea"/>
                          <a:cs typeface="+mn-cs"/>
                        </a:rPr>
                        <a:t> </a:t>
                      </a:r>
                      <a:r>
                        <a:rPr lang="en-US" sz="2000" b="0" kern="1200" dirty="0" err="1">
                          <a:solidFill>
                            <a:srgbClr val="59595B"/>
                          </a:solidFill>
                          <a:latin typeface="+mn-lt"/>
                          <a:ea typeface="+mn-ea"/>
                          <a:cs typeface="+mn-cs"/>
                        </a:rPr>
                        <a:t>Peligrosos</a:t>
                      </a:r>
                      <a:endParaRPr lang="en-US" sz="2800" b="0" dirty="0">
                        <a:solidFill>
                          <a:schemeClr val="tx1">
                            <a:lumMod val="50000"/>
                          </a:schemeClr>
                        </a:solidFill>
                        <a:effectLst/>
                        <a:latin typeface="Calibri" panose="020F0502020204030204" pitchFamily="34" charset="0"/>
                        <a:ea typeface="Times New Roman"/>
                      </a:endParaRPr>
                    </a:p>
                    <a:p>
                      <a:pPr marL="342900" marR="0" lvl="0" indent="-342900">
                        <a:spcBef>
                          <a:spcPts val="0"/>
                        </a:spcBef>
                        <a:spcAft>
                          <a:spcPts val="0"/>
                        </a:spcAft>
                        <a:buFont typeface="Symbol"/>
                        <a:buChar char=""/>
                        <a:tabLst>
                          <a:tab pos="0" algn="l"/>
                        </a:tabLst>
                      </a:pPr>
                      <a:endParaRPr lang="en-US" sz="2800" b="0" dirty="0">
                        <a:solidFill>
                          <a:schemeClr val="tx1">
                            <a:lumMod val="50000"/>
                          </a:schemeClr>
                        </a:solidFill>
                        <a:effectLst/>
                        <a:latin typeface="Calibri" panose="020F0502020204030204" pitchFamily="34" charset="0"/>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11F5AEFA-6DA9-4EA0-8AED-BD664A35A0BF}"/>
              </a:ext>
            </a:extLst>
          </p:cNvPr>
          <p:cNvGraphicFramePr>
            <a:graphicFrameLocks noGrp="1"/>
          </p:cNvGraphicFramePr>
          <p:nvPr>
            <p:extLst>
              <p:ext uri="{D42A27DB-BD31-4B8C-83A1-F6EECF244321}">
                <p14:modId xmlns:p14="http://schemas.microsoft.com/office/powerpoint/2010/main" val="1793935271"/>
              </p:ext>
            </p:extLst>
          </p:nvPr>
        </p:nvGraphicFramePr>
        <p:xfrm>
          <a:off x="4508360" y="1483147"/>
          <a:ext cx="4675367" cy="4635518"/>
        </p:xfrm>
        <a:graphic>
          <a:graphicData uri="http://schemas.openxmlformats.org/drawingml/2006/table">
            <a:tbl>
              <a:tblPr firstRow="1" firstCol="1" bandRow="1"/>
              <a:tblGrid>
                <a:gridCol w="4675367">
                  <a:extLst>
                    <a:ext uri="{9D8B030D-6E8A-4147-A177-3AD203B41FA5}">
                      <a16:colId xmlns:a16="http://schemas.microsoft.com/office/drawing/2014/main" val="20000"/>
                    </a:ext>
                  </a:extLst>
                </a:gridCol>
              </a:tblGrid>
              <a:tr h="4635518">
                <a:tc>
                  <a:txBody>
                    <a:bodyPr/>
                    <a:lstStyle/>
                    <a:p>
                      <a:pPr marL="290513" marR="0" lvl="0" indent="-290513" algn="l" defTabSz="914377" rtl="0" eaLnBrk="1" fontAlgn="auto" latinLnBrk="0" hangingPunct="1">
                        <a:lnSpc>
                          <a:spcPct val="100000"/>
                        </a:lnSpc>
                        <a:spcBef>
                          <a:spcPts val="600"/>
                        </a:spcBef>
                        <a:spcAft>
                          <a:spcPts val="600"/>
                        </a:spcAft>
                        <a:buClr>
                          <a:schemeClr val="tx2"/>
                        </a:buClr>
                        <a:buSzTx/>
                        <a:buFont typeface="Wingdings" panose="05000000000000000000" pitchFamily="2" charset="2"/>
                        <a:buChar char="§"/>
                        <a:tabLst>
                          <a:tab pos="0" algn="l"/>
                        </a:tabLst>
                        <a:defRPr/>
                      </a:pPr>
                      <a:r>
                        <a:rPr lang="en-US" sz="2000" b="0" kern="1200" dirty="0" err="1">
                          <a:solidFill>
                            <a:srgbClr val="59595B"/>
                          </a:solidFill>
                          <a:latin typeface="+mn-lt"/>
                          <a:ea typeface="+mn-ea"/>
                          <a:cs typeface="+mn-cs"/>
                        </a:rPr>
                        <a:t>Hidrología</a:t>
                      </a:r>
                      <a:r>
                        <a:rPr lang="en-US" sz="2000" b="0" kern="1200" dirty="0">
                          <a:solidFill>
                            <a:srgbClr val="59595B"/>
                          </a:solidFill>
                          <a:latin typeface="+mn-lt"/>
                          <a:ea typeface="+mn-ea"/>
                          <a:cs typeface="+mn-cs"/>
                        </a:rPr>
                        <a:t> / Calidad del Agua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s-ES" sz="2000" b="0" kern="1200" dirty="0">
                          <a:solidFill>
                            <a:srgbClr val="59595B"/>
                          </a:solidFill>
                          <a:latin typeface="+mn-lt"/>
                          <a:ea typeface="+mn-ea"/>
                          <a:cs typeface="+mn-cs"/>
                        </a:rPr>
                        <a:t>La Planificación del Uso del</a:t>
                      </a:r>
                      <a:br>
                        <a:rPr lang="es-ES" sz="2000" b="0" kern="1200" dirty="0">
                          <a:solidFill>
                            <a:srgbClr val="59595B"/>
                          </a:solidFill>
                          <a:latin typeface="+mn-lt"/>
                          <a:ea typeface="+mn-ea"/>
                          <a:cs typeface="+mn-cs"/>
                        </a:rPr>
                      </a:br>
                      <a:r>
                        <a:rPr lang="es-ES" sz="2000" b="0" kern="1200" dirty="0">
                          <a:solidFill>
                            <a:srgbClr val="59595B"/>
                          </a:solidFill>
                          <a:latin typeface="+mn-lt"/>
                          <a:ea typeface="+mn-ea"/>
                          <a:cs typeface="+mn-cs"/>
                        </a:rPr>
                        <a:t>Suelo</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Ruido</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a:solidFill>
                            <a:srgbClr val="59595B"/>
                          </a:solidFill>
                          <a:latin typeface="+mn-lt"/>
                          <a:ea typeface="+mn-ea"/>
                          <a:cs typeface="+mn-cs"/>
                        </a:rPr>
                        <a:t>Población / Vivienda</a:t>
                      </a: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Servicios</a:t>
                      </a:r>
                      <a:r>
                        <a:rPr lang="en-US" sz="2000" b="0" kern="1200" dirty="0">
                          <a:solidFill>
                            <a:srgbClr val="59595B"/>
                          </a:solidFill>
                          <a:latin typeface="+mn-lt"/>
                          <a:ea typeface="+mn-ea"/>
                          <a:cs typeface="+mn-cs"/>
                        </a:rPr>
                        <a:t> </a:t>
                      </a:r>
                      <a:r>
                        <a:rPr lang="en-US" sz="2000" b="0" kern="1200" dirty="0" err="1">
                          <a:solidFill>
                            <a:srgbClr val="59595B"/>
                          </a:solidFill>
                          <a:latin typeface="+mn-lt"/>
                          <a:ea typeface="+mn-ea"/>
                          <a:cs typeface="+mn-cs"/>
                        </a:rPr>
                        <a:t>Públicos</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Recreación</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Transporte</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Recursos</a:t>
                      </a:r>
                      <a:r>
                        <a:rPr lang="en-US" sz="2000" b="0" kern="1200" dirty="0">
                          <a:solidFill>
                            <a:srgbClr val="59595B"/>
                          </a:solidFill>
                          <a:latin typeface="+mn-lt"/>
                          <a:ea typeface="+mn-ea"/>
                          <a:cs typeface="+mn-cs"/>
                        </a:rPr>
                        <a:t> </a:t>
                      </a:r>
                      <a:r>
                        <a:rPr lang="en-US" sz="2000" b="0" kern="1200" dirty="0" err="1">
                          <a:solidFill>
                            <a:srgbClr val="59595B"/>
                          </a:solidFill>
                          <a:latin typeface="+mn-lt"/>
                          <a:ea typeface="+mn-ea"/>
                          <a:cs typeface="+mn-cs"/>
                        </a:rPr>
                        <a:t>Culturales</a:t>
                      </a:r>
                      <a:r>
                        <a:rPr lang="en-US" sz="2000" b="0" kern="1200" dirty="0">
                          <a:solidFill>
                            <a:srgbClr val="59595B"/>
                          </a:solidFill>
                          <a:latin typeface="+mn-lt"/>
                          <a:ea typeface="+mn-ea"/>
                          <a:cs typeface="+mn-cs"/>
                        </a:rPr>
                        <a:t> </a:t>
                      </a:r>
                      <a:r>
                        <a:rPr lang="en-US" sz="2000" b="0" kern="1200" dirty="0" err="1">
                          <a:solidFill>
                            <a:srgbClr val="59595B"/>
                          </a:solidFill>
                          <a:latin typeface="+mn-lt"/>
                          <a:ea typeface="+mn-ea"/>
                          <a:cs typeface="+mn-cs"/>
                        </a:rPr>
                        <a:t>Tribales</a:t>
                      </a:r>
                      <a:endParaRPr lang="en-US" sz="2000" b="0" kern="1200" dirty="0">
                        <a:solidFill>
                          <a:srgbClr val="59595B"/>
                        </a:solidFill>
                        <a:latin typeface="+mn-lt"/>
                        <a:ea typeface="+mn-ea"/>
                        <a:cs typeface="+mn-cs"/>
                      </a:endParaRPr>
                    </a:p>
                    <a:p>
                      <a:pPr marL="290513" marR="0" lvl="0" indent="-290513" algn="l" defTabSz="914377" rtl="0" eaLnBrk="1" latinLnBrk="0" hangingPunct="1">
                        <a:lnSpc>
                          <a:spcPct val="100000"/>
                        </a:lnSpc>
                        <a:spcBef>
                          <a:spcPts val="600"/>
                        </a:spcBef>
                        <a:spcAft>
                          <a:spcPts val="600"/>
                        </a:spcAft>
                        <a:buClr>
                          <a:schemeClr val="tx2"/>
                        </a:buClr>
                        <a:buFont typeface="Wingdings" panose="05000000000000000000" pitchFamily="2" charset="2"/>
                        <a:buChar char="§"/>
                        <a:tabLst>
                          <a:tab pos="0" algn="l"/>
                        </a:tabLst>
                      </a:pPr>
                      <a:r>
                        <a:rPr lang="en-US" sz="2000" b="0" kern="1200" dirty="0" err="1">
                          <a:solidFill>
                            <a:srgbClr val="59595B"/>
                          </a:solidFill>
                          <a:latin typeface="+mn-lt"/>
                          <a:ea typeface="+mn-ea"/>
                          <a:cs typeface="+mn-cs"/>
                        </a:rPr>
                        <a:t>Servicios</a:t>
                      </a:r>
                      <a:r>
                        <a:rPr lang="en-US" sz="2000" b="0" kern="1200" dirty="0">
                          <a:solidFill>
                            <a:srgbClr val="59595B"/>
                          </a:solidFill>
                          <a:latin typeface="+mn-lt"/>
                          <a:ea typeface="+mn-ea"/>
                          <a:cs typeface="+mn-cs"/>
                        </a:rPr>
                        <a:t> </a:t>
                      </a:r>
                      <a:r>
                        <a:rPr lang="en-US" sz="2000" b="0" kern="1200" dirty="0" err="1">
                          <a:solidFill>
                            <a:srgbClr val="59595B"/>
                          </a:solidFill>
                          <a:latin typeface="+mn-lt"/>
                          <a:ea typeface="+mn-ea"/>
                          <a:cs typeface="+mn-cs"/>
                        </a:rPr>
                        <a:t>Públicos</a:t>
                      </a:r>
                      <a:r>
                        <a:rPr lang="en-US" sz="2000" b="0" kern="1200" dirty="0">
                          <a:solidFill>
                            <a:srgbClr val="59595B"/>
                          </a:solidFill>
                          <a:latin typeface="+mn-lt"/>
                          <a:ea typeface="+mn-ea"/>
                          <a:cs typeface="+mn-cs"/>
                        </a:rPr>
                        <a:t> / </a:t>
                      </a:r>
                      <a:br>
                        <a:rPr lang="en-US" sz="2000" b="0" kern="1200" dirty="0">
                          <a:solidFill>
                            <a:srgbClr val="59595B"/>
                          </a:solidFill>
                          <a:latin typeface="+mn-lt"/>
                          <a:ea typeface="+mn-ea"/>
                          <a:cs typeface="+mn-cs"/>
                        </a:rPr>
                      </a:br>
                      <a:r>
                        <a:rPr lang="en-US" sz="2000" b="0" kern="1200" dirty="0" err="1">
                          <a:solidFill>
                            <a:srgbClr val="59595B"/>
                          </a:solidFill>
                          <a:latin typeface="+mn-lt"/>
                          <a:ea typeface="+mn-ea"/>
                          <a:cs typeface="+mn-cs"/>
                        </a:rPr>
                        <a:t>Sistemas</a:t>
                      </a:r>
                      <a:r>
                        <a:rPr lang="en-US" sz="2000" b="0" kern="1200" dirty="0">
                          <a:solidFill>
                            <a:srgbClr val="59595B"/>
                          </a:solidFill>
                          <a:latin typeface="+mn-lt"/>
                          <a:ea typeface="+mn-ea"/>
                          <a:cs typeface="+mn-cs"/>
                        </a:rPr>
                        <a:t> de </a:t>
                      </a:r>
                      <a:r>
                        <a:rPr lang="en-US" sz="2000" b="0" kern="1200" dirty="0" err="1">
                          <a:solidFill>
                            <a:srgbClr val="59595B"/>
                          </a:solidFill>
                          <a:latin typeface="+mn-lt"/>
                          <a:ea typeface="+mn-ea"/>
                          <a:cs typeface="+mn-cs"/>
                        </a:rPr>
                        <a:t>Servicio</a:t>
                      </a:r>
                      <a:endParaRPr lang="en-US" sz="2000" b="0" kern="1200" dirty="0">
                        <a:solidFill>
                          <a:srgbClr val="59595B"/>
                        </a:solidFill>
                        <a:latin typeface="+mn-lt"/>
                        <a:ea typeface="+mn-ea"/>
                        <a:cs typeface="+mn-cs"/>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27</a:t>
            </a:fld>
            <a:endParaRPr lang="en-US" dirty="0"/>
          </a:p>
        </p:txBody>
      </p:sp>
      <p:sp>
        <p:nvSpPr>
          <p:cNvPr id="13" name="Footer Placeholder 6">
            <a:extLst>
              <a:ext uri="{FF2B5EF4-FFF2-40B4-BE49-F238E27FC236}">
                <a16:creationId xmlns:a16="http://schemas.microsoft.com/office/drawing/2014/main" id="{101EA5DA-1839-4F01-9F07-2B9A7A7EBC3D}"/>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14" name="Date Placeholder 4">
            <a:extLst>
              <a:ext uri="{FF2B5EF4-FFF2-40B4-BE49-F238E27FC236}">
                <a16:creationId xmlns:a16="http://schemas.microsoft.com/office/drawing/2014/main" id="{56E779D6-E82D-4E53-A5F1-45D7771FDB65}"/>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pic>
        <p:nvPicPr>
          <p:cNvPr id="3" name="Picture 2">
            <a:extLst>
              <a:ext uri="{FF2B5EF4-FFF2-40B4-BE49-F238E27FC236}">
                <a16:creationId xmlns:a16="http://schemas.microsoft.com/office/drawing/2014/main" id="{A38F8AD5-073F-466D-A876-8787313D1936}"/>
              </a:ext>
            </a:extLst>
          </p:cNvPr>
          <p:cNvPicPr>
            <a:picLocks noChangeAspect="1"/>
          </p:cNvPicPr>
          <p:nvPr/>
        </p:nvPicPr>
        <p:blipFill rotWithShape="1">
          <a:blip r:embed="rId3"/>
          <a:srcRect r="1078"/>
          <a:stretch/>
        </p:blipFill>
        <p:spPr>
          <a:xfrm>
            <a:off x="8195037" y="1616561"/>
            <a:ext cx="3307477" cy="3742019"/>
          </a:xfrm>
          <a:prstGeom prst="rect">
            <a:avLst/>
          </a:prstGeom>
        </p:spPr>
      </p:pic>
      <p:sp>
        <p:nvSpPr>
          <p:cNvPr id="11" name="TextBox 10">
            <a:extLst>
              <a:ext uri="{FF2B5EF4-FFF2-40B4-BE49-F238E27FC236}">
                <a16:creationId xmlns:a16="http://schemas.microsoft.com/office/drawing/2014/main" id="{40F609F8-5ECB-4469-80D2-4AF9E4CA1E5E}"/>
              </a:ext>
            </a:extLst>
          </p:cNvPr>
          <p:cNvSpPr txBox="1"/>
          <p:nvPr/>
        </p:nvSpPr>
        <p:spPr>
          <a:xfrm>
            <a:off x="8195037" y="5358580"/>
            <a:ext cx="3307477" cy="523220"/>
          </a:xfrm>
          <a:prstGeom prst="rect">
            <a:avLst/>
          </a:prstGeom>
          <a:noFill/>
        </p:spPr>
        <p:txBody>
          <a:bodyPr wrap="square" rtlCol="0">
            <a:spAutoFit/>
          </a:bodyPr>
          <a:lstStyle/>
          <a:p>
            <a:r>
              <a:rPr lang="es-ES" sz="1400" i="1" dirty="0"/>
              <a:t>Arriba: Paseo marítimo de San Pedro y Puente Vincent Thomas</a:t>
            </a:r>
            <a:endParaRPr lang="en-US" sz="1400" i="1" dirty="0"/>
          </a:p>
        </p:txBody>
      </p:sp>
    </p:spTree>
    <p:extLst>
      <p:ext uri="{BB962C8B-B14F-4D97-AF65-F5344CB8AC3E}">
        <p14:creationId xmlns:p14="http://schemas.microsoft.com/office/powerpoint/2010/main" val="618810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940F-706A-47D1-940A-2636C1760E9B}"/>
              </a:ext>
            </a:extLst>
          </p:cNvPr>
          <p:cNvSpPr>
            <a:spLocks noGrp="1"/>
          </p:cNvSpPr>
          <p:nvPr>
            <p:ph type="title"/>
          </p:nvPr>
        </p:nvSpPr>
        <p:spPr/>
        <p:txBody>
          <a:bodyPr/>
          <a:lstStyle/>
          <a:p>
            <a:r>
              <a:rPr lang="es-ES" dirty="0"/>
              <a:t>Calendario de Revisión Ambiental Anticipado</a:t>
            </a:r>
            <a:endParaRPr lang="en-US" dirty="0"/>
          </a:p>
        </p:txBody>
      </p:sp>
      <p:sp>
        <p:nvSpPr>
          <p:cNvPr id="6" name="Slide Number Placeholder 5">
            <a:extLst>
              <a:ext uri="{FF2B5EF4-FFF2-40B4-BE49-F238E27FC236}">
                <a16:creationId xmlns:a16="http://schemas.microsoft.com/office/drawing/2014/main" id="{1736A5F1-0B8B-48BC-839A-EB1F70050BFB}"/>
              </a:ext>
            </a:extLst>
          </p:cNvPr>
          <p:cNvSpPr>
            <a:spLocks noGrp="1"/>
          </p:cNvSpPr>
          <p:nvPr>
            <p:ph type="sldNum" sz="quarter" idx="4"/>
          </p:nvPr>
        </p:nvSpPr>
        <p:spPr/>
        <p:txBody>
          <a:bodyPr/>
          <a:lstStyle/>
          <a:p>
            <a:fld id="{C1858806-A1AF-4656-A8CB-7715E5E3E424}" type="slidenum">
              <a:rPr lang="en-US" smtClean="0"/>
              <a:pPr/>
              <a:t>28</a:t>
            </a:fld>
            <a:endParaRPr lang="en-US" dirty="0"/>
          </a:p>
        </p:txBody>
      </p:sp>
      <p:sp>
        <p:nvSpPr>
          <p:cNvPr id="15" name="Footer Placeholder 6">
            <a:extLst>
              <a:ext uri="{FF2B5EF4-FFF2-40B4-BE49-F238E27FC236}">
                <a16:creationId xmlns:a16="http://schemas.microsoft.com/office/drawing/2014/main" id="{9DC6B724-91A4-4BD4-BDE0-90F5ED60754A}"/>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16" name="Date Placeholder 4">
            <a:extLst>
              <a:ext uri="{FF2B5EF4-FFF2-40B4-BE49-F238E27FC236}">
                <a16:creationId xmlns:a16="http://schemas.microsoft.com/office/drawing/2014/main" id="{C39C9B29-5DD5-4F36-BA11-AD212B6CF8E3}"/>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graphicFrame>
        <p:nvGraphicFramePr>
          <p:cNvPr id="9" name="Diagram 8">
            <a:extLst>
              <a:ext uri="{FF2B5EF4-FFF2-40B4-BE49-F238E27FC236}">
                <a16:creationId xmlns:a16="http://schemas.microsoft.com/office/drawing/2014/main" id="{ADDFA0A7-FC1B-44D0-8EF7-89C9B52F91E9}"/>
              </a:ext>
            </a:extLst>
          </p:cNvPr>
          <p:cNvGraphicFramePr/>
          <p:nvPr>
            <p:extLst>
              <p:ext uri="{D42A27DB-BD31-4B8C-83A1-F6EECF244321}">
                <p14:modId xmlns:p14="http://schemas.microsoft.com/office/powerpoint/2010/main" val="2592701417"/>
              </p:ext>
            </p:extLst>
          </p:nvPr>
        </p:nvGraphicFramePr>
        <p:xfrm>
          <a:off x="2268695" y="1431888"/>
          <a:ext cx="7453644" cy="4619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Star">
            <a:extLst>
              <a:ext uri="{FF2B5EF4-FFF2-40B4-BE49-F238E27FC236}">
                <a16:creationId xmlns:a16="http://schemas.microsoft.com/office/drawing/2014/main" id="{F268BFD2-DBB3-43D3-B174-BFCE1E1E06D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8623">
            <a:off x="1597615" y="1625898"/>
            <a:ext cx="1189959" cy="1189959"/>
          </a:xfrm>
          <a:prstGeom prst="rect">
            <a:avLst/>
          </a:prstGeom>
        </p:spPr>
      </p:pic>
      <p:sp>
        <p:nvSpPr>
          <p:cNvPr id="5" name="TextBox 4">
            <a:extLst>
              <a:ext uri="{FF2B5EF4-FFF2-40B4-BE49-F238E27FC236}">
                <a16:creationId xmlns:a16="http://schemas.microsoft.com/office/drawing/2014/main" id="{A642E5B1-7007-4505-81C6-2ED1DC1EFEC7}"/>
              </a:ext>
            </a:extLst>
          </p:cNvPr>
          <p:cNvSpPr txBox="1"/>
          <p:nvPr/>
        </p:nvSpPr>
        <p:spPr>
          <a:xfrm rot="20350678">
            <a:off x="1815589" y="2025985"/>
            <a:ext cx="806118" cy="523220"/>
          </a:xfrm>
          <a:prstGeom prst="rect">
            <a:avLst/>
          </a:prstGeom>
          <a:noFill/>
        </p:spPr>
        <p:txBody>
          <a:bodyPr wrap="none" rtlCol="0">
            <a:spAutoFit/>
          </a:bodyPr>
          <a:lstStyle/>
          <a:p>
            <a:pPr algn="ctr"/>
            <a:r>
              <a:rPr lang="en-US" sz="1400" b="1" dirty="0"/>
              <a:t>Estamos</a:t>
            </a:r>
          </a:p>
          <a:p>
            <a:pPr algn="ctr"/>
            <a:r>
              <a:rPr lang="en-US" sz="1400" b="1" dirty="0" err="1"/>
              <a:t>Aquí</a:t>
            </a:r>
            <a:endParaRPr lang="en-US" sz="1400" b="1" dirty="0"/>
          </a:p>
        </p:txBody>
      </p:sp>
    </p:spTree>
    <p:extLst>
      <p:ext uri="{BB962C8B-B14F-4D97-AF65-F5344CB8AC3E}">
        <p14:creationId xmlns:p14="http://schemas.microsoft.com/office/powerpoint/2010/main" val="1183226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E735A-0253-47D7-B1C5-49706CA22511}"/>
              </a:ext>
            </a:extLst>
          </p:cNvPr>
          <p:cNvPicPr>
            <a:picLocks noChangeAspect="1"/>
          </p:cNvPicPr>
          <p:nvPr/>
        </p:nvPicPr>
        <p:blipFill>
          <a:blip r:embed="rId3"/>
          <a:stretch>
            <a:fillRect/>
          </a:stretch>
        </p:blipFill>
        <p:spPr>
          <a:xfrm>
            <a:off x="-8264" y="0"/>
            <a:ext cx="12200264" cy="8052174"/>
          </a:xfrm>
          <a:prstGeom prst="rect">
            <a:avLst/>
          </a:prstGeom>
        </p:spPr>
      </p:pic>
      <p:pic>
        <p:nvPicPr>
          <p:cNvPr id="13" name="Picture 12">
            <a:extLst>
              <a:ext uri="{FF2B5EF4-FFF2-40B4-BE49-F238E27FC236}">
                <a16:creationId xmlns:a16="http://schemas.microsoft.com/office/drawing/2014/main" id="{3A23428E-4DA9-4B12-803D-02FE0CEA36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64" y="131552"/>
            <a:ext cx="12191995" cy="1194816"/>
          </a:xfrm>
          <a:prstGeom prst="rect">
            <a:avLst/>
          </a:prstGeom>
        </p:spPr>
      </p:pic>
      <p:sp>
        <p:nvSpPr>
          <p:cNvPr id="2" name="Title 1">
            <a:extLst>
              <a:ext uri="{FF2B5EF4-FFF2-40B4-BE49-F238E27FC236}">
                <a16:creationId xmlns:a16="http://schemas.microsoft.com/office/drawing/2014/main" id="{283A57F3-FFE5-4C99-8551-72F79A0D7C89}"/>
              </a:ext>
            </a:extLst>
          </p:cNvPr>
          <p:cNvSpPr>
            <a:spLocks noGrp="1"/>
          </p:cNvSpPr>
          <p:nvPr>
            <p:ph type="title" idx="4294967295"/>
          </p:nvPr>
        </p:nvSpPr>
        <p:spPr>
          <a:xfrm>
            <a:off x="1649247" y="372390"/>
            <a:ext cx="9992138" cy="722312"/>
          </a:xfrm>
        </p:spPr>
        <p:txBody>
          <a:bodyPr vert="horz" lIns="91440" tIns="182880" rIns="91440" bIns="91440" rtlCol="0" anchor="ctr" anchorCtr="0">
            <a:noAutofit/>
          </a:bodyPr>
          <a:lstStyle/>
          <a:p>
            <a:r>
              <a:rPr lang="en-US" sz="3600" dirty="0" err="1"/>
              <a:t>Comentarios</a:t>
            </a:r>
            <a:endParaRPr lang="en-US" sz="3600" dirty="0"/>
          </a:p>
        </p:txBody>
      </p:sp>
      <p:sp>
        <p:nvSpPr>
          <p:cNvPr id="3" name="Hexagon 2">
            <a:extLst>
              <a:ext uri="{FF2B5EF4-FFF2-40B4-BE49-F238E27FC236}">
                <a16:creationId xmlns:a16="http://schemas.microsoft.com/office/drawing/2014/main" id="{9473BD8D-8882-453F-BCEB-21098B0D25D6}"/>
              </a:ext>
            </a:extLst>
          </p:cNvPr>
          <p:cNvSpPr/>
          <p:nvPr/>
        </p:nvSpPr>
        <p:spPr>
          <a:xfrm>
            <a:off x="4185106" y="2227241"/>
            <a:ext cx="3430601" cy="3041487"/>
          </a:xfrm>
          <a:prstGeom prst="hexagon">
            <a:avLst/>
          </a:prstGeom>
          <a:solidFill>
            <a:schemeClr val="tx2"/>
          </a:solidFill>
          <a:ln w="28575">
            <a:solidFill>
              <a:schemeClr val="bg1"/>
            </a:solidFill>
          </a:ln>
        </p:spPr>
        <p:txBody>
          <a:bodyPr wrap="square" anchor="ctr" anchorCtr="0">
            <a:normAutofit fontScale="92500" lnSpcReduction="10000"/>
          </a:bodyPr>
          <a:lstStyle/>
          <a:p>
            <a:pPr lvl="0" algn="ctr">
              <a:lnSpc>
                <a:spcPct val="130000"/>
              </a:lnSpc>
              <a:buClr>
                <a:schemeClr val="accent2"/>
              </a:buClr>
              <a:buSzPct val="110000"/>
            </a:pPr>
            <a:r>
              <a:rPr lang="es-ES" sz="2800" b="1" dirty="0">
                <a:solidFill>
                  <a:schemeClr val="bg1"/>
                </a:solidFill>
              </a:rPr>
              <a:t>Comentarios sobre el Alcance del </a:t>
            </a:r>
            <a:br>
              <a:rPr lang="es-ES" sz="2800" b="1" dirty="0">
                <a:solidFill>
                  <a:schemeClr val="bg1"/>
                </a:solidFill>
              </a:rPr>
            </a:br>
            <a:r>
              <a:rPr lang="es-ES" sz="2800" b="1" dirty="0">
                <a:solidFill>
                  <a:schemeClr val="bg1"/>
                </a:solidFill>
              </a:rPr>
              <a:t>EIR / EIS</a:t>
            </a:r>
            <a:endParaRPr lang="en-US" sz="2800" b="1" dirty="0">
              <a:solidFill>
                <a:schemeClr val="bg1"/>
              </a:solidFill>
            </a:endParaRPr>
          </a:p>
        </p:txBody>
      </p:sp>
      <p:pic>
        <p:nvPicPr>
          <p:cNvPr id="8" name="Picture 2" descr="A Message from HACLA on Coronavirus - News &amp; Media">
            <a:extLst>
              <a:ext uri="{FF2B5EF4-FFF2-40B4-BE49-F238E27FC236}">
                <a16:creationId xmlns:a16="http://schemas.microsoft.com/office/drawing/2014/main" id="{ACD13BCA-6BAC-4BE9-B4BA-98A6BDE67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44" y="281354"/>
            <a:ext cx="907309" cy="9073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mergency Renters Assistance Subsidy Program">
            <a:extLst>
              <a:ext uri="{FF2B5EF4-FFF2-40B4-BE49-F238E27FC236}">
                <a16:creationId xmlns:a16="http://schemas.microsoft.com/office/drawing/2014/main" id="{F64D6192-8CDE-49E9-8F24-C10E6A548A38}"/>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616176" y="409894"/>
            <a:ext cx="1004931" cy="6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3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E0FF2-EE3E-442E-ACA1-5FBD942397E6}"/>
              </a:ext>
            </a:extLst>
          </p:cNvPr>
          <p:cNvSpPr>
            <a:spLocks noGrp="1"/>
          </p:cNvSpPr>
          <p:nvPr>
            <p:ph type="title"/>
          </p:nvPr>
        </p:nvSpPr>
        <p:spPr/>
        <p:txBody>
          <a:bodyPr/>
          <a:lstStyle/>
          <a:p>
            <a:r>
              <a:rPr lang="en-US" dirty="0" err="1"/>
              <a:t>Detalles</a:t>
            </a:r>
            <a:r>
              <a:rPr lang="en-US" dirty="0"/>
              <a:t> de la </a:t>
            </a:r>
            <a:r>
              <a:rPr lang="en-US" dirty="0" err="1"/>
              <a:t>Reunión</a:t>
            </a:r>
            <a:endParaRPr lang="en-US" dirty="0"/>
          </a:p>
        </p:txBody>
      </p:sp>
      <p:sp>
        <p:nvSpPr>
          <p:cNvPr id="5" name="Content Placeholder 4">
            <a:extLst>
              <a:ext uri="{FF2B5EF4-FFF2-40B4-BE49-F238E27FC236}">
                <a16:creationId xmlns:a16="http://schemas.microsoft.com/office/drawing/2014/main" id="{3243F387-1A75-4034-BCB7-7465E76F4745}"/>
              </a:ext>
            </a:extLst>
          </p:cNvPr>
          <p:cNvSpPr>
            <a:spLocks noGrp="1"/>
          </p:cNvSpPr>
          <p:nvPr>
            <p:ph idx="1"/>
          </p:nvPr>
        </p:nvSpPr>
        <p:spPr>
          <a:xfrm>
            <a:off x="628318" y="1396688"/>
            <a:ext cx="11193863" cy="4346662"/>
          </a:xfrm>
        </p:spPr>
        <p:txBody>
          <a:bodyPr>
            <a:normAutofit fontScale="62500" lnSpcReduction="20000"/>
          </a:bodyPr>
          <a:lstStyle/>
          <a:p>
            <a:pPr>
              <a:lnSpc>
                <a:spcPct val="120000"/>
              </a:lnSpc>
              <a:spcAft>
                <a:spcPts val="800"/>
              </a:spcAft>
              <a:buClr>
                <a:srgbClr val="32788C"/>
              </a:buClr>
            </a:pPr>
            <a:r>
              <a:rPr lang="es-ES" sz="2900" dirty="0">
                <a:solidFill>
                  <a:schemeClr val="tx1"/>
                </a:solidFill>
              </a:rPr>
              <a:t>La Reunión de Alcance tendrá una duración aproximada de 60 minutos, incluido el tiempo para comentarios del público.</a:t>
            </a:r>
          </a:p>
          <a:p>
            <a:pPr>
              <a:lnSpc>
                <a:spcPct val="120000"/>
              </a:lnSpc>
              <a:spcAft>
                <a:spcPts val="800"/>
              </a:spcAft>
              <a:buClr>
                <a:srgbClr val="32788C"/>
              </a:buClr>
            </a:pPr>
            <a:r>
              <a:rPr lang="es-ES" sz="2900" dirty="0">
                <a:solidFill>
                  <a:schemeClr val="tx1"/>
                </a:solidFill>
              </a:rPr>
              <a:t>Mientras se graba la presentación, envíe todos los comentarios / preguntas sobre el cumplimiento de la CEQA por escrito para garantizar la idoneidad del registro.</a:t>
            </a:r>
          </a:p>
          <a:p>
            <a:pPr>
              <a:lnSpc>
                <a:spcPct val="120000"/>
              </a:lnSpc>
              <a:spcAft>
                <a:spcPts val="800"/>
              </a:spcAft>
              <a:buClr>
                <a:srgbClr val="32788C"/>
              </a:buClr>
            </a:pPr>
            <a:r>
              <a:rPr lang="es-ES" sz="2900" dirty="0">
                <a:solidFill>
                  <a:schemeClr val="tx1"/>
                </a:solidFill>
              </a:rPr>
              <a:t>Mantenga los comentarios hasta el final de la presentación.</a:t>
            </a:r>
          </a:p>
          <a:p>
            <a:pPr>
              <a:lnSpc>
                <a:spcPct val="120000"/>
              </a:lnSpc>
              <a:spcAft>
                <a:spcPts val="800"/>
              </a:spcAft>
              <a:buClr>
                <a:srgbClr val="32788C"/>
              </a:buClr>
            </a:pPr>
            <a:r>
              <a:rPr lang="es-ES" dirty="0">
                <a:solidFill>
                  <a:schemeClr val="tx1"/>
                </a:solidFill>
              </a:rPr>
              <a:t>Para proporcionar información, escriba el chat o use la función </a:t>
            </a:r>
            <a:r>
              <a:rPr lang="es-ES" i="1" dirty="0">
                <a:solidFill>
                  <a:schemeClr val="tx1"/>
                </a:solidFill>
              </a:rPr>
              <a:t>Levantar la Mano</a:t>
            </a:r>
            <a:r>
              <a:rPr lang="es-ES" dirty="0">
                <a:solidFill>
                  <a:schemeClr val="tx1"/>
                </a:solidFill>
              </a:rPr>
              <a:t>.</a:t>
            </a:r>
          </a:p>
          <a:p>
            <a:pPr>
              <a:lnSpc>
                <a:spcPct val="120000"/>
              </a:lnSpc>
              <a:spcAft>
                <a:spcPts val="800"/>
              </a:spcAft>
              <a:buClr>
                <a:srgbClr val="32788C"/>
              </a:buClr>
            </a:pPr>
            <a:r>
              <a:rPr lang="es-ES" sz="2900" dirty="0">
                <a:solidFill>
                  <a:schemeClr val="tx1"/>
                </a:solidFill>
              </a:rPr>
              <a:t>Favor de silenciar el micrófono a menos que esté haciendo una pregunta o proporcionando comentarios.</a:t>
            </a:r>
            <a:endParaRPr lang="en-US" sz="2900" dirty="0">
              <a:solidFill>
                <a:schemeClr val="tx1"/>
              </a:solidFill>
            </a:endParaRPr>
          </a:p>
          <a:p>
            <a:pPr>
              <a:lnSpc>
                <a:spcPct val="120000"/>
              </a:lnSpc>
              <a:spcAft>
                <a:spcPts val="800"/>
              </a:spcAft>
              <a:buClr>
                <a:srgbClr val="32788C"/>
              </a:buClr>
            </a:pPr>
            <a:r>
              <a:rPr lang="es-ES" sz="2900" dirty="0">
                <a:solidFill>
                  <a:schemeClr val="tx1"/>
                </a:solidFill>
              </a:rPr>
              <a:t>Si se une solo por teléfono, puede levantar la mano presionando * 9 en su teléfono y usar * 6 para dejar de silenciar.</a:t>
            </a:r>
          </a:p>
          <a:p>
            <a:pPr>
              <a:lnSpc>
                <a:spcPct val="120000"/>
              </a:lnSpc>
              <a:spcAft>
                <a:spcPts val="800"/>
              </a:spcAft>
              <a:buClr>
                <a:srgbClr val="32788C"/>
              </a:buClr>
            </a:pPr>
            <a:r>
              <a:rPr lang="en-US" sz="2900" dirty="0">
                <a:solidFill>
                  <a:schemeClr val="tx1"/>
                </a:solidFill>
              </a:rPr>
              <a:t>Por favor identifícase </a:t>
            </a:r>
            <a:r>
              <a:rPr lang="es-ES" sz="2900" dirty="0">
                <a:solidFill>
                  <a:schemeClr val="tx1"/>
                </a:solidFill>
              </a:rPr>
              <a:t>usted mismo y su organización antes de hacer una pregunta o hacer un comentario.</a:t>
            </a:r>
          </a:p>
          <a:p>
            <a:pPr>
              <a:lnSpc>
                <a:spcPct val="120000"/>
              </a:lnSpc>
              <a:spcAft>
                <a:spcPts val="800"/>
              </a:spcAft>
              <a:buClr>
                <a:srgbClr val="32788C"/>
              </a:buClr>
            </a:pPr>
            <a:r>
              <a:rPr lang="es-ES" sz="2900" dirty="0">
                <a:solidFill>
                  <a:schemeClr val="tx1"/>
                </a:solidFill>
              </a:rPr>
              <a:t>¿Problemas técnicos? Utilice el cuadro de chat para comunicarse con nosotros.</a:t>
            </a:r>
            <a:endParaRPr lang="en-US" sz="2900" dirty="0">
              <a:solidFill>
                <a:schemeClr val="tx1"/>
              </a:solidFill>
            </a:endParaRPr>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2"/>
          </p:nvPr>
        </p:nvSpPr>
        <p:spPr/>
        <p:txBody>
          <a:bodyPr/>
          <a:lstStyle/>
          <a:p>
            <a:r>
              <a:rPr lang="en-US" dirty="0"/>
              <a:t>2/6/2021</a:t>
            </a:r>
          </a:p>
        </p:txBody>
      </p:sp>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4"/>
          </p:nvPr>
        </p:nvSpPr>
        <p:spPr/>
        <p:txBody>
          <a:bodyPr/>
          <a:lstStyle/>
          <a:p>
            <a:fld id="{C1858806-A1AF-4656-A8CB-7715E5E3E424}" type="slidenum">
              <a:rPr lang="en-US" smtClean="0"/>
              <a:pPr/>
              <a:t>3</a:t>
            </a:fld>
            <a:endParaRPr lang="en-US" dirty="0"/>
          </a:p>
        </p:txBody>
      </p:sp>
      <p:sp>
        <p:nvSpPr>
          <p:cNvPr id="13" name="Footer Placeholder 6">
            <a:extLst>
              <a:ext uri="{FF2B5EF4-FFF2-40B4-BE49-F238E27FC236}">
                <a16:creationId xmlns:a16="http://schemas.microsoft.com/office/drawing/2014/main" id="{787116B1-F710-47F5-AA80-5415DCF47C4E}"/>
              </a:ext>
            </a:extLst>
          </p:cNvPr>
          <p:cNvSpPr txBox="1">
            <a:spLocks/>
          </p:cNvSpPr>
          <p:nvPr/>
        </p:nvSpPr>
        <p:spPr>
          <a:xfrm>
            <a:off x="1905168" y="6366523"/>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Tree>
    <p:extLst>
      <p:ext uri="{BB962C8B-B14F-4D97-AF65-F5344CB8AC3E}">
        <p14:creationId xmlns:p14="http://schemas.microsoft.com/office/powerpoint/2010/main" val="1272163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937517" y="344826"/>
            <a:ext cx="9739955" cy="698739"/>
          </a:xfrm>
        </p:spPr>
        <p:txBody>
          <a:bodyPr/>
          <a:lstStyle/>
          <a:p>
            <a:r>
              <a:rPr lang="en-US" b="0" dirty="0" err="1">
                <a:effectLst/>
              </a:rPr>
              <a:t>Comentarios</a:t>
            </a:r>
            <a:endParaRPr lang="en-US" dirty="0"/>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extLst>
              <p:ext uri="{D42A27DB-BD31-4B8C-83A1-F6EECF244321}">
                <p14:modId xmlns:p14="http://schemas.microsoft.com/office/powerpoint/2010/main" val="1298766445"/>
              </p:ext>
            </p:extLst>
          </p:nvPr>
        </p:nvGraphicFramePr>
        <p:xfrm>
          <a:off x="762596" y="1616561"/>
          <a:ext cx="10903540" cy="4422498"/>
        </p:xfrm>
        <a:graphic>
          <a:graphicData uri="http://schemas.openxmlformats.org/drawingml/2006/table">
            <a:tbl>
              <a:tblPr firstRow="1" firstCol="1" bandRow="1"/>
              <a:tblGrid>
                <a:gridCol w="10903540">
                  <a:extLst>
                    <a:ext uri="{9D8B030D-6E8A-4147-A177-3AD203B41FA5}">
                      <a16:colId xmlns:a16="http://schemas.microsoft.com/office/drawing/2014/main" val="20000"/>
                    </a:ext>
                  </a:extLst>
                </a:gridCol>
              </a:tblGrid>
              <a:tr h="4422498">
                <a:tc>
                  <a:txBody>
                    <a:bodyPr/>
                    <a:lstStyle/>
                    <a:p>
                      <a:pPr marL="342900" marR="0" lvl="0" indent="-342900">
                        <a:spcBef>
                          <a:spcPts val="0"/>
                        </a:spcBef>
                        <a:spcAft>
                          <a:spcPts val="0"/>
                        </a:spcAft>
                        <a:buFont typeface="Symbol"/>
                        <a:buChar char=""/>
                        <a:tabLst>
                          <a:tab pos="0" algn="l"/>
                        </a:tabLst>
                      </a:pPr>
                      <a:endParaRPr lang="en-US" sz="2800" b="0" dirty="0">
                        <a:solidFill>
                          <a:schemeClr val="tx1">
                            <a:lumMod val="50000"/>
                          </a:schemeClr>
                        </a:solidFill>
                        <a:effectLst/>
                        <a:latin typeface="Calibri" panose="020F0502020204030204" pitchFamily="34" charset="0"/>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30</a:t>
            </a:fld>
            <a:endParaRPr lang="en-US" dirty="0"/>
          </a:p>
        </p:txBody>
      </p:sp>
      <p:sp>
        <p:nvSpPr>
          <p:cNvPr id="13" name="Footer Placeholder 6">
            <a:extLst>
              <a:ext uri="{FF2B5EF4-FFF2-40B4-BE49-F238E27FC236}">
                <a16:creationId xmlns:a16="http://schemas.microsoft.com/office/drawing/2014/main" id="{101EA5DA-1839-4F01-9F07-2B9A7A7EBC3D}"/>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14" name="Date Placeholder 4">
            <a:extLst>
              <a:ext uri="{FF2B5EF4-FFF2-40B4-BE49-F238E27FC236}">
                <a16:creationId xmlns:a16="http://schemas.microsoft.com/office/drawing/2014/main" id="{56E779D6-E82D-4E53-A5F1-45D7771FDB65}"/>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Tree>
    <p:extLst>
      <p:ext uri="{BB962C8B-B14F-4D97-AF65-F5344CB8AC3E}">
        <p14:creationId xmlns:p14="http://schemas.microsoft.com/office/powerpoint/2010/main" val="2267542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a:xfrm>
            <a:off x="937517" y="344826"/>
            <a:ext cx="9739955" cy="698739"/>
          </a:xfrm>
        </p:spPr>
        <p:txBody>
          <a:bodyPr/>
          <a:lstStyle/>
          <a:p>
            <a:r>
              <a:rPr lang="en-US" b="0" dirty="0" err="1">
                <a:effectLst/>
              </a:rPr>
              <a:t>Comentarios</a:t>
            </a:r>
            <a:endParaRPr lang="en-US" dirty="0"/>
          </a:p>
        </p:txBody>
      </p:sp>
      <p:graphicFrame>
        <p:nvGraphicFramePr>
          <p:cNvPr id="9" name="Table 8">
            <a:extLst>
              <a:ext uri="{FF2B5EF4-FFF2-40B4-BE49-F238E27FC236}">
                <a16:creationId xmlns:a16="http://schemas.microsoft.com/office/drawing/2014/main" id="{5E2F5F73-52E9-4C90-929A-BF12DC7FD88F}"/>
              </a:ext>
            </a:extLst>
          </p:cNvPr>
          <p:cNvGraphicFramePr>
            <a:graphicFrameLocks noGrp="1"/>
          </p:cNvGraphicFramePr>
          <p:nvPr/>
        </p:nvGraphicFramePr>
        <p:xfrm>
          <a:off x="762596" y="1616561"/>
          <a:ext cx="10903540" cy="4422498"/>
        </p:xfrm>
        <a:graphic>
          <a:graphicData uri="http://schemas.openxmlformats.org/drawingml/2006/table">
            <a:tbl>
              <a:tblPr firstRow="1" firstCol="1" bandRow="1"/>
              <a:tblGrid>
                <a:gridCol w="10903540">
                  <a:extLst>
                    <a:ext uri="{9D8B030D-6E8A-4147-A177-3AD203B41FA5}">
                      <a16:colId xmlns:a16="http://schemas.microsoft.com/office/drawing/2014/main" val="20000"/>
                    </a:ext>
                  </a:extLst>
                </a:gridCol>
              </a:tblGrid>
              <a:tr h="4422498">
                <a:tc>
                  <a:txBody>
                    <a:bodyPr/>
                    <a:lstStyle/>
                    <a:p>
                      <a:pPr marL="342900" marR="0" lvl="0" indent="-342900">
                        <a:spcBef>
                          <a:spcPts val="0"/>
                        </a:spcBef>
                        <a:spcAft>
                          <a:spcPts val="0"/>
                        </a:spcAft>
                        <a:buFont typeface="Symbol"/>
                        <a:buChar char=""/>
                        <a:tabLst>
                          <a:tab pos="0" algn="l"/>
                        </a:tabLst>
                      </a:pPr>
                      <a:endParaRPr lang="en-US" sz="2800" b="0" dirty="0">
                        <a:solidFill>
                          <a:schemeClr val="tx1">
                            <a:lumMod val="50000"/>
                          </a:schemeClr>
                        </a:solidFill>
                        <a:effectLst/>
                        <a:latin typeface="Calibri" panose="020F0502020204030204" pitchFamily="34" charset="0"/>
                        <a:ea typeface="Times New Roman"/>
                      </a:endParaRPr>
                    </a:p>
                  </a:txBody>
                  <a:tcPr marL="68580" marR="6858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12" name="Slide Number Placeholder 5">
            <a:extLst>
              <a:ext uri="{FF2B5EF4-FFF2-40B4-BE49-F238E27FC236}">
                <a16:creationId xmlns:a16="http://schemas.microsoft.com/office/drawing/2014/main" id="{6A386F6C-9F59-4717-81EE-F1E1BC4DC728}"/>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31</a:t>
            </a:fld>
            <a:endParaRPr lang="en-US" dirty="0"/>
          </a:p>
        </p:txBody>
      </p:sp>
      <p:sp>
        <p:nvSpPr>
          <p:cNvPr id="13" name="Footer Placeholder 6">
            <a:extLst>
              <a:ext uri="{FF2B5EF4-FFF2-40B4-BE49-F238E27FC236}">
                <a16:creationId xmlns:a16="http://schemas.microsoft.com/office/drawing/2014/main" id="{101EA5DA-1839-4F01-9F07-2B9A7A7EBC3D}"/>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14" name="Date Placeholder 4">
            <a:extLst>
              <a:ext uri="{FF2B5EF4-FFF2-40B4-BE49-F238E27FC236}">
                <a16:creationId xmlns:a16="http://schemas.microsoft.com/office/drawing/2014/main" id="{56E779D6-E82D-4E53-A5F1-45D7771FDB65}"/>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Tree>
    <p:extLst>
      <p:ext uri="{BB962C8B-B14F-4D97-AF65-F5344CB8AC3E}">
        <p14:creationId xmlns:p14="http://schemas.microsoft.com/office/powerpoint/2010/main" val="837524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98A75F-4148-42C6-8651-558E32235FB4}"/>
              </a:ext>
            </a:extLst>
          </p:cNvPr>
          <p:cNvPicPr>
            <a:picLocks noChangeAspect="1"/>
          </p:cNvPicPr>
          <p:nvPr/>
        </p:nvPicPr>
        <p:blipFill>
          <a:blip r:embed="rId3"/>
          <a:stretch>
            <a:fillRect/>
          </a:stretch>
        </p:blipFill>
        <p:spPr>
          <a:xfrm>
            <a:off x="2509775" y="-9399"/>
            <a:ext cx="10200590" cy="6944441"/>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82193" y="-100483"/>
            <a:ext cx="9299559" cy="7035526"/>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sp>
        <p:nvSpPr>
          <p:cNvPr id="9" name="Text Placeholder 2">
            <a:extLst>
              <a:ext uri="{FF2B5EF4-FFF2-40B4-BE49-F238E27FC236}">
                <a16:creationId xmlns:a16="http://schemas.microsoft.com/office/drawing/2014/main" id="{137ED362-57E7-4DDD-A608-3CE1C58BBB1B}"/>
              </a:ext>
            </a:extLst>
          </p:cNvPr>
          <p:cNvSpPr txBox="1">
            <a:spLocks/>
          </p:cNvSpPr>
          <p:nvPr/>
        </p:nvSpPr>
        <p:spPr>
          <a:xfrm>
            <a:off x="250091" y="1664481"/>
            <a:ext cx="6452160" cy="4244170"/>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rgbClr val="59595B"/>
                </a:solidFill>
                <a:latin typeface="+mn-lt"/>
                <a:ea typeface="+mn-ea"/>
                <a:cs typeface="+mn-cs"/>
              </a:defRPr>
            </a:lvl1pPr>
            <a:lvl2pPr marL="457189" indent="0" algn="l" defTabSz="914377" rtl="0" eaLnBrk="1" latinLnBrk="0" hangingPunct="1">
              <a:lnSpc>
                <a:spcPct val="90000"/>
              </a:lnSpc>
              <a:spcBef>
                <a:spcPts val="500"/>
              </a:spcBef>
              <a:buClr>
                <a:schemeClr val="tx2"/>
              </a:buClr>
              <a:buFont typeface="Wingdings" panose="05000000000000000000" pitchFamily="2" charset="2"/>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Clr>
                <a:schemeClr val="tx2"/>
              </a:buClr>
              <a:buFont typeface="Wingdings" panose="05000000000000000000" pitchFamily="2" charset="2"/>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ES" sz="2000" b="1" dirty="0"/>
              <a:t>Envíe </a:t>
            </a:r>
            <a:r>
              <a:rPr lang="es-ES" sz="2000" dirty="0"/>
              <a:t>sus comentarios por correo electrónico a </a:t>
            </a:r>
            <a:r>
              <a:rPr lang="es-ES" sz="2000" b="1" dirty="0"/>
              <a:t>jessica.frazier@hacla.org </a:t>
            </a:r>
            <a:r>
              <a:rPr lang="es-ES" sz="2000" dirty="0"/>
              <a:t>(haga referencia a “</a:t>
            </a:r>
            <a:r>
              <a:rPr lang="es-ES" sz="2000" dirty="0" err="1"/>
              <a:t>One</a:t>
            </a:r>
            <a:r>
              <a:rPr lang="es-ES" sz="2000" dirty="0"/>
              <a:t> San Pedro EIR / EIS” en el asunto)</a:t>
            </a:r>
            <a:endParaRPr lang="en-US" sz="2000" dirty="0"/>
          </a:p>
          <a:p>
            <a:endParaRPr lang="es-ES" sz="2000" dirty="0"/>
          </a:p>
          <a:p>
            <a:r>
              <a:rPr lang="es-ES" sz="2000" dirty="0"/>
              <a:t>Los </a:t>
            </a:r>
            <a:r>
              <a:rPr lang="es-ES" sz="2000" b="1" dirty="0"/>
              <a:t>comentarios escritos </a:t>
            </a:r>
            <a:r>
              <a:rPr lang="es-ES" sz="2000" dirty="0"/>
              <a:t>se pueden enviar a:</a:t>
            </a:r>
            <a:endParaRPr lang="en-US" sz="2000" dirty="0"/>
          </a:p>
          <a:p>
            <a:r>
              <a:rPr lang="en-US" sz="2000" dirty="0"/>
              <a:t>Jessica Frazier, </a:t>
            </a:r>
            <a:r>
              <a:rPr lang="en-US" sz="2000" dirty="0" err="1"/>
              <a:t>Oficial</a:t>
            </a:r>
            <a:r>
              <a:rPr lang="en-US" sz="2000" dirty="0"/>
              <a:t> de Desarrollo, Desarrollo </a:t>
            </a:r>
            <a:r>
              <a:rPr lang="en-US" sz="2000" dirty="0" err="1"/>
              <a:t>Estratégico</a:t>
            </a:r>
            <a:br>
              <a:rPr lang="en-US" sz="2000" dirty="0"/>
            </a:br>
            <a:r>
              <a:rPr lang="en-US" sz="2000" dirty="0"/>
              <a:t>Housing Authority of the City of Los Angeles</a:t>
            </a:r>
            <a:br>
              <a:rPr lang="en-US" sz="2000" dirty="0"/>
            </a:br>
            <a:r>
              <a:rPr lang="en-US" sz="2000" dirty="0"/>
              <a:t>2600 Wilshire Boulevard, 3</a:t>
            </a:r>
            <a:r>
              <a:rPr lang="en-US" sz="2000" baseline="30000" dirty="0"/>
              <a:t>rd</a:t>
            </a:r>
            <a:r>
              <a:rPr lang="en-US" sz="2000" dirty="0"/>
              <a:t> Floor</a:t>
            </a:r>
            <a:br>
              <a:rPr lang="en-US" sz="2000" dirty="0"/>
            </a:br>
            <a:r>
              <a:rPr lang="en-US" sz="2000" dirty="0"/>
              <a:t>Los Angeles, California 90057</a:t>
            </a:r>
            <a:br>
              <a:rPr lang="en-US" sz="2000" dirty="0"/>
            </a:br>
            <a:r>
              <a:rPr lang="en-US" sz="2000" dirty="0"/>
              <a:t>(213) 252-4215</a:t>
            </a:r>
          </a:p>
        </p:txBody>
      </p:sp>
      <p:pic>
        <p:nvPicPr>
          <p:cNvPr id="11" name="Picture 10">
            <a:extLst>
              <a:ext uri="{FF2B5EF4-FFF2-40B4-BE49-F238E27FC236}">
                <a16:creationId xmlns:a16="http://schemas.microsoft.com/office/drawing/2014/main" id="{22B2DA34-E7C3-4C30-B4D5-8EBF83AB5680}"/>
              </a:ext>
            </a:extLst>
          </p:cNvPr>
          <p:cNvPicPr>
            <a:picLocks noChangeAspect="1"/>
          </p:cNvPicPr>
          <p:nvPr/>
        </p:nvPicPr>
        <p:blipFill rotWithShape="1">
          <a:blip r:embed="rId4">
            <a:extLst>
              <a:ext uri="{28A0092B-C50C-407E-A947-70E740481C1C}">
                <a14:useLocalDpi xmlns:a14="http://schemas.microsoft.com/office/drawing/2010/main"/>
              </a:ext>
            </a:extLst>
          </a:blip>
          <a:srcRect l="28277"/>
          <a:stretch/>
        </p:blipFill>
        <p:spPr>
          <a:xfrm>
            <a:off x="0" y="136552"/>
            <a:ext cx="8744403" cy="1194816"/>
          </a:xfrm>
          <a:prstGeom prst="rect">
            <a:avLst/>
          </a:prstGeom>
        </p:spPr>
      </p:pic>
      <p:sp>
        <p:nvSpPr>
          <p:cNvPr id="13" name="Title Placeholder 1">
            <a:extLst>
              <a:ext uri="{FF2B5EF4-FFF2-40B4-BE49-F238E27FC236}">
                <a16:creationId xmlns:a16="http://schemas.microsoft.com/office/drawing/2014/main" id="{AFA95CBE-0876-4DB4-84E7-1508AA7482D9}"/>
              </a:ext>
            </a:extLst>
          </p:cNvPr>
          <p:cNvSpPr txBox="1">
            <a:spLocks/>
          </p:cNvSpPr>
          <p:nvPr/>
        </p:nvSpPr>
        <p:spPr>
          <a:xfrm>
            <a:off x="1199986" y="406026"/>
            <a:ext cx="6896394" cy="691895"/>
          </a:xfrm>
          <a:prstGeom prst="rect">
            <a:avLst/>
          </a:prstGeom>
        </p:spPr>
        <p:txBody>
          <a:bodyPr vert="horz" lIns="91440" tIns="182880" rIns="91440" bIns="91440" rtlCol="0" anchor="ctr" anchorCtr="0">
            <a:noAutofit/>
          </a:bodyPr>
          <a:lstStyle>
            <a:lvl1pPr algn="l" defTabSz="914377" rtl="0" eaLnBrk="1" latinLnBrk="0" hangingPunct="1">
              <a:lnSpc>
                <a:spcPct val="90000"/>
              </a:lnSpc>
              <a:spcBef>
                <a:spcPct val="0"/>
              </a:spcBef>
              <a:buNone/>
              <a:defRPr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sz="3200" dirty="0"/>
              <a:t>¡</a:t>
            </a:r>
            <a:r>
              <a:rPr lang="en-US" sz="3200" dirty="0" err="1"/>
              <a:t>Agradecemos</a:t>
            </a:r>
            <a:r>
              <a:rPr lang="en-US" sz="3200" dirty="0"/>
              <a:t> sus </a:t>
            </a:r>
            <a:r>
              <a:rPr lang="en-US" sz="3200" dirty="0" err="1"/>
              <a:t>comentarios</a:t>
            </a:r>
            <a:r>
              <a:rPr lang="en-US" sz="3200" dirty="0"/>
              <a:t>!</a:t>
            </a:r>
          </a:p>
        </p:txBody>
      </p:sp>
      <p:pic>
        <p:nvPicPr>
          <p:cNvPr id="15" name="Picture 14">
            <a:extLst>
              <a:ext uri="{FF2B5EF4-FFF2-40B4-BE49-F238E27FC236}">
                <a16:creationId xmlns:a16="http://schemas.microsoft.com/office/drawing/2014/main" id="{21F773DD-9482-404F-9949-E69455F8C6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19" name="Slide Number Placeholder 5">
            <a:extLst>
              <a:ext uri="{FF2B5EF4-FFF2-40B4-BE49-F238E27FC236}">
                <a16:creationId xmlns:a16="http://schemas.microsoft.com/office/drawing/2014/main" id="{D138E77A-50C2-45B8-8EA3-019EEDB16D99}"/>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32</a:t>
            </a:fld>
            <a:endParaRPr lang="en-US" dirty="0"/>
          </a:p>
        </p:txBody>
      </p:sp>
      <p:sp>
        <p:nvSpPr>
          <p:cNvPr id="16" name="Footer Placeholder 6">
            <a:extLst>
              <a:ext uri="{FF2B5EF4-FFF2-40B4-BE49-F238E27FC236}">
                <a16:creationId xmlns:a16="http://schemas.microsoft.com/office/drawing/2014/main" id="{A41A9607-E24E-4665-B880-643A98D1E851}"/>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20" name="Date Placeholder 4">
            <a:extLst>
              <a:ext uri="{FF2B5EF4-FFF2-40B4-BE49-F238E27FC236}">
                <a16:creationId xmlns:a16="http://schemas.microsoft.com/office/drawing/2014/main" id="{7A299A64-04BA-418A-A16E-A677F09109FF}"/>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1/23/2021</a:t>
            </a:r>
          </a:p>
        </p:txBody>
      </p:sp>
      <p:pic>
        <p:nvPicPr>
          <p:cNvPr id="17" name="Picture 2" descr="A Message from HACLA on Coronavirus - News &amp; Media">
            <a:extLst>
              <a:ext uri="{FF2B5EF4-FFF2-40B4-BE49-F238E27FC236}">
                <a16:creationId xmlns:a16="http://schemas.microsoft.com/office/drawing/2014/main" id="{E8A9E86A-6706-477C-8CD4-4C78E3E12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45" y="301451"/>
            <a:ext cx="887212" cy="887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mergency Renters Assistance Subsidy Program">
            <a:extLst>
              <a:ext uri="{FF2B5EF4-FFF2-40B4-BE49-F238E27FC236}">
                <a16:creationId xmlns:a16="http://schemas.microsoft.com/office/drawing/2014/main" id="{1EB1E293-E733-41A0-929B-A7E4C6F7397F}"/>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12995" y="412210"/>
            <a:ext cx="1004931" cy="6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89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7454F3-AD7F-4140-A9EE-A8EA18967C8F}"/>
              </a:ext>
            </a:extLst>
          </p:cNvPr>
          <p:cNvPicPr>
            <a:picLocks noChangeAspect="1"/>
          </p:cNvPicPr>
          <p:nvPr/>
        </p:nvPicPr>
        <p:blipFill rotWithShape="1">
          <a:blip r:embed="rId3"/>
          <a:srcRect t="889"/>
          <a:stretch/>
        </p:blipFill>
        <p:spPr>
          <a:xfrm>
            <a:off x="2888322" y="0"/>
            <a:ext cx="10416116" cy="6918960"/>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82193" y="-100483"/>
            <a:ext cx="9299559" cy="7035526"/>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sp>
        <p:nvSpPr>
          <p:cNvPr id="9" name="Text Placeholder 2">
            <a:extLst>
              <a:ext uri="{FF2B5EF4-FFF2-40B4-BE49-F238E27FC236}">
                <a16:creationId xmlns:a16="http://schemas.microsoft.com/office/drawing/2014/main" id="{137ED362-57E7-4DDD-A608-3CE1C58BBB1B}"/>
              </a:ext>
            </a:extLst>
          </p:cNvPr>
          <p:cNvSpPr txBox="1">
            <a:spLocks/>
          </p:cNvSpPr>
          <p:nvPr/>
        </p:nvSpPr>
        <p:spPr>
          <a:xfrm>
            <a:off x="300517" y="1860316"/>
            <a:ext cx="6150708" cy="2680861"/>
          </a:xfrm>
          <a:prstGeom prst="rect">
            <a:avLst/>
          </a:prstGeom>
        </p:spPr>
        <p:txBody>
          <a:bodyPr/>
          <a:lstStyle>
            <a:lvl1pPr marL="0" indent="0" algn="l" defTabSz="914377" rtl="0" eaLnBrk="1" latinLnBrk="0" hangingPunct="1">
              <a:lnSpc>
                <a:spcPct val="90000"/>
              </a:lnSpc>
              <a:spcBef>
                <a:spcPts val="1000"/>
              </a:spcBef>
              <a:buClr>
                <a:schemeClr val="tx2"/>
              </a:buClr>
              <a:buFont typeface="Wingdings" panose="05000000000000000000" pitchFamily="2" charset="2"/>
              <a:buNone/>
              <a:defRPr sz="2400" kern="1200">
                <a:solidFill>
                  <a:srgbClr val="59595B"/>
                </a:solidFill>
                <a:latin typeface="+mn-lt"/>
                <a:ea typeface="+mn-ea"/>
                <a:cs typeface="+mn-cs"/>
              </a:defRPr>
            </a:lvl1pPr>
            <a:lvl2pPr marL="457189" indent="0" algn="l" defTabSz="914377" rtl="0" eaLnBrk="1" latinLnBrk="0" hangingPunct="1">
              <a:lnSpc>
                <a:spcPct val="90000"/>
              </a:lnSpc>
              <a:spcBef>
                <a:spcPts val="500"/>
              </a:spcBef>
              <a:buClr>
                <a:schemeClr val="tx2"/>
              </a:buClr>
              <a:buFont typeface="Wingdings" panose="05000000000000000000" pitchFamily="2" charset="2"/>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Clr>
                <a:schemeClr val="tx2"/>
              </a:buClr>
              <a:buFont typeface="Wingdings" panose="05000000000000000000" pitchFamily="2" charset="2"/>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Clr>
                <a:schemeClr val="tx2"/>
              </a:buClr>
              <a:buFont typeface="Wingdings" panose="05000000000000000000" pitchFamily="2" charset="2"/>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ES" sz="2600" dirty="0"/>
              <a:t>De acuerdo con los requisitos federales de la NEPA, en abril se llevará a cabo una segunda reunión pública virtual de alcance para el Proyecto. Los detalles de la reunión se proporcionarán en las próximas semanas mediante un aviso por separado.</a:t>
            </a:r>
            <a:br>
              <a:rPr lang="en-US" sz="2600" dirty="0"/>
            </a:br>
            <a:endParaRPr lang="en-US" sz="2600" dirty="0"/>
          </a:p>
        </p:txBody>
      </p:sp>
      <p:pic>
        <p:nvPicPr>
          <p:cNvPr id="11" name="Picture 10">
            <a:extLst>
              <a:ext uri="{FF2B5EF4-FFF2-40B4-BE49-F238E27FC236}">
                <a16:creationId xmlns:a16="http://schemas.microsoft.com/office/drawing/2014/main" id="{22B2DA34-E7C3-4C30-B4D5-8EBF83AB5680}"/>
              </a:ext>
            </a:extLst>
          </p:cNvPr>
          <p:cNvPicPr>
            <a:picLocks noChangeAspect="1"/>
          </p:cNvPicPr>
          <p:nvPr/>
        </p:nvPicPr>
        <p:blipFill rotWithShape="1">
          <a:blip r:embed="rId4">
            <a:extLst>
              <a:ext uri="{28A0092B-C50C-407E-A947-70E740481C1C}">
                <a14:useLocalDpi xmlns:a14="http://schemas.microsoft.com/office/drawing/2010/main"/>
              </a:ext>
            </a:extLst>
          </a:blip>
          <a:srcRect l="28277"/>
          <a:stretch/>
        </p:blipFill>
        <p:spPr>
          <a:xfrm>
            <a:off x="0" y="136552"/>
            <a:ext cx="8744403" cy="1194816"/>
          </a:xfrm>
          <a:prstGeom prst="rect">
            <a:avLst/>
          </a:prstGeom>
        </p:spPr>
      </p:pic>
      <p:sp>
        <p:nvSpPr>
          <p:cNvPr id="13" name="Title Placeholder 1">
            <a:extLst>
              <a:ext uri="{FF2B5EF4-FFF2-40B4-BE49-F238E27FC236}">
                <a16:creationId xmlns:a16="http://schemas.microsoft.com/office/drawing/2014/main" id="{AFA95CBE-0876-4DB4-84E7-1508AA7482D9}"/>
              </a:ext>
            </a:extLst>
          </p:cNvPr>
          <p:cNvSpPr txBox="1">
            <a:spLocks/>
          </p:cNvSpPr>
          <p:nvPr/>
        </p:nvSpPr>
        <p:spPr>
          <a:xfrm>
            <a:off x="1199986" y="406026"/>
            <a:ext cx="6896394" cy="691895"/>
          </a:xfrm>
          <a:prstGeom prst="rect">
            <a:avLst/>
          </a:prstGeom>
        </p:spPr>
        <p:txBody>
          <a:bodyPr vert="horz" lIns="91440" tIns="182880" rIns="91440" bIns="91440" rtlCol="0" anchor="ctr" anchorCtr="0">
            <a:noAutofit/>
          </a:bodyPr>
          <a:lstStyle>
            <a:lvl1pPr algn="l" defTabSz="914377" rtl="0" eaLnBrk="1" latinLnBrk="0" hangingPunct="1">
              <a:lnSpc>
                <a:spcPct val="90000"/>
              </a:lnSpc>
              <a:spcBef>
                <a:spcPct val="0"/>
              </a:spcBef>
              <a:buNone/>
              <a:defRPr sz="4000" b="1" kern="120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s-ES" sz="3200" dirty="0"/>
              <a:t>Reunión de Alcance de la NEPA</a:t>
            </a:r>
            <a:endParaRPr lang="en-US" sz="3200" dirty="0"/>
          </a:p>
        </p:txBody>
      </p:sp>
      <p:pic>
        <p:nvPicPr>
          <p:cNvPr id="15" name="Picture 14">
            <a:extLst>
              <a:ext uri="{FF2B5EF4-FFF2-40B4-BE49-F238E27FC236}">
                <a16:creationId xmlns:a16="http://schemas.microsoft.com/office/drawing/2014/main" id="{21F773DD-9482-404F-9949-E69455F8C6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sp>
        <p:nvSpPr>
          <p:cNvPr id="19" name="Slide Number Placeholder 5">
            <a:extLst>
              <a:ext uri="{FF2B5EF4-FFF2-40B4-BE49-F238E27FC236}">
                <a16:creationId xmlns:a16="http://schemas.microsoft.com/office/drawing/2014/main" id="{D138E77A-50C2-45B8-8EA3-019EEDB16D99}"/>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33</a:t>
            </a:fld>
            <a:endParaRPr lang="en-US" dirty="0"/>
          </a:p>
        </p:txBody>
      </p:sp>
      <p:sp>
        <p:nvSpPr>
          <p:cNvPr id="16" name="Footer Placeholder 6">
            <a:extLst>
              <a:ext uri="{FF2B5EF4-FFF2-40B4-BE49-F238E27FC236}">
                <a16:creationId xmlns:a16="http://schemas.microsoft.com/office/drawing/2014/main" id="{A41A9607-E24E-4665-B880-643A98D1E851}"/>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20" name="Date Placeholder 4">
            <a:extLst>
              <a:ext uri="{FF2B5EF4-FFF2-40B4-BE49-F238E27FC236}">
                <a16:creationId xmlns:a16="http://schemas.microsoft.com/office/drawing/2014/main" id="{7A299A64-04BA-418A-A16E-A677F09109FF}"/>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pic>
        <p:nvPicPr>
          <p:cNvPr id="17" name="Picture 2" descr="A Message from HACLA on Coronavirus - News &amp; Media">
            <a:extLst>
              <a:ext uri="{FF2B5EF4-FFF2-40B4-BE49-F238E27FC236}">
                <a16:creationId xmlns:a16="http://schemas.microsoft.com/office/drawing/2014/main" id="{E8A9E86A-6706-477C-8CD4-4C78E3E12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45" y="301451"/>
            <a:ext cx="887212" cy="887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mergency Renters Assistance Subsidy Program">
            <a:extLst>
              <a:ext uri="{FF2B5EF4-FFF2-40B4-BE49-F238E27FC236}">
                <a16:creationId xmlns:a16="http://schemas.microsoft.com/office/drawing/2014/main" id="{1EB1E293-E733-41A0-929B-A7E4C6F7397F}"/>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12995" y="412210"/>
            <a:ext cx="1004931" cy="6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465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57929-173B-4239-A061-487AAEC2A5F8}"/>
              </a:ext>
            </a:extLst>
          </p:cNvPr>
          <p:cNvPicPr>
            <a:picLocks noChangeAspect="1"/>
          </p:cNvPicPr>
          <p:nvPr/>
        </p:nvPicPr>
        <p:blipFill rotWithShape="1">
          <a:blip r:embed="rId3"/>
          <a:srcRect r="17180"/>
          <a:stretch/>
        </p:blipFill>
        <p:spPr>
          <a:xfrm>
            <a:off x="2369811" y="-8011"/>
            <a:ext cx="9822187" cy="6878506"/>
          </a:xfrm>
          <a:prstGeom prst="rect">
            <a:avLst/>
          </a:prstGeom>
        </p:spPr>
      </p:pic>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4" name="Picture 13">
            <a:extLst>
              <a:ext uri="{FF2B5EF4-FFF2-40B4-BE49-F238E27FC236}">
                <a16:creationId xmlns:a16="http://schemas.microsoft.com/office/drawing/2014/main" id="{FABBE3B0-9E9D-43FA-9F95-5FA4419A57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3419" y="-28517"/>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4" y="630199"/>
            <a:ext cx="6823585"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br>
              <a:rPr lang="en-US" dirty="0"/>
            </a:br>
            <a:r>
              <a:rPr lang="en-US" b="0" dirty="0">
                <a:effectLst/>
              </a:rPr>
              <a:t>¡</a:t>
            </a:r>
            <a:r>
              <a:rPr lang="en-US" dirty="0"/>
              <a:t>Gracias por </a:t>
            </a:r>
            <a:r>
              <a:rPr lang="en-US" dirty="0" err="1"/>
              <a:t>su</a:t>
            </a:r>
            <a:r>
              <a:rPr lang="en-US" dirty="0"/>
              <a:t> </a:t>
            </a:r>
            <a:r>
              <a:rPr lang="en-US" dirty="0" err="1"/>
              <a:t>tiempo</a:t>
            </a:r>
            <a:r>
              <a:rPr lang="en-US" dirty="0"/>
              <a:t>!</a:t>
            </a:r>
          </a:p>
        </p:txBody>
      </p:sp>
      <p:pic>
        <p:nvPicPr>
          <p:cNvPr id="9" name="Picture 2" descr="A Message from HACLA on Coronavirus - News &amp; Media">
            <a:extLst>
              <a:ext uri="{FF2B5EF4-FFF2-40B4-BE49-F238E27FC236}">
                <a16:creationId xmlns:a16="http://schemas.microsoft.com/office/drawing/2014/main" id="{BB0EA850-6B12-47D3-A4A2-C7F6EAC72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s Angeles Housing + Community Investment Department - SGA Marketing">
            <a:extLst>
              <a:ext uri="{FF2B5EF4-FFF2-40B4-BE49-F238E27FC236}">
                <a16:creationId xmlns:a16="http://schemas.microsoft.com/office/drawing/2014/main" id="{7B484D67-F31C-41C0-BB02-089849D669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92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BE0FF2-EE3E-442E-ACA1-5FBD942397E6}"/>
              </a:ext>
            </a:extLst>
          </p:cNvPr>
          <p:cNvSpPr>
            <a:spLocks noGrp="1"/>
          </p:cNvSpPr>
          <p:nvPr>
            <p:ph type="title"/>
          </p:nvPr>
        </p:nvSpPr>
        <p:spPr/>
        <p:txBody>
          <a:bodyPr/>
          <a:lstStyle/>
          <a:p>
            <a:r>
              <a:rPr lang="en-US" dirty="0" err="1"/>
              <a:t>Usando</a:t>
            </a:r>
            <a:r>
              <a:rPr lang="en-US" dirty="0"/>
              <a:t> Zoom</a:t>
            </a:r>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2"/>
          </p:nvPr>
        </p:nvSpPr>
        <p:spPr/>
        <p:txBody>
          <a:bodyPr/>
          <a:lstStyle/>
          <a:p>
            <a:r>
              <a:rPr lang="en-US" dirty="0"/>
              <a:t>2/6/2021</a:t>
            </a:r>
          </a:p>
        </p:txBody>
      </p:sp>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4"/>
          </p:nvPr>
        </p:nvSpPr>
        <p:spPr/>
        <p:txBody>
          <a:bodyPr/>
          <a:lstStyle/>
          <a:p>
            <a:fld id="{C1858806-A1AF-4656-A8CB-7715E5E3E424}" type="slidenum">
              <a:rPr lang="en-US" smtClean="0"/>
              <a:pPr/>
              <a:t>4</a:t>
            </a:fld>
            <a:endParaRPr lang="en-US" dirty="0"/>
          </a:p>
        </p:txBody>
      </p:sp>
      <p:sp>
        <p:nvSpPr>
          <p:cNvPr id="13" name="Footer Placeholder 6">
            <a:extLst>
              <a:ext uri="{FF2B5EF4-FFF2-40B4-BE49-F238E27FC236}">
                <a16:creationId xmlns:a16="http://schemas.microsoft.com/office/drawing/2014/main" id="{787116B1-F710-47F5-AA80-5415DCF47C4E}"/>
              </a:ext>
            </a:extLst>
          </p:cNvPr>
          <p:cNvSpPr txBox="1">
            <a:spLocks/>
          </p:cNvSpPr>
          <p:nvPr/>
        </p:nvSpPr>
        <p:spPr>
          <a:xfrm>
            <a:off x="1905168" y="6366523"/>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7" name="Content Placeholder 6">
            <a:extLst>
              <a:ext uri="{FF2B5EF4-FFF2-40B4-BE49-F238E27FC236}">
                <a16:creationId xmlns:a16="http://schemas.microsoft.com/office/drawing/2014/main" id="{13EF4EB4-4797-48C2-A3B0-319BA6E05D1D}"/>
              </a:ext>
            </a:extLst>
          </p:cNvPr>
          <p:cNvSpPr>
            <a:spLocks noGrp="1"/>
          </p:cNvSpPr>
          <p:nvPr>
            <p:ph idx="1"/>
          </p:nvPr>
        </p:nvSpPr>
        <p:spPr/>
        <p:txBody>
          <a:bodyPr>
            <a:normAutofit/>
          </a:bodyPr>
          <a:lstStyle/>
          <a:p>
            <a:r>
              <a:rPr lang="es-ES" dirty="0"/>
              <a:t>Botón para silenciar el micrófono ubicado en la parte inferior izquierda de la ventana de Zoom</a:t>
            </a:r>
            <a:endParaRPr lang="en-US" dirty="0"/>
          </a:p>
          <a:p>
            <a:r>
              <a:rPr lang="es-ES" dirty="0"/>
              <a:t>Use el botón </a:t>
            </a:r>
            <a:r>
              <a:rPr lang="es-ES" i="1" dirty="0"/>
              <a:t>Chat </a:t>
            </a:r>
            <a:r>
              <a:rPr lang="es-ES" dirty="0"/>
              <a:t>en la parte inferior central de la ventana para ingresar comentarios</a:t>
            </a:r>
            <a:endParaRPr lang="en-US" dirty="0"/>
          </a:p>
          <a:p>
            <a:r>
              <a:rPr lang="es-ES" dirty="0"/>
              <a:t>Utilice el botón </a:t>
            </a:r>
            <a:r>
              <a:rPr lang="es-ES" i="1" dirty="0"/>
              <a:t>Levantar la Mano </a:t>
            </a:r>
            <a:r>
              <a:rPr lang="es-ES" dirty="0"/>
              <a:t>haciendo clic en Participantes en la parte inferior de la pantalla. Aparecerá una nueva ventana en el lado derecho de la pantalla y el botón de </a:t>
            </a:r>
            <a:r>
              <a:rPr lang="es-ES" i="1" dirty="0"/>
              <a:t>Levantar la Mano </a:t>
            </a:r>
            <a:r>
              <a:rPr lang="es-ES" dirty="0"/>
              <a:t>se encuentra en la parte inferior de esa ventana</a:t>
            </a:r>
            <a:endParaRPr lang="en-US" dirty="0"/>
          </a:p>
        </p:txBody>
      </p:sp>
      <p:pic>
        <p:nvPicPr>
          <p:cNvPr id="8" name="Picture 7">
            <a:extLst>
              <a:ext uri="{FF2B5EF4-FFF2-40B4-BE49-F238E27FC236}">
                <a16:creationId xmlns:a16="http://schemas.microsoft.com/office/drawing/2014/main" id="{E6CA739B-5F22-4054-9F48-723633B52F03}"/>
              </a:ext>
            </a:extLst>
          </p:cNvPr>
          <p:cNvPicPr>
            <a:picLocks noChangeAspect="1"/>
          </p:cNvPicPr>
          <p:nvPr/>
        </p:nvPicPr>
        <p:blipFill rotWithShape="1">
          <a:blip r:embed="rId3"/>
          <a:srcRect l="21804" t="33706" r="56545" b="30463"/>
          <a:stretch/>
        </p:blipFill>
        <p:spPr>
          <a:xfrm>
            <a:off x="10858087" y="1521129"/>
            <a:ext cx="994787" cy="1024931"/>
          </a:xfrm>
          <a:prstGeom prst="rect">
            <a:avLst/>
          </a:prstGeom>
        </p:spPr>
      </p:pic>
      <p:pic>
        <p:nvPicPr>
          <p:cNvPr id="10" name="Picture 9">
            <a:extLst>
              <a:ext uri="{FF2B5EF4-FFF2-40B4-BE49-F238E27FC236}">
                <a16:creationId xmlns:a16="http://schemas.microsoft.com/office/drawing/2014/main" id="{1C110660-06A6-45F6-AA2F-C8213F1A120F}"/>
              </a:ext>
            </a:extLst>
          </p:cNvPr>
          <p:cNvPicPr>
            <a:picLocks noChangeAspect="1"/>
          </p:cNvPicPr>
          <p:nvPr/>
        </p:nvPicPr>
        <p:blipFill rotWithShape="1">
          <a:blip r:embed="rId3"/>
          <a:srcRect l="66875" t="33533" r="11254" b="30638"/>
          <a:stretch/>
        </p:blipFill>
        <p:spPr>
          <a:xfrm>
            <a:off x="10853062" y="2761794"/>
            <a:ext cx="1004836" cy="1024931"/>
          </a:xfrm>
          <a:prstGeom prst="rect">
            <a:avLst/>
          </a:prstGeom>
        </p:spPr>
      </p:pic>
      <p:pic>
        <p:nvPicPr>
          <p:cNvPr id="11" name="Picture 10">
            <a:extLst>
              <a:ext uri="{FF2B5EF4-FFF2-40B4-BE49-F238E27FC236}">
                <a16:creationId xmlns:a16="http://schemas.microsoft.com/office/drawing/2014/main" id="{A0D26D61-95D8-4E70-A38D-8946A4C0C564}"/>
              </a:ext>
            </a:extLst>
          </p:cNvPr>
          <p:cNvPicPr>
            <a:picLocks noChangeAspect="1"/>
          </p:cNvPicPr>
          <p:nvPr/>
        </p:nvPicPr>
        <p:blipFill rotWithShape="1">
          <a:blip r:embed="rId3"/>
          <a:srcRect l="43838" t="33704" r="34292" b="30466"/>
          <a:stretch/>
        </p:blipFill>
        <p:spPr>
          <a:xfrm>
            <a:off x="10853062" y="4088670"/>
            <a:ext cx="1004836" cy="1024931"/>
          </a:xfrm>
          <a:prstGeom prst="rect">
            <a:avLst/>
          </a:prstGeom>
        </p:spPr>
      </p:pic>
    </p:spTree>
    <p:extLst>
      <p:ext uri="{BB962C8B-B14F-4D97-AF65-F5344CB8AC3E}">
        <p14:creationId xmlns:p14="http://schemas.microsoft.com/office/powerpoint/2010/main" val="603763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a:t>Agenda de la </a:t>
            </a:r>
            <a:r>
              <a:rPr lang="en-US" dirty="0" err="1"/>
              <a:t>Reunión</a:t>
            </a:r>
            <a:endParaRPr lang="en-US" dirty="0"/>
          </a:p>
        </p:txBody>
      </p:sp>
      <p:sp>
        <p:nvSpPr>
          <p:cNvPr id="6" name="Content Placeholder 5">
            <a:extLst>
              <a:ext uri="{FF2B5EF4-FFF2-40B4-BE49-F238E27FC236}">
                <a16:creationId xmlns:a16="http://schemas.microsoft.com/office/drawing/2014/main" id="{09A21C42-5C30-422A-A05D-F7DD3E882BF1}"/>
              </a:ext>
            </a:extLst>
          </p:cNvPr>
          <p:cNvSpPr>
            <a:spLocks noGrp="1"/>
          </p:cNvSpPr>
          <p:nvPr>
            <p:ph idx="1"/>
          </p:nvPr>
        </p:nvSpPr>
        <p:spPr>
          <a:xfrm>
            <a:off x="673240" y="1380863"/>
            <a:ext cx="10044682" cy="4660773"/>
          </a:xfrm>
        </p:spPr>
        <p:txBody>
          <a:bodyPr>
            <a:noAutofit/>
          </a:bodyPr>
          <a:lstStyle/>
          <a:p>
            <a:pPr>
              <a:lnSpc>
                <a:spcPct val="100000"/>
              </a:lnSpc>
            </a:pPr>
            <a:r>
              <a:rPr lang="es-ES" sz="2200" b="1" dirty="0"/>
              <a:t>Propósito de la Reunión de Alcance</a:t>
            </a:r>
            <a:endParaRPr lang="en-US" sz="2200" b="1" dirty="0"/>
          </a:p>
          <a:p>
            <a:pPr>
              <a:lnSpc>
                <a:spcPct val="100000"/>
              </a:lnSpc>
            </a:pPr>
            <a:r>
              <a:rPr lang="en-US" sz="2200" b="1" dirty="0" err="1"/>
              <a:t>Introducciones</a:t>
            </a:r>
            <a:endParaRPr lang="en-US" sz="2200" b="1" dirty="0"/>
          </a:p>
          <a:p>
            <a:pPr lvl="1"/>
            <a:r>
              <a:rPr lang="en-US" sz="2200" dirty="0" err="1"/>
              <a:t>Equipo</a:t>
            </a:r>
            <a:r>
              <a:rPr lang="en-US" sz="2200" dirty="0"/>
              <a:t> de Proyecto</a:t>
            </a:r>
          </a:p>
          <a:p>
            <a:pPr>
              <a:lnSpc>
                <a:spcPct val="100000"/>
              </a:lnSpc>
            </a:pPr>
            <a:r>
              <a:rPr lang="en-US" sz="2200" b="1" dirty="0" err="1"/>
              <a:t>Descripción</a:t>
            </a:r>
            <a:r>
              <a:rPr lang="en-US" sz="2200" b="1" dirty="0"/>
              <a:t> del Proyecto</a:t>
            </a:r>
            <a:endParaRPr lang="en-US" sz="2200" dirty="0"/>
          </a:p>
          <a:p>
            <a:pPr lvl="1"/>
            <a:r>
              <a:rPr lang="es-ES" sz="2200" dirty="0"/>
              <a:t>Descripción del Plan Específico </a:t>
            </a:r>
            <a:r>
              <a:rPr lang="es-ES" sz="2200" dirty="0" err="1"/>
              <a:t>One</a:t>
            </a:r>
            <a:r>
              <a:rPr lang="es-ES" sz="2200" dirty="0"/>
              <a:t> San Pedro</a:t>
            </a:r>
          </a:p>
          <a:p>
            <a:pPr lvl="1"/>
            <a:r>
              <a:rPr lang="es-ES" sz="2200" dirty="0"/>
              <a:t>Cronograma de construcción del Proyecto</a:t>
            </a:r>
            <a:endParaRPr lang="en-US" sz="2200" dirty="0"/>
          </a:p>
          <a:p>
            <a:pPr>
              <a:lnSpc>
                <a:spcPct val="100000"/>
              </a:lnSpc>
            </a:pPr>
            <a:r>
              <a:rPr lang="en-US" sz="2200" b="1" dirty="0" err="1"/>
              <a:t>Revisión</a:t>
            </a:r>
            <a:r>
              <a:rPr lang="en-US" sz="2200" b="1" dirty="0"/>
              <a:t> Ambiental</a:t>
            </a:r>
          </a:p>
          <a:p>
            <a:pPr>
              <a:lnSpc>
                <a:spcPct val="100000"/>
              </a:lnSpc>
            </a:pPr>
            <a:r>
              <a:rPr lang="en-US" sz="2200" b="1" dirty="0" err="1"/>
              <a:t>Alcance</a:t>
            </a:r>
            <a:r>
              <a:rPr lang="en-US" sz="2200" b="1" dirty="0"/>
              <a:t> y </a:t>
            </a:r>
            <a:r>
              <a:rPr lang="en-US" sz="2200" b="1" dirty="0" err="1"/>
              <a:t>Calendario</a:t>
            </a:r>
            <a:r>
              <a:rPr lang="en-US" sz="2200" b="1" dirty="0"/>
              <a:t> del Informe de </a:t>
            </a:r>
            <a:r>
              <a:rPr lang="en-US" sz="2200" b="1" dirty="0" err="1"/>
              <a:t>Impacto</a:t>
            </a:r>
            <a:r>
              <a:rPr lang="en-US" sz="2200" b="1" dirty="0"/>
              <a:t> Ambiental / </a:t>
            </a:r>
            <a:r>
              <a:rPr lang="en-US" sz="2200" b="1" dirty="0" err="1"/>
              <a:t>Declaración</a:t>
            </a:r>
            <a:r>
              <a:rPr lang="en-US" sz="2200" b="1" dirty="0"/>
              <a:t> de </a:t>
            </a:r>
            <a:r>
              <a:rPr lang="en-US" sz="2200" b="1" dirty="0" err="1"/>
              <a:t>Impacto</a:t>
            </a:r>
            <a:r>
              <a:rPr lang="en-US" sz="2200" b="1" dirty="0"/>
              <a:t> Ambiental (EIR / EIS) </a:t>
            </a:r>
          </a:p>
          <a:p>
            <a:pPr>
              <a:lnSpc>
                <a:spcPct val="100000"/>
              </a:lnSpc>
            </a:pPr>
            <a:r>
              <a:rPr lang="en-US" sz="2200" b="1" dirty="0" err="1"/>
              <a:t>Comentarios</a:t>
            </a:r>
            <a:endParaRPr lang="en-US" sz="2200" b="1" dirty="0"/>
          </a:p>
        </p:txBody>
      </p:sp>
      <p:sp>
        <p:nvSpPr>
          <p:cNvPr id="8" name="Footer Placeholder 6">
            <a:extLst>
              <a:ext uri="{FF2B5EF4-FFF2-40B4-BE49-F238E27FC236}">
                <a16:creationId xmlns:a16="http://schemas.microsoft.com/office/drawing/2014/main" id="{4E2DB729-96D7-477F-8F03-A6612B9B3547}"/>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10" name="Slide Number Placeholder 5">
            <a:extLst>
              <a:ext uri="{FF2B5EF4-FFF2-40B4-BE49-F238E27FC236}">
                <a16:creationId xmlns:a16="http://schemas.microsoft.com/office/drawing/2014/main" id="{78F4CD00-0A2A-4490-AD3E-FCA2F7C0EB79}"/>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5</a:t>
            </a:fld>
            <a:endParaRPr lang="en-US" dirty="0"/>
          </a:p>
        </p:txBody>
      </p:sp>
      <p:pic>
        <p:nvPicPr>
          <p:cNvPr id="2" name="Picture 1">
            <a:extLst>
              <a:ext uri="{FF2B5EF4-FFF2-40B4-BE49-F238E27FC236}">
                <a16:creationId xmlns:a16="http://schemas.microsoft.com/office/drawing/2014/main" id="{FED6C0B6-B0B5-4789-A51E-A5E631FDD13A}"/>
              </a:ext>
            </a:extLst>
          </p:cNvPr>
          <p:cNvPicPr>
            <a:picLocks noChangeAspect="1"/>
          </p:cNvPicPr>
          <p:nvPr/>
        </p:nvPicPr>
        <p:blipFill>
          <a:blip r:embed="rId3"/>
          <a:stretch>
            <a:fillRect/>
          </a:stretch>
        </p:blipFill>
        <p:spPr>
          <a:xfrm>
            <a:off x="7249842" y="1395150"/>
            <a:ext cx="4027862" cy="2704577"/>
          </a:xfrm>
          <a:prstGeom prst="rect">
            <a:avLst/>
          </a:prstGeom>
        </p:spPr>
      </p:pic>
      <p:sp>
        <p:nvSpPr>
          <p:cNvPr id="11" name="TextBox 10">
            <a:extLst>
              <a:ext uri="{FF2B5EF4-FFF2-40B4-BE49-F238E27FC236}">
                <a16:creationId xmlns:a16="http://schemas.microsoft.com/office/drawing/2014/main" id="{F24B6686-691B-4FF2-A5D1-4A4F088921D0}"/>
              </a:ext>
            </a:extLst>
          </p:cNvPr>
          <p:cNvSpPr txBox="1"/>
          <p:nvPr/>
        </p:nvSpPr>
        <p:spPr>
          <a:xfrm>
            <a:off x="7030281" y="4099727"/>
            <a:ext cx="4466983" cy="523220"/>
          </a:xfrm>
          <a:prstGeom prst="rect">
            <a:avLst/>
          </a:prstGeom>
          <a:noFill/>
        </p:spPr>
        <p:txBody>
          <a:bodyPr wrap="square" rtlCol="0">
            <a:spAutoFit/>
          </a:bodyPr>
          <a:lstStyle/>
          <a:p>
            <a:r>
              <a:rPr lang="es-ES" sz="1400" i="1" dirty="0"/>
              <a:t>Arriba: Escena de la gran inauguración de la oficina de </a:t>
            </a:r>
            <a:r>
              <a:rPr lang="es-ES" sz="1400" i="1" dirty="0" err="1"/>
              <a:t>One</a:t>
            </a:r>
            <a:r>
              <a:rPr lang="es-ES" sz="1400" i="1" dirty="0"/>
              <a:t> San Pedro en el centro de San Pedro en junio de 2019.</a:t>
            </a:r>
            <a:endParaRPr lang="en-US" sz="1400" i="1" dirty="0"/>
          </a:p>
        </p:txBody>
      </p:sp>
      <p:sp>
        <p:nvSpPr>
          <p:cNvPr id="12" name="Date Placeholder 4">
            <a:extLst>
              <a:ext uri="{FF2B5EF4-FFF2-40B4-BE49-F238E27FC236}">
                <a16:creationId xmlns:a16="http://schemas.microsoft.com/office/drawing/2014/main" id="{1C8F2E92-F2B5-44E9-BB43-C5028A9A9F51}"/>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2/6/2021</a:t>
            </a:r>
            <a:endParaRPr lang="en-US" dirty="0"/>
          </a:p>
        </p:txBody>
      </p:sp>
    </p:spTree>
    <p:extLst>
      <p:ext uri="{BB962C8B-B14F-4D97-AF65-F5344CB8AC3E}">
        <p14:creationId xmlns:p14="http://schemas.microsoft.com/office/powerpoint/2010/main" val="107176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E518B8BE-CC2E-4726-A880-C1DDAD113AE6}"/>
              </a:ext>
            </a:extLst>
          </p:cNvPr>
          <p:cNvGraphicFramePr>
            <a:graphicFrameLocks/>
          </p:cNvGraphicFramePr>
          <p:nvPr>
            <p:extLst>
              <p:ext uri="{D42A27DB-BD31-4B8C-83A1-F6EECF244321}">
                <p14:modId xmlns:p14="http://schemas.microsoft.com/office/powerpoint/2010/main" val="21925373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082C9BF4-EBEF-4B64-89E3-BD87D3E3088A}"/>
              </a:ext>
            </a:extLst>
          </p:cNvPr>
          <p:cNvSpPr>
            <a:spLocks noGrp="1"/>
          </p:cNvSpPr>
          <p:nvPr>
            <p:ph type="title"/>
          </p:nvPr>
        </p:nvSpPr>
        <p:spPr>
          <a:xfrm>
            <a:off x="1582996" y="363153"/>
            <a:ext cx="9458633" cy="722727"/>
          </a:xfrm>
        </p:spPr>
        <p:txBody>
          <a:bodyPr vert="horz" lIns="91440" tIns="182880" rIns="91440" bIns="91440" rtlCol="0" anchor="ctr" anchorCtr="0">
            <a:noAutofit/>
          </a:bodyPr>
          <a:lstStyle/>
          <a:p>
            <a:r>
              <a:rPr lang="es-ES" dirty="0"/>
              <a:t>Propósito de la Reunión de Alcance</a:t>
            </a:r>
            <a:endParaRPr lang="en-US" dirty="0"/>
          </a:p>
        </p:txBody>
      </p:sp>
      <p:sp>
        <p:nvSpPr>
          <p:cNvPr id="14" name="Footer Placeholder 6">
            <a:extLst>
              <a:ext uri="{FF2B5EF4-FFF2-40B4-BE49-F238E27FC236}">
                <a16:creationId xmlns:a16="http://schemas.microsoft.com/office/drawing/2014/main" id="{7F510839-E5B7-4990-810C-FCCC69946EA3}"/>
              </a:ext>
            </a:extLst>
          </p:cNvPr>
          <p:cNvSpPr>
            <a:spLocks noGrp="1"/>
          </p:cNvSpPr>
          <p:nvPr>
            <p:ph type="ftr" sz="quarter" idx="4294967295"/>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15" name="Date Placeholder 4">
            <a:extLst>
              <a:ext uri="{FF2B5EF4-FFF2-40B4-BE49-F238E27FC236}">
                <a16:creationId xmlns:a16="http://schemas.microsoft.com/office/drawing/2014/main" id="{FE02D488-4ECF-4290-9595-6A11316E2BA3}"/>
              </a:ext>
            </a:extLst>
          </p:cNvPr>
          <p:cNvSpPr>
            <a:spLocks noGrp="1"/>
          </p:cNvSpPr>
          <p:nvPr>
            <p:ph type="dt" sz="half" idx="4294967295"/>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16" name="Slide Number Placeholder 5">
            <a:extLst>
              <a:ext uri="{FF2B5EF4-FFF2-40B4-BE49-F238E27FC236}">
                <a16:creationId xmlns:a16="http://schemas.microsoft.com/office/drawing/2014/main" id="{B1DEC66E-4C73-4EBC-9264-9077B913D9C7}"/>
              </a:ext>
            </a:extLst>
          </p:cNvPr>
          <p:cNvSpPr>
            <a:spLocks noGrp="1"/>
          </p:cNvSpPr>
          <p:nvPr>
            <p:ph type="sldNum" sz="quarter" idx="4294967295"/>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6</a:t>
            </a:fld>
            <a:endParaRPr lang="en-US" dirty="0"/>
          </a:p>
        </p:txBody>
      </p:sp>
    </p:spTree>
    <p:extLst>
      <p:ext uri="{BB962C8B-B14F-4D97-AF65-F5344CB8AC3E}">
        <p14:creationId xmlns:p14="http://schemas.microsoft.com/office/powerpoint/2010/main" val="118154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2562F-F7D6-4E3E-BA1E-7E2717001197}"/>
              </a:ext>
            </a:extLst>
          </p:cNvPr>
          <p:cNvPicPr>
            <a:picLocks noChangeAspect="1"/>
          </p:cNvPicPr>
          <p:nvPr/>
        </p:nvPicPr>
        <p:blipFill>
          <a:blip r:embed="rId3"/>
          <a:stretch>
            <a:fillRect/>
          </a:stretch>
        </p:blipFill>
        <p:spPr>
          <a:xfrm>
            <a:off x="7673419" y="1885"/>
            <a:ext cx="4518581" cy="6856115"/>
          </a:xfrm>
          <a:prstGeom prst="rect">
            <a:avLst/>
          </a:prstGeom>
        </p:spPr>
      </p:pic>
      <p:pic>
        <p:nvPicPr>
          <p:cNvPr id="24" name="Picture 23">
            <a:extLst>
              <a:ext uri="{FF2B5EF4-FFF2-40B4-BE49-F238E27FC236}">
                <a16:creationId xmlns:a16="http://schemas.microsoft.com/office/drawing/2014/main" id="{98E8E0EE-EDF2-4069-B073-F5A5FA5E2A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313" y="6157926"/>
            <a:ext cx="12191996" cy="701039"/>
          </a:xfrm>
          <a:prstGeom prst="rect">
            <a:avLst/>
          </a:prstGeom>
        </p:spPr>
      </p:pic>
      <p:pic>
        <p:nvPicPr>
          <p:cNvPr id="12" name="Picture 11">
            <a:extLst>
              <a:ext uri="{FF2B5EF4-FFF2-40B4-BE49-F238E27FC236}">
                <a16:creationId xmlns:a16="http://schemas.microsoft.com/office/drawing/2014/main" id="{6FD1FE46-931D-4A93-AC93-D8F0A20837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 y="0"/>
            <a:ext cx="12191995" cy="1194816"/>
          </a:xfrm>
          <a:prstGeom prst="rect">
            <a:avLst/>
          </a:prstGeom>
        </p:spPr>
      </p:pic>
      <p:sp>
        <p:nvSpPr>
          <p:cNvPr id="2" name="Title 1">
            <a:extLst>
              <a:ext uri="{FF2B5EF4-FFF2-40B4-BE49-F238E27FC236}">
                <a16:creationId xmlns:a16="http://schemas.microsoft.com/office/drawing/2014/main" id="{283A57F3-FFE5-4C99-8551-72F79A0D7C89}"/>
              </a:ext>
            </a:extLst>
          </p:cNvPr>
          <p:cNvSpPr>
            <a:spLocks noGrp="1"/>
          </p:cNvSpPr>
          <p:nvPr>
            <p:ph type="title" idx="4294967295"/>
          </p:nvPr>
        </p:nvSpPr>
        <p:spPr>
          <a:xfrm>
            <a:off x="1758875" y="370729"/>
            <a:ext cx="10001865" cy="722312"/>
          </a:xfrm>
        </p:spPr>
        <p:txBody>
          <a:bodyPr vert="horz" lIns="91440" tIns="182880" rIns="91440" bIns="91440" rtlCol="0" anchor="ctr" anchorCtr="0">
            <a:noAutofit/>
          </a:bodyPr>
          <a:lstStyle/>
          <a:p>
            <a:r>
              <a:rPr lang="en-US" dirty="0" err="1"/>
              <a:t>Introducciones</a:t>
            </a:r>
            <a:endParaRPr lang="en-US" sz="3600" dirty="0"/>
          </a:p>
        </p:txBody>
      </p:sp>
      <p:sp>
        <p:nvSpPr>
          <p:cNvPr id="13" name="Content Placeholder 2">
            <a:extLst>
              <a:ext uri="{FF2B5EF4-FFF2-40B4-BE49-F238E27FC236}">
                <a16:creationId xmlns:a16="http://schemas.microsoft.com/office/drawing/2014/main" id="{5A94E4F2-D621-4E8F-92F9-28A0AE9522CB}"/>
              </a:ext>
            </a:extLst>
          </p:cNvPr>
          <p:cNvSpPr txBox="1">
            <a:spLocks/>
          </p:cNvSpPr>
          <p:nvPr/>
        </p:nvSpPr>
        <p:spPr>
          <a:xfrm>
            <a:off x="204920" y="1406708"/>
            <a:ext cx="7126045" cy="4632596"/>
          </a:xfrm>
          <a:prstGeom prst="rect">
            <a:avLst/>
          </a:prstGeom>
        </p:spPr>
        <p:txBody>
          <a:bodyPr vert="horz" lIns="91440" tIns="45720" rIns="0" bIns="45720" rtlCol="0" anchor="ctr" anchorCtr="0">
            <a:normAutofit fontScale="62500" lnSpcReduction="20000"/>
          </a:bodyPr>
          <a:lstStyle>
            <a:lvl1pPr marL="228594" indent="-228594" algn="l" defTabSz="914377" rtl="0" eaLnBrk="1" latinLnBrk="0" hangingPunct="1">
              <a:lnSpc>
                <a:spcPct val="90000"/>
              </a:lnSpc>
              <a:spcBef>
                <a:spcPts val="1000"/>
              </a:spcBef>
              <a:buClr>
                <a:schemeClr val="tx2"/>
              </a:buClr>
              <a:buFont typeface="Wingdings" panose="05000000000000000000" pitchFamily="2" charset="2"/>
              <a:buChar char="§"/>
              <a:defRPr sz="2800" kern="1200">
                <a:solidFill>
                  <a:srgbClr val="59595B"/>
                </a:solidFill>
                <a:latin typeface="+mn-lt"/>
                <a:ea typeface="+mn-ea"/>
                <a:cs typeface="+mn-cs"/>
              </a:defRPr>
            </a:lvl1pPr>
            <a:lvl2pPr marL="685783" indent="-228594" algn="l" defTabSz="914377" rtl="0" eaLnBrk="1" latinLnBrk="0" hangingPunct="1">
              <a:lnSpc>
                <a:spcPct val="90000"/>
              </a:lnSpc>
              <a:spcBef>
                <a:spcPts val="500"/>
              </a:spcBef>
              <a:buClr>
                <a:schemeClr val="accent3"/>
              </a:buClr>
              <a:buFont typeface="Arial" panose="020B0604020202020204" pitchFamily="34" charset="0"/>
              <a:buChar char="•"/>
              <a:defRPr sz="2400" kern="1200">
                <a:solidFill>
                  <a:srgbClr val="59595B"/>
                </a:solidFill>
                <a:latin typeface="+mn-lt"/>
                <a:ea typeface="+mn-ea"/>
                <a:cs typeface="+mn-cs"/>
              </a:defRPr>
            </a:lvl2pPr>
            <a:lvl3pPr marL="1142971" indent="-228594" algn="l" defTabSz="914377" rtl="0" eaLnBrk="1" latinLnBrk="0" hangingPunct="1">
              <a:lnSpc>
                <a:spcPct val="90000"/>
              </a:lnSpc>
              <a:spcBef>
                <a:spcPts val="500"/>
              </a:spcBef>
              <a:buClr>
                <a:schemeClr val="tx2"/>
              </a:buClr>
              <a:buFont typeface="Wingdings" panose="05000000000000000000" pitchFamily="2" charset="2"/>
              <a:buChar char="§"/>
              <a:defRPr sz="2000" kern="1200">
                <a:solidFill>
                  <a:srgbClr val="59595B"/>
                </a:solidFill>
                <a:latin typeface="+mn-lt"/>
                <a:ea typeface="+mn-ea"/>
                <a:cs typeface="+mn-cs"/>
              </a:defRPr>
            </a:lvl3pPr>
            <a:lvl4pPr marL="1600160" indent="-228594" algn="l" defTabSz="914377" rtl="0" eaLnBrk="1" latinLnBrk="0" hangingPunct="1">
              <a:lnSpc>
                <a:spcPct val="90000"/>
              </a:lnSpc>
              <a:spcBef>
                <a:spcPts val="500"/>
              </a:spcBef>
              <a:buClr>
                <a:schemeClr val="tx2"/>
              </a:buClr>
              <a:buFont typeface="Wingdings" panose="05000000000000000000" pitchFamily="2" charset="2"/>
              <a:buChar char="§"/>
              <a:defRPr sz="1800" kern="1200">
                <a:solidFill>
                  <a:srgbClr val="59595B"/>
                </a:solidFill>
                <a:latin typeface="+mn-lt"/>
                <a:ea typeface="+mn-ea"/>
                <a:cs typeface="+mn-cs"/>
              </a:defRPr>
            </a:lvl4pPr>
            <a:lvl5pPr marL="2057349" indent="-228594" algn="l" defTabSz="914377" rtl="0" eaLnBrk="1" latinLnBrk="0" hangingPunct="1">
              <a:lnSpc>
                <a:spcPct val="90000"/>
              </a:lnSpc>
              <a:spcBef>
                <a:spcPts val="500"/>
              </a:spcBef>
              <a:buClr>
                <a:schemeClr val="tx2"/>
              </a:buClr>
              <a:buFont typeface="Wingdings" panose="05000000000000000000" pitchFamily="2" charset="2"/>
              <a:buChar char="§"/>
              <a:defRPr sz="1800" kern="1200">
                <a:solidFill>
                  <a:srgbClr val="59595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s-ES" b="1" dirty="0"/>
              <a:t>Autoridad de Vivienda de la Ciudad de Los Ángeles (HACLA)</a:t>
            </a:r>
          </a:p>
          <a:p>
            <a:pPr>
              <a:spcBef>
                <a:spcPts val="0"/>
              </a:spcBef>
              <a:spcAft>
                <a:spcPts val="800"/>
              </a:spcAft>
            </a:pPr>
            <a:r>
              <a:rPr lang="en-US" sz="2700" dirty="0"/>
              <a:t>Jenny Scanlin</a:t>
            </a:r>
          </a:p>
          <a:p>
            <a:pPr>
              <a:spcBef>
                <a:spcPts val="0"/>
              </a:spcBef>
              <a:spcAft>
                <a:spcPts val="800"/>
              </a:spcAft>
            </a:pPr>
            <a:r>
              <a:rPr lang="en-US" sz="2700" dirty="0"/>
              <a:t>Jessica Frazier</a:t>
            </a:r>
          </a:p>
          <a:p>
            <a:pPr marL="0" indent="0">
              <a:spcBef>
                <a:spcPts val="2600"/>
              </a:spcBef>
              <a:spcAft>
                <a:spcPts val="800"/>
              </a:spcAft>
              <a:buNone/>
            </a:pPr>
            <a:r>
              <a:rPr lang="es-ES" b="1" dirty="0"/>
              <a:t>Departamento de Vivienda + Inversión Comunitaria de Los Ángeles (HCID)</a:t>
            </a:r>
            <a:endParaRPr lang="en-US" b="1" dirty="0"/>
          </a:p>
          <a:p>
            <a:pPr>
              <a:lnSpc>
                <a:spcPct val="100000"/>
              </a:lnSpc>
              <a:spcBef>
                <a:spcPts val="500"/>
              </a:spcBef>
              <a:spcAft>
                <a:spcPts val="500"/>
              </a:spcAft>
            </a:pPr>
            <a:r>
              <a:rPr lang="en-US" dirty="0" err="1"/>
              <a:t>Jinderpal</a:t>
            </a:r>
            <a:r>
              <a:rPr lang="en-US" dirty="0"/>
              <a:t> Singh Bhandal </a:t>
            </a:r>
          </a:p>
          <a:p>
            <a:pPr marL="0" indent="0">
              <a:spcBef>
                <a:spcPts val="2600"/>
              </a:spcBef>
              <a:spcAft>
                <a:spcPts val="800"/>
              </a:spcAft>
              <a:buNone/>
            </a:pPr>
            <a:r>
              <a:rPr lang="en-US" b="1" dirty="0" err="1"/>
              <a:t>Colaborativo</a:t>
            </a:r>
            <a:r>
              <a:rPr lang="en-US" b="1" dirty="0"/>
              <a:t> One San Pedro </a:t>
            </a:r>
          </a:p>
          <a:p>
            <a:pPr>
              <a:spcBef>
                <a:spcPts val="0"/>
              </a:spcBef>
              <a:spcAft>
                <a:spcPts val="800"/>
              </a:spcAft>
            </a:pPr>
            <a:r>
              <a:rPr lang="en-US" sz="2700" dirty="0"/>
              <a:t>Alexa Washburn</a:t>
            </a:r>
          </a:p>
          <a:p>
            <a:pPr>
              <a:spcBef>
                <a:spcPts val="0"/>
              </a:spcBef>
              <a:spcAft>
                <a:spcPts val="800"/>
              </a:spcAft>
            </a:pPr>
            <a:r>
              <a:rPr lang="en-US" sz="2700" dirty="0"/>
              <a:t>Brian </a:t>
            </a:r>
            <a:r>
              <a:rPr lang="en-US" sz="2700" dirty="0" err="1"/>
              <a:t>Ulaszewski</a:t>
            </a:r>
            <a:endParaRPr lang="en-US" sz="2700" dirty="0"/>
          </a:p>
          <a:p>
            <a:pPr marL="0" indent="0">
              <a:spcBef>
                <a:spcPts val="2600"/>
              </a:spcBef>
              <a:spcAft>
                <a:spcPts val="800"/>
              </a:spcAft>
              <a:buNone/>
            </a:pPr>
            <a:r>
              <a:rPr lang="en-US" sz="2900" b="1" dirty="0" err="1"/>
              <a:t>Consultores</a:t>
            </a:r>
            <a:r>
              <a:rPr lang="en-US" sz="2900" b="1" dirty="0"/>
              <a:t> </a:t>
            </a:r>
            <a:r>
              <a:rPr lang="en-US" sz="2900" b="1" dirty="0" err="1"/>
              <a:t>Rincón</a:t>
            </a:r>
            <a:endParaRPr lang="en-US" sz="2900" b="1" dirty="0"/>
          </a:p>
          <a:p>
            <a:pPr>
              <a:spcBef>
                <a:spcPts val="0"/>
              </a:spcBef>
              <a:spcAft>
                <a:spcPts val="800"/>
              </a:spcAft>
            </a:pPr>
            <a:r>
              <a:rPr lang="en-US" sz="2700" dirty="0"/>
              <a:t>Danielle Griffith </a:t>
            </a:r>
          </a:p>
          <a:p>
            <a:pPr>
              <a:spcBef>
                <a:spcPts val="0"/>
              </a:spcBef>
              <a:spcAft>
                <a:spcPts val="800"/>
              </a:spcAft>
            </a:pPr>
            <a:r>
              <a:rPr lang="en-US" sz="2700" dirty="0"/>
              <a:t>Deanna Hansen</a:t>
            </a:r>
          </a:p>
        </p:txBody>
      </p:sp>
      <p:sp>
        <p:nvSpPr>
          <p:cNvPr id="20" name="Footer Placeholder 6">
            <a:extLst>
              <a:ext uri="{FF2B5EF4-FFF2-40B4-BE49-F238E27FC236}">
                <a16:creationId xmlns:a16="http://schemas.microsoft.com/office/drawing/2014/main" id="{2CD195FC-90E2-43DE-8BA5-360C08E04545}"/>
              </a:ext>
            </a:extLst>
          </p:cNvPr>
          <p:cNvSpPr>
            <a:spLocks noGrp="1"/>
          </p:cNvSpPr>
          <p:nvPr>
            <p:ph type="ftr" sz="quarter" idx="11"/>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21" name="Date Placeholder 4">
            <a:extLst>
              <a:ext uri="{FF2B5EF4-FFF2-40B4-BE49-F238E27FC236}">
                <a16:creationId xmlns:a16="http://schemas.microsoft.com/office/drawing/2014/main" id="{D56E8BD8-C3BA-4FA5-BE3B-7778C399C1F5}"/>
              </a:ext>
            </a:extLst>
          </p:cNvPr>
          <p:cNvSpPr>
            <a:spLocks noGrp="1"/>
          </p:cNvSpPr>
          <p:nvPr>
            <p:ph type="dt" sz="half" idx="10"/>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22" name="Slide Number Placeholder 5">
            <a:extLst>
              <a:ext uri="{FF2B5EF4-FFF2-40B4-BE49-F238E27FC236}">
                <a16:creationId xmlns:a16="http://schemas.microsoft.com/office/drawing/2014/main" id="{A4C0A33E-70BC-45E2-9F45-87ED1A559E5E}"/>
              </a:ext>
            </a:extLst>
          </p:cNvPr>
          <p:cNvSpPr>
            <a:spLocks noGrp="1"/>
          </p:cNvSpPr>
          <p:nvPr>
            <p:ph type="sldNum" sz="quarter" idx="12"/>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7</a:t>
            </a:fld>
            <a:endParaRPr lang="en-US" dirty="0"/>
          </a:p>
        </p:txBody>
      </p:sp>
      <p:pic>
        <p:nvPicPr>
          <p:cNvPr id="11" name="Picture 2" descr="Emergency Renters Assistance Subsidy Program">
            <a:extLst>
              <a:ext uri="{FF2B5EF4-FFF2-40B4-BE49-F238E27FC236}">
                <a16:creationId xmlns:a16="http://schemas.microsoft.com/office/drawing/2014/main" id="{5FE9F6D3-04B5-4AA8-8C07-E951C39B8D8C}"/>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88074" y="420585"/>
            <a:ext cx="984315" cy="6250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 Message from HACLA on Coronavirus - News &amp; Media">
            <a:extLst>
              <a:ext uri="{FF2B5EF4-FFF2-40B4-BE49-F238E27FC236}">
                <a16:creationId xmlns:a16="http://schemas.microsoft.com/office/drawing/2014/main" id="{ECBC8D31-3C49-4A68-B17B-EE71696301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02" y="301971"/>
            <a:ext cx="836540" cy="83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7C784-141B-40A7-9D02-1E1D1791C831}"/>
              </a:ext>
            </a:extLst>
          </p:cNvPr>
          <p:cNvPicPr>
            <a:picLocks noChangeAspect="1"/>
          </p:cNvPicPr>
          <p:nvPr/>
        </p:nvPicPr>
        <p:blipFill>
          <a:blip r:embed="rId3"/>
          <a:stretch>
            <a:fillRect/>
          </a:stretch>
        </p:blipFill>
        <p:spPr>
          <a:xfrm>
            <a:off x="4430598" y="-406940"/>
            <a:ext cx="7761402" cy="7277435"/>
          </a:xfrm>
          <a:prstGeom prst="rect">
            <a:avLst/>
          </a:prstGeom>
        </p:spPr>
      </p:pic>
      <p:sp>
        <p:nvSpPr>
          <p:cNvPr id="4" name="Slide Number Placeholder 3">
            <a:extLst>
              <a:ext uri="{FF2B5EF4-FFF2-40B4-BE49-F238E27FC236}">
                <a16:creationId xmlns:a16="http://schemas.microsoft.com/office/drawing/2014/main" id="{5D49FDBC-E08A-49E7-BF21-19ADA2BC9256}"/>
              </a:ext>
            </a:extLst>
          </p:cNvPr>
          <p:cNvSpPr>
            <a:spLocks noGrp="1"/>
          </p:cNvSpPr>
          <p:nvPr>
            <p:ph type="sldNum" sz="quarter" idx="12"/>
          </p:nvPr>
        </p:nvSpPr>
        <p:spPr/>
        <p:txBody>
          <a:bodyPr/>
          <a:lstStyle/>
          <a:p>
            <a:fld id="{C1858806-A1AF-4656-A8CB-7715E5E3E424}" type="slidenum">
              <a:rPr lang="en-US" smtClean="0"/>
              <a:pPr/>
              <a:t>8</a:t>
            </a:fld>
            <a:endParaRPr lang="en-US" dirty="0"/>
          </a:p>
        </p:txBody>
      </p:sp>
      <p:sp>
        <p:nvSpPr>
          <p:cNvPr id="2" name="Date Placeholder 1">
            <a:extLst>
              <a:ext uri="{FF2B5EF4-FFF2-40B4-BE49-F238E27FC236}">
                <a16:creationId xmlns:a16="http://schemas.microsoft.com/office/drawing/2014/main" id="{96475338-3263-4148-B11D-FED64230C187}"/>
              </a:ext>
            </a:extLst>
          </p:cNvPr>
          <p:cNvSpPr>
            <a:spLocks noGrp="1"/>
          </p:cNvSpPr>
          <p:nvPr>
            <p:ph type="dt" sz="half" idx="10"/>
          </p:nvPr>
        </p:nvSpPr>
        <p:spPr/>
        <p:txBody>
          <a:bodyPr/>
          <a:lstStyle/>
          <a:p>
            <a:fld id="{D6701ADA-48F8-4C21-B8C3-7EB5B4F9C9A4}" type="datetime1">
              <a:rPr lang="en-US" smtClean="0"/>
              <a:t>2/5/2021</a:t>
            </a:fld>
            <a:endParaRPr lang="en-US" dirty="0"/>
          </a:p>
        </p:txBody>
      </p:sp>
      <p:sp>
        <p:nvSpPr>
          <p:cNvPr id="6" name="Rectangle 20">
            <a:extLst>
              <a:ext uri="{FF2B5EF4-FFF2-40B4-BE49-F238E27FC236}">
                <a16:creationId xmlns:a16="http://schemas.microsoft.com/office/drawing/2014/main" id="{B3381177-1958-40D5-A7EC-F46BEC046F02}"/>
              </a:ext>
            </a:extLst>
          </p:cNvPr>
          <p:cNvSpPr/>
          <p:nvPr/>
        </p:nvSpPr>
        <p:spPr>
          <a:xfrm>
            <a:off x="-7672" y="-8011"/>
            <a:ext cx="9299559" cy="6899012"/>
          </a:xfrm>
          <a:custGeom>
            <a:avLst/>
            <a:gdLst>
              <a:gd name="connsiteX0" fmla="*/ 0 w 12192000"/>
              <a:gd name="connsiteY0" fmla="*/ 0 h 6868141"/>
              <a:gd name="connsiteX1" fmla="*/ 12192000 w 12192000"/>
              <a:gd name="connsiteY1" fmla="*/ 0 h 6868141"/>
              <a:gd name="connsiteX2" fmla="*/ 12192000 w 12192000"/>
              <a:gd name="connsiteY2" fmla="*/ 6868141 h 6868141"/>
              <a:gd name="connsiteX3" fmla="*/ 0 w 12192000"/>
              <a:gd name="connsiteY3" fmla="*/ 6868141 h 6868141"/>
              <a:gd name="connsiteX4" fmla="*/ 0 w 12192000"/>
              <a:gd name="connsiteY4" fmla="*/ 0 h 6868141"/>
              <a:gd name="connsiteX0" fmla="*/ 0 w 12192000"/>
              <a:gd name="connsiteY0" fmla="*/ 0 h 6879571"/>
              <a:gd name="connsiteX1" fmla="*/ 12192000 w 12192000"/>
              <a:gd name="connsiteY1" fmla="*/ 0 h 6879571"/>
              <a:gd name="connsiteX2" fmla="*/ 6385560 w 12192000"/>
              <a:gd name="connsiteY2" fmla="*/ 6879571 h 6879571"/>
              <a:gd name="connsiteX3" fmla="*/ 0 w 12192000"/>
              <a:gd name="connsiteY3" fmla="*/ 6868141 h 6879571"/>
              <a:gd name="connsiteX4" fmla="*/ 0 w 12192000"/>
              <a:gd name="connsiteY4" fmla="*/ 0 h 6879571"/>
              <a:gd name="connsiteX0" fmla="*/ 0 w 12192000"/>
              <a:gd name="connsiteY0" fmla="*/ 0 h 6868141"/>
              <a:gd name="connsiteX1" fmla="*/ 12192000 w 12192000"/>
              <a:gd name="connsiteY1" fmla="*/ 0 h 6868141"/>
              <a:gd name="connsiteX2" fmla="*/ 6922770 w 12192000"/>
              <a:gd name="connsiteY2" fmla="*/ 6856711 h 6868141"/>
              <a:gd name="connsiteX3" fmla="*/ 0 w 12192000"/>
              <a:gd name="connsiteY3" fmla="*/ 6868141 h 6868141"/>
              <a:gd name="connsiteX4" fmla="*/ 0 w 12192000"/>
              <a:gd name="connsiteY4" fmla="*/ 0 h 6868141"/>
              <a:gd name="connsiteX0" fmla="*/ 0 w 12192000"/>
              <a:gd name="connsiteY0" fmla="*/ 0 h 6959581"/>
              <a:gd name="connsiteX1" fmla="*/ 12192000 w 12192000"/>
              <a:gd name="connsiteY1" fmla="*/ 0 h 6959581"/>
              <a:gd name="connsiteX2" fmla="*/ 7757160 w 12192000"/>
              <a:gd name="connsiteY2" fmla="*/ 6959581 h 6959581"/>
              <a:gd name="connsiteX3" fmla="*/ 0 w 12192000"/>
              <a:gd name="connsiteY3" fmla="*/ 6868141 h 6959581"/>
              <a:gd name="connsiteX4" fmla="*/ 0 w 12192000"/>
              <a:gd name="connsiteY4" fmla="*/ 0 h 6959581"/>
              <a:gd name="connsiteX0" fmla="*/ 0 w 12192000"/>
              <a:gd name="connsiteY0" fmla="*/ 0 h 6868141"/>
              <a:gd name="connsiteX1" fmla="*/ 12192000 w 12192000"/>
              <a:gd name="connsiteY1" fmla="*/ 0 h 6868141"/>
              <a:gd name="connsiteX2" fmla="*/ 7711440 w 12192000"/>
              <a:gd name="connsiteY2" fmla="*/ 6856711 h 6868141"/>
              <a:gd name="connsiteX3" fmla="*/ 0 w 12192000"/>
              <a:gd name="connsiteY3" fmla="*/ 6868141 h 6868141"/>
              <a:gd name="connsiteX4" fmla="*/ 0 w 12192000"/>
              <a:gd name="connsiteY4" fmla="*/ 0 h 6868141"/>
              <a:gd name="connsiteX0" fmla="*/ 0 w 12192000"/>
              <a:gd name="connsiteY0" fmla="*/ 0 h 6868141"/>
              <a:gd name="connsiteX1" fmla="*/ 12192000 w 12192000"/>
              <a:gd name="connsiteY1" fmla="*/ 0 h 6868141"/>
              <a:gd name="connsiteX2" fmla="*/ 7505700 w 12192000"/>
              <a:gd name="connsiteY2" fmla="*/ 6856711 h 6868141"/>
              <a:gd name="connsiteX3" fmla="*/ 0 w 12192000"/>
              <a:gd name="connsiteY3" fmla="*/ 6868141 h 6868141"/>
              <a:gd name="connsiteX4" fmla="*/ 0 w 12192000"/>
              <a:gd name="connsiteY4" fmla="*/ 0 h 6868141"/>
              <a:gd name="connsiteX0" fmla="*/ 2423160 w 12192000"/>
              <a:gd name="connsiteY0" fmla="*/ 0 h 6913861"/>
              <a:gd name="connsiteX1" fmla="*/ 12192000 w 12192000"/>
              <a:gd name="connsiteY1" fmla="*/ 45720 h 6913861"/>
              <a:gd name="connsiteX2" fmla="*/ 7505700 w 12192000"/>
              <a:gd name="connsiteY2" fmla="*/ 6902431 h 6913861"/>
              <a:gd name="connsiteX3" fmla="*/ 0 w 12192000"/>
              <a:gd name="connsiteY3" fmla="*/ 6913861 h 6913861"/>
              <a:gd name="connsiteX4" fmla="*/ 2423160 w 12192000"/>
              <a:gd name="connsiteY4" fmla="*/ 0 h 6913861"/>
              <a:gd name="connsiteX0" fmla="*/ 0 w 9768840"/>
              <a:gd name="connsiteY0" fmla="*/ 0 h 7051021"/>
              <a:gd name="connsiteX1" fmla="*/ 9768840 w 9768840"/>
              <a:gd name="connsiteY1" fmla="*/ 45720 h 7051021"/>
              <a:gd name="connsiteX2" fmla="*/ 5082540 w 9768840"/>
              <a:gd name="connsiteY2" fmla="*/ 6902431 h 7051021"/>
              <a:gd name="connsiteX3" fmla="*/ 1600200 w 9768840"/>
              <a:gd name="connsiteY3" fmla="*/ 7051021 h 7051021"/>
              <a:gd name="connsiteX4" fmla="*/ 0 w 9768840"/>
              <a:gd name="connsiteY4" fmla="*/ 0 h 7051021"/>
              <a:gd name="connsiteX0" fmla="*/ 0 w 9768840"/>
              <a:gd name="connsiteY0" fmla="*/ 0 h 6936721"/>
              <a:gd name="connsiteX1" fmla="*/ 9768840 w 9768840"/>
              <a:gd name="connsiteY1" fmla="*/ 45720 h 6936721"/>
              <a:gd name="connsiteX2" fmla="*/ 5082540 w 9768840"/>
              <a:gd name="connsiteY2" fmla="*/ 6902431 h 6936721"/>
              <a:gd name="connsiteX3" fmla="*/ 228600 w 9768840"/>
              <a:gd name="connsiteY3" fmla="*/ 6936721 h 6936721"/>
              <a:gd name="connsiteX4" fmla="*/ 0 w 9768840"/>
              <a:gd name="connsiteY4" fmla="*/ 0 h 6936721"/>
              <a:gd name="connsiteX0" fmla="*/ 38100 w 9540240"/>
              <a:gd name="connsiteY0" fmla="*/ 0 h 6924021"/>
              <a:gd name="connsiteX1" fmla="*/ 9540240 w 9540240"/>
              <a:gd name="connsiteY1" fmla="*/ 33020 h 6924021"/>
              <a:gd name="connsiteX2" fmla="*/ 4853940 w 9540240"/>
              <a:gd name="connsiteY2" fmla="*/ 6889731 h 6924021"/>
              <a:gd name="connsiteX3" fmla="*/ 0 w 9540240"/>
              <a:gd name="connsiteY3" fmla="*/ 6924021 h 6924021"/>
              <a:gd name="connsiteX4" fmla="*/ 38100 w 9540240"/>
              <a:gd name="connsiteY4" fmla="*/ 0 h 6924021"/>
              <a:gd name="connsiteX0" fmla="*/ 0 w 9591040"/>
              <a:gd name="connsiteY0" fmla="*/ 0 h 6987521"/>
              <a:gd name="connsiteX1" fmla="*/ 9591040 w 9591040"/>
              <a:gd name="connsiteY1" fmla="*/ 96520 h 6987521"/>
              <a:gd name="connsiteX2" fmla="*/ 4904740 w 9591040"/>
              <a:gd name="connsiteY2" fmla="*/ 6953231 h 6987521"/>
              <a:gd name="connsiteX3" fmla="*/ 50800 w 9591040"/>
              <a:gd name="connsiteY3" fmla="*/ 6987521 h 6987521"/>
              <a:gd name="connsiteX4" fmla="*/ 0 w 9591040"/>
              <a:gd name="connsiteY4" fmla="*/ 0 h 6987521"/>
              <a:gd name="connsiteX0" fmla="*/ 1320800 w 9540240"/>
              <a:gd name="connsiteY0" fmla="*/ 189230 h 6891001"/>
              <a:gd name="connsiteX1" fmla="*/ 9540240 w 9540240"/>
              <a:gd name="connsiteY1" fmla="*/ 0 h 6891001"/>
              <a:gd name="connsiteX2" fmla="*/ 4853940 w 9540240"/>
              <a:gd name="connsiteY2" fmla="*/ 6856711 h 6891001"/>
              <a:gd name="connsiteX3" fmla="*/ 0 w 9540240"/>
              <a:gd name="connsiteY3" fmla="*/ 6891001 h 6891001"/>
              <a:gd name="connsiteX4" fmla="*/ 1320800 w 9540240"/>
              <a:gd name="connsiteY4" fmla="*/ 189230 h 6891001"/>
              <a:gd name="connsiteX0" fmla="*/ 6350 w 9540240"/>
              <a:gd name="connsiteY0" fmla="*/ 0 h 6930371"/>
              <a:gd name="connsiteX1" fmla="*/ 9540240 w 9540240"/>
              <a:gd name="connsiteY1" fmla="*/ 39370 h 6930371"/>
              <a:gd name="connsiteX2" fmla="*/ 4853940 w 9540240"/>
              <a:gd name="connsiteY2" fmla="*/ 6896081 h 6930371"/>
              <a:gd name="connsiteX3" fmla="*/ 0 w 9540240"/>
              <a:gd name="connsiteY3" fmla="*/ 6930371 h 6930371"/>
              <a:gd name="connsiteX4" fmla="*/ 6350 w 9540240"/>
              <a:gd name="connsiteY4" fmla="*/ 0 h 6930371"/>
              <a:gd name="connsiteX0" fmla="*/ 5 w 9533895"/>
              <a:gd name="connsiteY0" fmla="*/ 0 h 6896081"/>
              <a:gd name="connsiteX1" fmla="*/ 9533895 w 9533895"/>
              <a:gd name="connsiteY1" fmla="*/ 39370 h 6896081"/>
              <a:gd name="connsiteX2" fmla="*/ 4847595 w 9533895"/>
              <a:gd name="connsiteY2" fmla="*/ 6896081 h 6896081"/>
              <a:gd name="connsiteX3" fmla="*/ 736605 w 9533895"/>
              <a:gd name="connsiteY3" fmla="*/ 6701771 h 6896081"/>
              <a:gd name="connsiteX4" fmla="*/ 5 w 9533895"/>
              <a:gd name="connsiteY4" fmla="*/ 0 h 6896081"/>
              <a:gd name="connsiteX0" fmla="*/ 89 w 9533979"/>
              <a:gd name="connsiteY0" fmla="*/ 0 h 6911321"/>
              <a:gd name="connsiteX1" fmla="*/ 9533979 w 9533979"/>
              <a:gd name="connsiteY1" fmla="*/ 39370 h 6911321"/>
              <a:gd name="connsiteX2" fmla="*/ 4847679 w 9533979"/>
              <a:gd name="connsiteY2" fmla="*/ 6896081 h 6911321"/>
              <a:gd name="connsiteX3" fmla="*/ 31839 w 9533979"/>
              <a:gd name="connsiteY3" fmla="*/ 6911321 h 6911321"/>
              <a:gd name="connsiteX4" fmla="*/ 89 w 9533979"/>
              <a:gd name="connsiteY4" fmla="*/ 0 h 6911321"/>
              <a:gd name="connsiteX0" fmla="*/ 89 w 9533979"/>
              <a:gd name="connsiteY0" fmla="*/ 0 h 6934181"/>
              <a:gd name="connsiteX1" fmla="*/ 9533979 w 9533979"/>
              <a:gd name="connsiteY1" fmla="*/ 39370 h 6934181"/>
              <a:gd name="connsiteX2" fmla="*/ 4828629 w 9533979"/>
              <a:gd name="connsiteY2" fmla="*/ 6934181 h 6934181"/>
              <a:gd name="connsiteX3" fmla="*/ 31839 w 9533979"/>
              <a:gd name="connsiteY3" fmla="*/ 6911321 h 6934181"/>
              <a:gd name="connsiteX4" fmla="*/ 89 w 9533979"/>
              <a:gd name="connsiteY4" fmla="*/ 0 h 6934181"/>
              <a:gd name="connsiteX0" fmla="*/ 89 w 9533979"/>
              <a:gd name="connsiteY0" fmla="*/ 0 h 6911321"/>
              <a:gd name="connsiteX1" fmla="*/ 9533979 w 9533979"/>
              <a:gd name="connsiteY1" fmla="*/ 39370 h 6911321"/>
              <a:gd name="connsiteX2" fmla="*/ 3761829 w 9533979"/>
              <a:gd name="connsiteY2" fmla="*/ 6301135 h 6911321"/>
              <a:gd name="connsiteX3" fmla="*/ 31839 w 9533979"/>
              <a:gd name="connsiteY3" fmla="*/ 6911321 h 6911321"/>
              <a:gd name="connsiteX4" fmla="*/ 89 w 9533979"/>
              <a:gd name="connsiteY4" fmla="*/ 0 h 6911321"/>
              <a:gd name="connsiteX0" fmla="*/ 89 w 9533979"/>
              <a:gd name="connsiteY0" fmla="*/ 0 h 6911321"/>
              <a:gd name="connsiteX1" fmla="*/ 9533979 w 9533979"/>
              <a:gd name="connsiteY1" fmla="*/ 39370 h 6911321"/>
              <a:gd name="connsiteX2" fmla="*/ 4828629 w 9533979"/>
              <a:gd name="connsiteY2" fmla="*/ 6910735 h 6911321"/>
              <a:gd name="connsiteX3" fmla="*/ 31839 w 9533979"/>
              <a:gd name="connsiteY3" fmla="*/ 6911321 h 6911321"/>
              <a:gd name="connsiteX4" fmla="*/ 89 w 9533979"/>
              <a:gd name="connsiteY4" fmla="*/ 0 h 6911321"/>
              <a:gd name="connsiteX0" fmla="*/ 89 w 8748533"/>
              <a:gd name="connsiteY0" fmla="*/ 0 h 6911321"/>
              <a:gd name="connsiteX1" fmla="*/ 8748533 w 8748533"/>
              <a:gd name="connsiteY1" fmla="*/ 367616 h 6911321"/>
              <a:gd name="connsiteX2" fmla="*/ 4828629 w 8748533"/>
              <a:gd name="connsiteY2" fmla="*/ 6910735 h 6911321"/>
              <a:gd name="connsiteX3" fmla="*/ 31839 w 8748533"/>
              <a:gd name="connsiteY3" fmla="*/ 6911321 h 6911321"/>
              <a:gd name="connsiteX4" fmla="*/ 89 w 8748533"/>
              <a:gd name="connsiteY4" fmla="*/ 0 h 6911321"/>
              <a:gd name="connsiteX0" fmla="*/ 89 w 8713364"/>
              <a:gd name="connsiteY0" fmla="*/ 0 h 6911321"/>
              <a:gd name="connsiteX1" fmla="*/ 8713364 w 8713364"/>
              <a:gd name="connsiteY1" fmla="*/ 39370 h 6911321"/>
              <a:gd name="connsiteX2" fmla="*/ 4828629 w 8713364"/>
              <a:gd name="connsiteY2" fmla="*/ 6910735 h 6911321"/>
              <a:gd name="connsiteX3" fmla="*/ 31839 w 8713364"/>
              <a:gd name="connsiteY3" fmla="*/ 6911321 h 6911321"/>
              <a:gd name="connsiteX4" fmla="*/ 89 w 8713364"/>
              <a:gd name="connsiteY4" fmla="*/ 0 h 6911321"/>
              <a:gd name="connsiteX0" fmla="*/ 89 w 8713364"/>
              <a:gd name="connsiteY0" fmla="*/ 0 h 6934181"/>
              <a:gd name="connsiteX1" fmla="*/ 8713364 w 8713364"/>
              <a:gd name="connsiteY1" fmla="*/ 39370 h 6934181"/>
              <a:gd name="connsiteX2" fmla="*/ 3879060 w 8713364"/>
              <a:gd name="connsiteY2" fmla="*/ 6934181 h 6934181"/>
              <a:gd name="connsiteX3" fmla="*/ 31839 w 8713364"/>
              <a:gd name="connsiteY3" fmla="*/ 6911321 h 6934181"/>
              <a:gd name="connsiteX4" fmla="*/ 89 w 8713364"/>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4 w 9510448"/>
              <a:gd name="connsiteY0" fmla="*/ 0 h 6934181"/>
              <a:gd name="connsiteX1" fmla="*/ 9510448 w 9510448"/>
              <a:gd name="connsiteY1" fmla="*/ 39370 h 6934181"/>
              <a:gd name="connsiteX2" fmla="*/ 4676144 w 9510448"/>
              <a:gd name="connsiteY2" fmla="*/ 6934181 h 6934181"/>
              <a:gd name="connsiteX3" fmla="*/ 828923 w 9510448"/>
              <a:gd name="connsiteY3" fmla="*/ 6911321 h 6934181"/>
              <a:gd name="connsiteX4" fmla="*/ 4 w 9510448"/>
              <a:gd name="connsiteY4" fmla="*/ 0 h 6934181"/>
              <a:gd name="connsiteX0" fmla="*/ 331666 w 9842110"/>
              <a:gd name="connsiteY0" fmla="*/ 0 h 6934181"/>
              <a:gd name="connsiteX1" fmla="*/ 9842110 w 9842110"/>
              <a:gd name="connsiteY1" fmla="*/ 39370 h 6934181"/>
              <a:gd name="connsiteX2" fmla="*/ 5007806 w 9842110"/>
              <a:gd name="connsiteY2" fmla="*/ 6934181 h 6934181"/>
              <a:gd name="connsiteX3" fmla="*/ 0 w 9842110"/>
              <a:gd name="connsiteY3" fmla="*/ 6899598 h 6934181"/>
              <a:gd name="connsiteX4" fmla="*/ 331666 w 9842110"/>
              <a:gd name="connsiteY4" fmla="*/ 0 h 6934181"/>
              <a:gd name="connsiteX0" fmla="*/ 1797051 w 9842110"/>
              <a:gd name="connsiteY0" fmla="*/ 159922 h 6894811"/>
              <a:gd name="connsiteX1" fmla="*/ 9842110 w 9842110"/>
              <a:gd name="connsiteY1" fmla="*/ 0 h 6894811"/>
              <a:gd name="connsiteX2" fmla="*/ 5007806 w 9842110"/>
              <a:gd name="connsiteY2" fmla="*/ 6894811 h 6894811"/>
              <a:gd name="connsiteX3" fmla="*/ 0 w 9842110"/>
              <a:gd name="connsiteY3" fmla="*/ 6860228 h 6894811"/>
              <a:gd name="connsiteX4" fmla="*/ 1797051 w 9842110"/>
              <a:gd name="connsiteY4" fmla="*/ 159922 h 6894811"/>
              <a:gd name="connsiteX0" fmla="*/ 542682 w 9842110"/>
              <a:gd name="connsiteY0" fmla="*/ 0 h 6899012"/>
              <a:gd name="connsiteX1" fmla="*/ 9842110 w 9842110"/>
              <a:gd name="connsiteY1" fmla="*/ 4201 h 6899012"/>
              <a:gd name="connsiteX2" fmla="*/ 5007806 w 9842110"/>
              <a:gd name="connsiteY2" fmla="*/ 6899012 h 6899012"/>
              <a:gd name="connsiteX3" fmla="*/ 0 w 9842110"/>
              <a:gd name="connsiteY3" fmla="*/ 6864429 h 6899012"/>
              <a:gd name="connsiteX4" fmla="*/ 542682 w 9842110"/>
              <a:gd name="connsiteY4" fmla="*/ 0 h 6899012"/>
              <a:gd name="connsiteX0" fmla="*/ 4 w 9299432"/>
              <a:gd name="connsiteY0" fmla="*/ 0 h 7356798"/>
              <a:gd name="connsiteX1" fmla="*/ 9299432 w 9299432"/>
              <a:gd name="connsiteY1" fmla="*/ 4201 h 7356798"/>
              <a:gd name="connsiteX2" fmla="*/ 4465128 w 9299432"/>
              <a:gd name="connsiteY2" fmla="*/ 6899012 h 7356798"/>
              <a:gd name="connsiteX3" fmla="*/ 981322 w 9299432"/>
              <a:gd name="connsiteY3" fmla="*/ 7356798 h 7356798"/>
              <a:gd name="connsiteX4" fmla="*/ 4 w 9299432"/>
              <a:gd name="connsiteY4" fmla="*/ 0 h 7356798"/>
              <a:gd name="connsiteX0" fmla="*/ 131 w 9299559"/>
              <a:gd name="connsiteY0" fmla="*/ 0 h 6899012"/>
              <a:gd name="connsiteX1" fmla="*/ 9299559 w 9299559"/>
              <a:gd name="connsiteY1" fmla="*/ 4201 h 6899012"/>
              <a:gd name="connsiteX2" fmla="*/ 4465255 w 9299559"/>
              <a:gd name="connsiteY2" fmla="*/ 6899012 h 6899012"/>
              <a:gd name="connsiteX3" fmla="*/ 20157 w 9299559"/>
              <a:gd name="connsiteY3" fmla="*/ 6876152 h 6899012"/>
              <a:gd name="connsiteX4" fmla="*/ 131 w 9299559"/>
              <a:gd name="connsiteY4" fmla="*/ 0 h 689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9559" h="6899012">
                <a:moveTo>
                  <a:pt x="131" y="0"/>
                </a:moveTo>
                <a:lnTo>
                  <a:pt x="9299559" y="4201"/>
                </a:lnTo>
                <a:lnTo>
                  <a:pt x="4465255" y="6899012"/>
                </a:lnTo>
                <a:lnTo>
                  <a:pt x="20157" y="6876152"/>
                </a:lnTo>
                <a:cubicBezTo>
                  <a:pt x="22274" y="4566028"/>
                  <a:pt x="-1986" y="1008862"/>
                  <a:pt x="131" y="0"/>
                </a:cubicBezTo>
                <a:close/>
              </a:path>
            </a:pathLst>
          </a:custGeom>
          <a:solidFill>
            <a:schemeClr val="bg1"/>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outerShdw blurRad="38100" dist="50800" dir="2220000" algn="ctr" rotWithShape="0">
                  <a:srgbClr val="000000">
                    <a:alpha val="43137"/>
                  </a:srgbClr>
                </a:outerShdw>
              </a:effectLst>
            </a:endParaRPr>
          </a:p>
        </p:txBody>
      </p:sp>
      <p:pic>
        <p:nvPicPr>
          <p:cNvPr id="12" name="Picture 11">
            <a:extLst>
              <a:ext uri="{FF2B5EF4-FFF2-40B4-BE49-F238E27FC236}">
                <a16:creationId xmlns:a16="http://schemas.microsoft.com/office/drawing/2014/main" id="{5AC10248-B90C-4EA3-B53C-639C083A49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36242"/>
            <a:ext cx="8876545" cy="3615241"/>
          </a:xfrm>
          <a:prstGeom prst="rect">
            <a:avLst/>
          </a:prstGeom>
        </p:spPr>
      </p:pic>
      <p:sp>
        <p:nvSpPr>
          <p:cNvPr id="8" name="Title 1">
            <a:extLst>
              <a:ext uri="{FF2B5EF4-FFF2-40B4-BE49-F238E27FC236}">
                <a16:creationId xmlns:a16="http://schemas.microsoft.com/office/drawing/2014/main" id="{07718566-5EDB-4455-8514-0734C31875B2}"/>
              </a:ext>
            </a:extLst>
          </p:cNvPr>
          <p:cNvSpPr txBox="1">
            <a:spLocks/>
          </p:cNvSpPr>
          <p:nvPr/>
        </p:nvSpPr>
        <p:spPr>
          <a:xfrm>
            <a:off x="491615" y="630199"/>
            <a:ext cx="5948516" cy="2501335"/>
          </a:xfrm>
          <a:prstGeom prst="rect">
            <a:avLst/>
          </a:prstGeom>
        </p:spPr>
        <p:txBody>
          <a:bodyPr anchor="ctr" anchorCtr="0"/>
          <a:lstStyle>
            <a:lvl1pPr algn="l" defTabSz="914377" rtl="0" eaLnBrk="1" latinLnBrk="0" hangingPunct="1">
              <a:lnSpc>
                <a:spcPct val="90000"/>
              </a:lnSpc>
              <a:spcBef>
                <a:spcPct val="0"/>
              </a:spcBef>
              <a:buNone/>
              <a:defRPr lang="en-US" sz="4000" b="1" kern="1200" dirty="0">
                <a:solidFill>
                  <a:schemeClr val="bg1"/>
                </a:solidFill>
                <a:effectLst>
                  <a:outerShdw blurRad="38100" dist="38100" dir="2700000" algn="tl">
                    <a:srgbClr val="000000">
                      <a:alpha val="43137"/>
                    </a:srgbClr>
                  </a:outerShdw>
                </a:effectLst>
                <a:latin typeface="DIN 2014 Bold" panose="020B0704020202020204" pitchFamily="34" charset="0"/>
                <a:ea typeface="DIN 2014 Bold" panose="020B0704020202020204" pitchFamily="34" charset="0"/>
                <a:cs typeface="+mj-cs"/>
              </a:defRPr>
            </a:lvl1pPr>
          </a:lstStyle>
          <a:p>
            <a:r>
              <a:rPr lang="en-US" dirty="0" err="1"/>
              <a:t>Descripción</a:t>
            </a:r>
            <a:r>
              <a:rPr lang="en-US" dirty="0"/>
              <a:t> del Proyecto</a:t>
            </a:r>
          </a:p>
        </p:txBody>
      </p:sp>
      <p:pic>
        <p:nvPicPr>
          <p:cNvPr id="9" name="Picture 2" descr="A Message from HACLA on Coronavirus - News &amp; Media">
            <a:extLst>
              <a:ext uri="{FF2B5EF4-FFF2-40B4-BE49-F238E27FC236}">
                <a16:creationId xmlns:a16="http://schemas.microsoft.com/office/drawing/2014/main" id="{6FA0C976-E3CA-4A56-8C7C-00C1EB1E4D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923" y="5853553"/>
            <a:ext cx="892106" cy="89210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Los Angeles Housing + Community Investment Department - SGA Marketing">
            <a:extLst>
              <a:ext uri="{FF2B5EF4-FFF2-40B4-BE49-F238E27FC236}">
                <a16:creationId xmlns:a16="http://schemas.microsoft.com/office/drawing/2014/main" id="{9FF96DB8-9D2E-434B-BDFA-E56AF8FFFA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7110" y="5956830"/>
            <a:ext cx="1381794" cy="83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D299DA-DD9B-4586-BFA7-F81A13FB55B5}"/>
              </a:ext>
            </a:extLst>
          </p:cNvPr>
          <p:cNvSpPr>
            <a:spLocks noGrp="1"/>
          </p:cNvSpPr>
          <p:nvPr>
            <p:ph type="title"/>
          </p:nvPr>
        </p:nvSpPr>
        <p:spPr/>
        <p:txBody>
          <a:bodyPr/>
          <a:lstStyle/>
          <a:p>
            <a:r>
              <a:rPr lang="en-US" dirty="0" err="1"/>
              <a:t>Localización</a:t>
            </a:r>
            <a:r>
              <a:rPr lang="en-US" dirty="0"/>
              <a:t> del Proyecto</a:t>
            </a:r>
          </a:p>
        </p:txBody>
      </p:sp>
      <p:sp>
        <p:nvSpPr>
          <p:cNvPr id="7" name="Footer Placeholder 6">
            <a:extLst>
              <a:ext uri="{FF2B5EF4-FFF2-40B4-BE49-F238E27FC236}">
                <a16:creationId xmlns:a16="http://schemas.microsoft.com/office/drawing/2014/main" id="{F993BA35-30F3-48A1-94E8-A973D47EA262}"/>
              </a:ext>
            </a:extLst>
          </p:cNvPr>
          <p:cNvSpPr txBox="1">
            <a:spLocks/>
          </p:cNvSpPr>
          <p:nvPr/>
        </p:nvSpPr>
        <p:spPr>
          <a:xfrm>
            <a:off x="2192595" y="6355530"/>
            <a:ext cx="8701548" cy="335114"/>
          </a:xfrm>
          <a:prstGeom prst="rect">
            <a:avLst/>
          </a:prstGeom>
        </p:spPr>
        <p:txBody>
          <a:bodyPr/>
          <a:lstStyle>
            <a:defPPr>
              <a:defRPr lang="en-US"/>
            </a:defPPr>
            <a:lvl1pPr marL="0" algn="ct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Reunión </a:t>
            </a:r>
            <a:r>
              <a:rPr lang="es-MX" dirty="0"/>
              <a:t>Pública</a:t>
            </a:r>
            <a:r>
              <a:rPr lang="es-ES" dirty="0"/>
              <a:t> de Alcance del EIR/EIS del Plan Específico </a:t>
            </a:r>
            <a:r>
              <a:rPr lang="es-ES" dirty="0" err="1"/>
              <a:t>One</a:t>
            </a:r>
            <a:r>
              <a:rPr lang="es-ES" dirty="0"/>
              <a:t> San Pedro</a:t>
            </a:r>
            <a:endParaRPr lang="en-US" dirty="0"/>
          </a:p>
        </p:txBody>
      </p:sp>
      <p:sp>
        <p:nvSpPr>
          <p:cNvPr id="8" name="Date Placeholder 4">
            <a:extLst>
              <a:ext uri="{FF2B5EF4-FFF2-40B4-BE49-F238E27FC236}">
                <a16:creationId xmlns:a16="http://schemas.microsoft.com/office/drawing/2014/main" id="{005CB7E5-BD88-44AE-AC0E-C0D408640308}"/>
              </a:ext>
            </a:extLst>
          </p:cNvPr>
          <p:cNvSpPr txBox="1">
            <a:spLocks/>
          </p:cNvSpPr>
          <p:nvPr/>
        </p:nvSpPr>
        <p:spPr>
          <a:xfrm>
            <a:off x="838202" y="6369818"/>
            <a:ext cx="1039761" cy="335114"/>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2/6/2021</a:t>
            </a:r>
          </a:p>
        </p:txBody>
      </p:sp>
      <p:sp>
        <p:nvSpPr>
          <p:cNvPr id="9" name="Slide Number Placeholder 5">
            <a:extLst>
              <a:ext uri="{FF2B5EF4-FFF2-40B4-BE49-F238E27FC236}">
                <a16:creationId xmlns:a16="http://schemas.microsoft.com/office/drawing/2014/main" id="{F0C6B642-3C2E-46F6-9119-09410E45F8A1}"/>
              </a:ext>
            </a:extLst>
          </p:cNvPr>
          <p:cNvSpPr txBox="1">
            <a:spLocks/>
          </p:cNvSpPr>
          <p:nvPr/>
        </p:nvSpPr>
        <p:spPr>
          <a:xfrm>
            <a:off x="11041627" y="6369818"/>
            <a:ext cx="921775" cy="335114"/>
          </a:xfrm>
          <a:prstGeom prst="rect">
            <a:avLst/>
          </a:prstGeom>
        </p:spPr>
        <p:txBody>
          <a:bodyP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858806-A1AF-4656-A8CB-7715E5E3E424}" type="slidenum">
              <a:rPr lang="en-US" smtClean="0"/>
              <a:pPr/>
              <a:t>9</a:t>
            </a:fld>
            <a:endParaRPr lang="en-US" dirty="0"/>
          </a:p>
        </p:txBody>
      </p:sp>
      <p:pic>
        <p:nvPicPr>
          <p:cNvPr id="18" name="Content Placeholder 17" descr="A picture containing text, electronics&#10;&#10;Description automatically generated">
            <a:extLst>
              <a:ext uri="{FF2B5EF4-FFF2-40B4-BE49-F238E27FC236}">
                <a16:creationId xmlns:a16="http://schemas.microsoft.com/office/drawing/2014/main" id="{BDA2D841-8B7A-47C8-801A-A8D6082717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4060" y="1417312"/>
            <a:ext cx="7159342" cy="4616450"/>
          </a:xfrm>
        </p:spPr>
      </p:pic>
      <p:pic>
        <p:nvPicPr>
          <p:cNvPr id="22" name="Picture 21" descr="Map&#10;&#10;Description automatically generated">
            <a:extLst>
              <a:ext uri="{FF2B5EF4-FFF2-40B4-BE49-F238E27FC236}">
                <a16:creationId xmlns:a16="http://schemas.microsoft.com/office/drawing/2014/main" id="{3509A229-B00F-4BF6-85C4-520241C2D08C}"/>
              </a:ext>
            </a:extLst>
          </p:cNvPr>
          <p:cNvPicPr>
            <a:picLocks noChangeAspect="1"/>
          </p:cNvPicPr>
          <p:nvPr/>
        </p:nvPicPr>
        <p:blipFill rotWithShape="1">
          <a:blip r:embed="rId4">
            <a:extLst>
              <a:ext uri="{28A0092B-C50C-407E-A947-70E740481C1C}">
                <a14:useLocalDpi xmlns:a14="http://schemas.microsoft.com/office/drawing/2010/main" val="0"/>
              </a:ext>
            </a:extLst>
          </a:blip>
          <a:srcRect b="33989"/>
          <a:stretch/>
        </p:blipFill>
        <p:spPr>
          <a:xfrm>
            <a:off x="228597" y="1417312"/>
            <a:ext cx="4416715" cy="4048991"/>
          </a:xfrm>
          <a:prstGeom prst="rect">
            <a:avLst/>
          </a:prstGeom>
        </p:spPr>
      </p:pic>
    </p:spTree>
    <p:extLst>
      <p:ext uri="{BB962C8B-B14F-4D97-AF65-F5344CB8AC3E}">
        <p14:creationId xmlns:p14="http://schemas.microsoft.com/office/powerpoint/2010/main" val="1290239030"/>
      </p:ext>
    </p:extLst>
  </p:cSld>
  <p:clrMapOvr>
    <a:masterClrMapping/>
  </p:clrMapOvr>
</p:sld>
</file>

<file path=ppt/theme/theme1.xml><?xml version="1.0" encoding="utf-8"?>
<a:theme xmlns:a="http://schemas.openxmlformats.org/drawingml/2006/main" name="Office Theme">
  <a:themeElements>
    <a:clrScheme name="Rincon Branding">
      <a:dk1>
        <a:srgbClr val="58595B"/>
      </a:dk1>
      <a:lt1>
        <a:sysClr val="window" lastClr="FFFFFF"/>
      </a:lt1>
      <a:dk2>
        <a:srgbClr val="1C628F"/>
      </a:dk2>
      <a:lt2>
        <a:srgbClr val="E7E6E6"/>
      </a:lt2>
      <a:accent1>
        <a:srgbClr val="1C628F"/>
      </a:accent1>
      <a:accent2>
        <a:srgbClr val="954F72"/>
      </a:accent2>
      <a:accent3>
        <a:srgbClr val="578B6C"/>
      </a:accent3>
      <a:accent4>
        <a:srgbClr val="8FC1EC"/>
      </a:accent4>
      <a:accent5>
        <a:srgbClr val="5085A5"/>
      </a:accent5>
      <a:accent6>
        <a:srgbClr val="F7941D"/>
      </a:accent6>
      <a:hlink>
        <a:srgbClr val="F7941D"/>
      </a:hlink>
      <a:folHlink>
        <a:srgbClr val="954F72"/>
      </a:folHlink>
    </a:clrScheme>
    <a:fontScheme name="Rincon">
      <a:majorFont>
        <a:latin typeface="Franklin Gothic Dem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_Widescreen_2020.pptx" id="{75606CAB-DCAA-4D38-890C-ECB909884A18}" vid="{E9E36F72-D9E4-429F-9FC8-980A1EE2E7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p r o p e r t i e s   x m l n s = " h t t p : / / w w w . i m a n a g e . c o m / w o r k / x m l s c h e m a " >  
     < d o c u m e n t i d > D O C D B 1 ! 1 9 5 4 8 2 3 . 1 < / d o c u m e n t i d >  
     < s e n d e r i d > E P A S T E R < / s e n d e r i d >  
     < s e n d e r e m a i l > E P A S T E R @ G L A S E R W E I L . C O M < / s e n d e r e m a i l >  
     < l a s t m o d i f i e d > 2 0 2 1 - 0 1 - 2 2 T 0 8 : 0 8 : 5 1 . 0 0 0 0 0 0 0 - 0 8 : 0 0 < / l a s t m o d i f i e d >  
     < d a t a b a s e > D O C D B 1 < / d a t a b a s e >  
 < / 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EDCE9D1D57974A8ED34684EA883C3B" ma:contentTypeVersion="10" ma:contentTypeDescription="Create a new document." ma:contentTypeScope="" ma:versionID="bf8a1fd2f758c00b09522d5055fad110">
  <xsd:schema xmlns:xsd="http://www.w3.org/2001/XMLSchema" xmlns:xs="http://www.w3.org/2001/XMLSchema" xmlns:p="http://schemas.microsoft.com/office/2006/metadata/properties" xmlns:ns3="1a155fe4-e85e-45a4-8ee5-1e1f270331b7" targetNamespace="http://schemas.microsoft.com/office/2006/metadata/properties" ma:root="true" ma:fieldsID="d0bee0d5bfe1db3118279d06105ca786" ns3:_="">
    <xsd:import namespace="1a155fe4-e85e-45a4-8ee5-1e1f270331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55fe4-e85e-45a4-8ee5-1e1f27033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A8C731-8C0A-41B5-A7D9-F891D2127F54}">
  <ds:schemaRefs>
    <ds:schemaRef ds:uri="http://schemas.microsoft.com/sharepoint/v3/contenttype/forms"/>
  </ds:schemaRefs>
</ds:datastoreItem>
</file>

<file path=customXml/itemProps2.xml><?xml version="1.0" encoding="utf-8"?>
<ds:datastoreItem xmlns:ds="http://schemas.openxmlformats.org/officeDocument/2006/customXml" ds:itemID="{8B75967C-E470-4C69-8F03-DEE921677C82}">
  <ds:schemaRefs>
    <ds:schemaRef ds:uri="http://www.imanage.com/work/xmlschema"/>
  </ds:schemaRefs>
</ds:datastoreItem>
</file>

<file path=customXml/itemProps3.xml><?xml version="1.0" encoding="utf-8"?>
<ds:datastoreItem xmlns:ds="http://schemas.openxmlformats.org/officeDocument/2006/customXml" ds:itemID="{984D530B-E449-46EB-A0B9-D5EF17FCB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155fe4-e85e-45a4-8ee5-1e1f27033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C8851FF-16B8-46BD-8096-880732A5B169}">
  <ds:schemaRefs>
    <ds:schemaRef ds:uri="http://schemas.microsoft.com/office/2006/documentManagement/types"/>
    <ds:schemaRef ds:uri="http://schemas.microsoft.com/office/infopath/2007/PartnerControls"/>
    <ds:schemaRef ds:uri="http://purl.org/dc/elements/1.1/"/>
    <ds:schemaRef ds:uri="1a155fe4-e85e-45a4-8ee5-1e1f270331b7"/>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Rincon_PPT_Template_Widescreen_2020</Template>
  <TotalTime>7264</TotalTime>
  <Words>3102</Words>
  <Application>Microsoft Office PowerPoint</Application>
  <PresentationFormat>Widescreen</PresentationFormat>
  <Paragraphs>351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DIN 2014 Bold</vt:lpstr>
      <vt:lpstr>Wingdings</vt:lpstr>
      <vt:lpstr>Symbol</vt:lpstr>
      <vt:lpstr>Calibri</vt:lpstr>
      <vt:lpstr>Office Theme</vt:lpstr>
      <vt:lpstr>PowerPoint Presentation</vt:lpstr>
      <vt:lpstr>Traducción del idioma español</vt:lpstr>
      <vt:lpstr>Detalles de la Reunión</vt:lpstr>
      <vt:lpstr>Usando Zoom</vt:lpstr>
      <vt:lpstr>Agenda de la Reunión</vt:lpstr>
      <vt:lpstr>Propósito de la Reunión de Alcance</vt:lpstr>
      <vt:lpstr>Introducciones</vt:lpstr>
      <vt:lpstr>PowerPoint Presentation</vt:lpstr>
      <vt:lpstr>Localización del Proyecto</vt:lpstr>
      <vt:lpstr>¿Qué es un Plan Específico?</vt:lpstr>
      <vt:lpstr>Plan Específico One San Pedro</vt:lpstr>
      <vt:lpstr>Capitulos del Plan Específico</vt:lpstr>
      <vt:lpstr>Componentes del Proyecto</vt:lpstr>
      <vt:lpstr>PowerPoint Presentation</vt:lpstr>
      <vt:lpstr>PowerPoint Presentation</vt:lpstr>
      <vt:lpstr>PowerPoint Presentation</vt:lpstr>
      <vt:lpstr>PowerPoint Presentation</vt:lpstr>
      <vt:lpstr>PowerPoint Presentation</vt:lpstr>
      <vt:lpstr>Cronograma de Construcción Anticipado del Proyecto</vt:lpstr>
      <vt:lpstr>PowerPoint Presentation</vt:lpstr>
      <vt:lpstr>Propósito del Proceso de Revisión Ambiental</vt:lpstr>
      <vt:lpstr>Requisitos y Roles de la Revisión Ambiental del Proyecto</vt:lpstr>
      <vt:lpstr>Proceso de Revisión Ambiental</vt:lpstr>
      <vt:lpstr>Reuniones Públicas de Alcance</vt:lpstr>
      <vt:lpstr>PowerPoint Presentation</vt:lpstr>
      <vt:lpstr>Contenido Requerido del EIR / EIS</vt:lpstr>
      <vt:lpstr>Temas Ambientales para Analizar en el EIR / EIS</vt:lpstr>
      <vt:lpstr>Calendario de Revisión Ambiental Anticipado</vt:lpstr>
      <vt:lpstr>Comentarios</vt:lpstr>
      <vt:lpstr>Comentarios</vt:lpstr>
      <vt:lpstr>Comentarios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Sisser</dc:creator>
  <cp:lastModifiedBy>Vanessa Villanueva</cp:lastModifiedBy>
  <cp:revision>259</cp:revision>
  <dcterms:created xsi:type="dcterms:W3CDTF">2020-06-24T20:25:42Z</dcterms:created>
  <dcterms:modified xsi:type="dcterms:W3CDTF">2021-02-06T00:10:55Z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0x0101007AEDCE9D1D57974A8ED34684EA883C3B</vt:lpwstr>
  </property>
</Properties>
</file>