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Lst>
  <p:notesMasterIdLst>
    <p:notesMasterId r:id="rId40"/>
  </p:notesMasterIdLst>
  <p:handoutMasterIdLst>
    <p:handoutMasterId r:id="rId41"/>
  </p:handoutMasterIdLst>
  <p:sldIdLst>
    <p:sldId id="269" r:id="rId6"/>
    <p:sldId id="334" r:id="rId7"/>
    <p:sldId id="316" r:id="rId8"/>
    <p:sldId id="333" r:id="rId9"/>
    <p:sldId id="294" r:id="rId10"/>
    <p:sldId id="328" r:id="rId11"/>
    <p:sldId id="284" r:id="rId12"/>
    <p:sldId id="310" r:id="rId13"/>
    <p:sldId id="338" r:id="rId14"/>
    <p:sldId id="315" r:id="rId15"/>
    <p:sldId id="311" r:id="rId16"/>
    <p:sldId id="340" r:id="rId17"/>
    <p:sldId id="320" r:id="rId18"/>
    <p:sldId id="341" r:id="rId19"/>
    <p:sldId id="330" r:id="rId20"/>
    <p:sldId id="342" r:id="rId21"/>
    <p:sldId id="344" r:id="rId22"/>
    <p:sldId id="343" r:id="rId23"/>
    <p:sldId id="322" r:id="rId24"/>
    <p:sldId id="283" r:id="rId25"/>
    <p:sldId id="288" r:id="rId26"/>
    <p:sldId id="331" r:id="rId27"/>
    <p:sldId id="318" r:id="rId28"/>
    <p:sldId id="336" r:id="rId29"/>
    <p:sldId id="298" r:id="rId30"/>
    <p:sldId id="327" r:id="rId31"/>
    <p:sldId id="301" r:id="rId32"/>
    <p:sldId id="337" r:id="rId33"/>
    <p:sldId id="303" r:id="rId34"/>
    <p:sldId id="339" r:id="rId35"/>
    <p:sldId id="345" r:id="rId36"/>
    <p:sldId id="270" r:id="rId37"/>
    <p:sldId id="332" r:id="rId38"/>
    <p:sldId id="272" r:id="rId39"/>
  </p:sldIdLst>
  <p:sldSz cx="12192000" cy="6858000"/>
  <p:notesSz cx="7019925" cy="9305925"/>
  <p:embeddedFontLst>
    <p:embeddedFont>
      <p:font typeface="Calibri" panose="020F0502020204030204" pitchFamily="34" charset="0"/>
      <p:regular r:id="rId42"/>
      <p:bold r:id="rId43"/>
      <p:italic r:id="rId44"/>
      <p:boldItalic r:id="rId45"/>
    </p:embeddedFont>
    <p:embeddedFont>
      <p:font typeface="DIN 2014 Bold" panose="020B0604020202020204" charset="0"/>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ril Durham, PhD" initials="AD" lastIdx="1" clrIdx="0"/>
  <p:cmAuthor id="7" name="Deanna Hansen" initials="DH" lastIdx="1" clrIdx="7">
    <p:extLst>
      <p:ext uri="{19B8F6BF-5375-455C-9EA6-DF929625EA0E}">
        <p15:presenceInfo xmlns:p15="http://schemas.microsoft.com/office/powerpoint/2012/main" userId="S::dhansen@rinconconsultants.com::0f2e90e0-1c09-4edb-8e46-8db521c329de" providerId="AD"/>
      </p:ext>
    </p:extLst>
  </p:cmAuthor>
  <p:cmAuthor id="1" name="Kiernan Brtalik" initials="KB" lastIdx="1" clrIdx="1">
    <p:extLst>
      <p:ext uri="{19B8F6BF-5375-455C-9EA6-DF929625EA0E}">
        <p15:presenceInfo xmlns:p15="http://schemas.microsoft.com/office/powerpoint/2012/main" userId="S-1-5-21-611856792-1750555592-1538882281-12642" providerId="AD"/>
      </p:ext>
    </p:extLst>
  </p:cmAuthor>
  <p:cmAuthor id="8" name="Alexa Washburn" initials="AW" lastIdx="7" clrIdx="8">
    <p:extLst>
      <p:ext uri="{19B8F6BF-5375-455C-9EA6-DF929625EA0E}">
        <p15:presenceInfo xmlns:p15="http://schemas.microsoft.com/office/powerpoint/2012/main" userId="S::awashburn@nationalcore.org::85b9e07a-b9bd-444f-9d73-e0844674ad84" providerId="AD"/>
      </p:ext>
    </p:extLst>
  </p:cmAuthor>
  <p:cmAuthor id="2" name="Emily Marino" initials="EM" lastIdx="27" clrIdx="2">
    <p:extLst>
      <p:ext uri="{19B8F6BF-5375-455C-9EA6-DF929625EA0E}">
        <p15:presenceInfo xmlns:p15="http://schemas.microsoft.com/office/powerpoint/2012/main" userId="S::emarino@rinconconsultants.com::1ed44a44-c15b-46d1-a217-fe9cf43b85da" providerId="AD"/>
      </p:ext>
    </p:extLst>
  </p:cmAuthor>
  <p:cmAuthor id="9" name="Elisa Paster" initials="EP" lastIdx="18" clrIdx="9">
    <p:extLst>
      <p:ext uri="{19B8F6BF-5375-455C-9EA6-DF929625EA0E}">
        <p15:presenceInfo xmlns:p15="http://schemas.microsoft.com/office/powerpoint/2012/main" userId="S::epaster@glaserweil.com::2a32a202-e118-4ef1-8239-45eb9f652468" providerId="AD"/>
      </p:ext>
    </p:extLst>
  </p:cmAuthor>
  <p:cmAuthor id="3" name="Danielle Griffith" initials="DG" lastIdx="10" clrIdx="3">
    <p:extLst>
      <p:ext uri="{19B8F6BF-5375-455C-9EA6-DF929625EA0E}">
        <p15:presenceInfo xmlns:p15="http://schemas.microsoft.com/office/powerpoint/2012/main" userId="S::dgriffith@rinconconsultants.com::6050bf09-92cb-4a33-95f1-7ce6613f194e" providerId="AD"/>
      </p:ext>
    </p:extLst>
  </p:cmAuthor>
  <p:cmAuthor id="4" name="Jennifer Haddow" initials="JH" lastIdx="18" clrIdx="4">
    <p:extLst>
      <p:ext uri="{19B8F6BF-5375-455C-9EA6-DF929625EA0E}">
        <p15:presenceInfo xmlns:p15="http://schemas.microsoft.com/office/powerpoint/2012/main" userId="S::jhaddow@rinconconsultants.com::226f4697-d030-4ebe-9089-ea8dc9b811fc" providerId="AD"/>
      </p:ext>
    </p:extLst>
  </p:cmAuthor>
  <p:cmAuthor id="5" name="Stalvey,Malinda K" initials="SK" lastIdx="5" clrIdx="5">
    <p:extLst>
      <p:ext uri="{19B8F6BF-5375-455C-9EA6-DF929625EA0E}">
        <p15:presenceInfo xmlns:p15="http://schemas.microsoft.com/office/powerpoint/2012/main" userId="S-1-5-21-1379808765-994213219-320618023-25499" providerId="AD"/>
      </p:ext>
    </p:extLst>
  </p:cmAuthor>
  <p:cmAuthor id="6" name="Harriger,Jennifer A" initials="HA" lastIdx="10" clrIdx="6">
    <p:extLst>
      <p:ext uri="{19B8F6BF-5375-455C-9EA6-DF929625EA0E}">
        <p15:presenceInfo xmlns:p15="http://schemas.microsoft.com/office/powerpoint/2012/main" userId="S-1-5-21-1379808765-994213219-320618023-24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000000"/>
    <a:srgbClr val="C5DDF3"/>
    <a:srgbClr val="FDF69B"/>
    <a:srgbClr val="FAFAFA"/>
    <a:srgbClr val="343399"/>
    <a:srgbClr val="8FC1E3"/>
    <a:srgbClr val="246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32" autoAdjust="0"/>
    <p:restoredTop sz="83314" autoAdjust="0"/>
  </p:normalViewPr>
  <p:slideViewPr>
    <p:cSldViewPr snapToGrid="0">
      <p:cViewPr varScale="1">
        <p:scale>
          <a:sx n="95" d="100"/>
          <a:sy n="95" d="100"/>
        </p:scale>
        <p:origin x="984"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726" y="8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9" dt="2021-01-22T07:56:33.378" idx="8">
    <p:pos x="6292" y="3596"/>
    <p:text>Query whether we need another slide that explains that this is just step one and that the phases will require future entitlement. For discussion.</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54.svg"/><Relationship Id="rId1" Type="http://schemas.openxmlformats.org/officeDocument/2006/relationships/image" Target="../media/image63.png"/><Relationship Id="rId6" Type="http://schemas.openxmlformats.org/officeDocument/2006/relationships/image" Target="../media/image58.svg"/><Relationship Id="rId5" Type="http://schemas.openxmlformats.org/officeDocument/2006/relationships/image" Target="../media/image65.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4623F-9D1B-4DB9-A60F-9F68F83E78D4}"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7C32CC-F973-480F-A500-6D2C2A250607}">
      <dgm:prSet custT="1"/>
      <dgm:spPr/>
      <dgm:t>
        <a:bodyPr/>
        <a:lstStyle/>
        <a:p>
          <a:pPr>
            <a:lnSpc>
              <a:spcPct val="100000"/>
            </a:lnSpc>
            <a:defRPr cap="all"/>
          </a:pPr>
          <a:r>
            <a:rPr lang="en-US" sz="2400" cap="none" dirty="0"/>
            <a:t>Inform the community and affected agencies about the project</a:t>
          </a:r>
        </a:p>
      </dgm:t>
    </dgm:pt>
    <dgm:pt modelId="{716DAFC7-D0DB-4BD0-B2B9-63C108A08B16}" type="parTrans" cxnId="{5A9EC13F-61F8-4808-908D-E4BCED626268}">
      <dgm:prSet/>
      <dgm:spPr/>
      <dgm:t>
        <a:bodyPr/>
        <a:lstStyle/>
        <a:p>
          <a:endParaRPr lang="en-US"/>
        </a:p>
      </dgm:t>
    </dgm:pt>
    <dgm:pt modelId="{B476DACA-0D62-4A4E-8A45-02B2521FA5F8}" type="sibTrans" cxnId="{5A9EC13F-61F8-4808-908D-E4BCED626268}">
      <dgm:prSet phldrT="1" phldr="0"/>
      <dgm:spPr/>
      <dgm:t>
        <a:bodyPr/>
        <a:lstStyle/>
        <a:p>
          <a:endParaRPr lang="en-US"/>
        </a:p>
      </dgm:t>
    </dgm:pt>
    <dgm:pt modelId="{D2B19CDD-FE5D-4FD6-B1E9-72D8230E84AB}">
      <dgm:prSet custT="1"/>
      <dgm:spPr/>
      <dgm:t>
        <a:bodyPr/>
        <a:lstStyle/>
        <a:p>
          <a:pPr>
            <a:lnSpc>
              <a:spcPct val="100000"/>
            </a:lnSpc>
            <a:defRPr cap="all"/>
          </a:pPr>
          <a:r>
            <a:rPr lang="en-US" sz="2400" cap="none" dirty="0"/>
            <a:t>Describe the timeline and future opportunities for community input</a:t>
          </a:r>
        </a:p>
      </dgm:t>
    </dgm:pt>
    <dgm:pt modelId="{14597039-2756-4FB7-A9E0-6A38D7B43F58}" type="parTrans" cxnId="{0FEDD52A-94F9-4598-8C0D-45F960ADF1A6}">
      <dgm:prSet/>
      <dgm:spPr/>
      <dgm:t>
        <a:bodyPr/>
        <a:lstStyle/>
        <a:p>
          <a:endParaRPr lang="en-US"/>
        </a:p>
      </dgm:t>
    </dgm:pt>
    <dgm:pt modelId="{D572128C-297D-4541-AD90-16D68785B4F2}" type="sibTrans" cxnId="{0FEDD52A-94F9-4598-8C0D-45F960ADF1A6}">
      <dgm:prSet phldrT="2" phldr="0"/>
      <dgm:spPr/>
      <dgm:t>
        <a:bodyPr/>
        <a:lstStyle/>
        <a:p>
          <a:endParaRPr lang="en-US"/>
        </a:p>
      </dgm:t>
    </dgm:pt>
    <dgm:pt modelId="{E728FFCB-E2D0-487B-AA58-FCEFB2CF9723}">
      <dgm:prSet custT="1"/>
      <dgm:spPr/>
      <dgm:t>
        <a:bodyPr/>
        <a:lstStyle/>
        <a:p>
          <a:pPr>
            <a:lnSpc>
              <a:spcPct val="100000"/>
            </a:lnSpc>
            <a:defRPr cap="all"/>
          </a:pPr>
          <a:r>
            <a:rPr lang="en-US" sz="2400" cap="none" dirty="0"/>
            <a:t>Gather input from stakeholders about the topics covered in the EIR/EIS</a:t>
          </a:r>
        </a:p>
      </dgm:t>
    </dgm:pt>
    <dgm:pt modelId="{CCFE77C9-C2DB-4741-9E1E-95A70AF1C62F}" type="parTrans" cxnId="{00116988-F44D-468D-9D50-8DF05C0598CB}">
      <dgm:prSet/>
      <dgm:spPr/>
      <dgm:t>
        <a:bodyPr/>
        <a:lstStyle/>
        <a:p>
          <a:endParaRPr lang="en-US"/>
        </a:p>
      </dgm:t>
    </dgm:pt>
    <dgm:pt modelId="{578F7E3D-9732-40E4-9C12-47A26DCAB652}" type="sibTrans" cxnId="{00116988-F44D-468D-9D50-8DF05C0598CB}">
      <dgm:prSet phldrT="3" phldr="0"/>
      <dgm:spPr/>
      <dgm:t>
        <a:bodyPr/>
        <a:lstStyle/>
        <a:p>
          <a:endParaRPr lang="en-US"/>
        </a:p>
      </dgm:t>
    </dgm:pt>
    <dgm:pt modelId="{B03833DC-F115-4CE0-8E3A-B6E0AC7D7386}" type="pres">
      <dgm:prSet presAssocID="{CEF4623F-9D1B-4DB9-A60F-9F68F83E78D4}" presName="root" presStyleCnt="0">
        <dgm:presLayoutVars>
          <dgm:dir/>
          <dgm:resizeHandles val="exact"/>
        </dgm:presLayoutVars>
      </dgm:prSet>
      <dgm:spPr/>
    </dgm:pt>
    <dgm:pt modelId="{AE03184B-B403-4360-A3F9-5033CF9C489A}" type="pres">
      <dgm:prSet presAssocID="{EE7C32CC-F973-480F-A500-6D2C2A250607}" presName="compNode" presStyleCnt="0"/>
      <dgm:spPr/>
    </dgm:pt>
    <dgm:pt modelId="{48A67221-D2A1-4DDB-9D34-EFCF715C2FCA}" type="pres">
      <dgm:prSet presAssocID="{EE7C32CC-F973-480F-A500-6D2C2A250607}" presName="iconBgRect" presStyleLbl="bgShp" presStyleIdx="0" presStyleCnt="3"/>
      <dgm:spPr/>
    </dgm:pt>
    <dgm:pt modelId="{1AF22A3A-3C80-4BD8-90D6-9CEF40C45451}" type="pres">
      <dgm:prSet presAssocID="{EE7C32CC-F973-480F-A500-6D2C2A250607}" presName="iconRect" presStyleLbl="node1" presStyleIdx="0" presStyleCnt="3" custScaleX="229909" custScaleY="22990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CB3E4A6-C211-4A87-A9D1-883392329C46}" type="pres">
      <dgm:prSet presAssocID="{EE7C32CC-F973-480F-A500-6D2C2A250607}" presName="spaceRect" presStyleCnt="0"/>
      <dgm:spPr/>
    </dgm:pt>
    <dgm:pt modelId="{0C32EDC4-CE14-4553-A749-3D465BEBF39A}" type="pres">
      <dgm:prSet presAssocID="{EE7C32CC-F973-480F-A500-6D2C2A250607}" presName="textRect" presStyleLbl="revTx" presStyleIdx="0" presStyleCnt="3" custLinFactNeighborX="2364" custLinFactNeighborY="-11379">
        <dgm:presLayoutVars>
          <dgm:chMax val="1"/>
          <dgm:chPref val="1"/>
        </dgm:presLayoutVars>
      </dgm:prSet>
      <dgm:spPr/>
    </dgm:pt>
    <dgm:pt modelId="{92963065-C217-4A3B-838E-A4C36BF1FADE}" type="pres">
      <dgm:prSet presAssocID="{B476DACA-0D62-4A4E-8A45-02B2521FA5F8}" presName="sibTrans" presStyleCnt="0"/>
      <dgm:spPr/>
    </dgm:pt>
    <dgm:pt modelId="{1CE68BEC-68EC-4072-9D07-3C80473CCDA4}" type="pres">
      <dgm:prSet presAssocID="{E728FFCB-E2D0-487B-AA58-FCEFB2CF9723}" presName="compNode" presStyleCnt="0"/>
      <dgm:spPr/>
    </dgm:pt>
    <dgm:pt modelId="{62317986-7C96-4D2B-809A-5664A36C0334}" type="pres">
      <dgm:prSet presAssocID="{E728FFCB-E2D0-487B-AA58-FCEFB2CF9723}" presName="iconBgRect" presStyleLbl="bgShp" presStyleIdx="1" presStyleCnt="3"/>
      <dgm:spPr/>
    </dgm:pt>
    <dgm:pt modelId="{949150AD-F26D-421E-A66D-4C7C175DCD0F}" type="pres">
      <dgm:prSet presAssocID="{E728FFCB-E2D0-487B-AA58-FCEFB2CF9723}" presName="iconRect" presStyleLbl="node1" presStyleIdx="1" presStyleCnt="3" custScaleX="192053" custScaleY="19205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709F24B-6D03-48C6-A459-432C2966CB3A}" type="pres">
      <dgm:prSet presAssocID="{E728FFCB-E2D0-487B-AA58-FCEFB2CF9723}" presName="spaceRect" presStyleCnt="0"/>
      <dgm:spPr/>
    </dgm:pt>
    <dgm:pt modelId="{800DCDC0-BC3C-41B8-9922-CA6F4F8EB401}" type="pres">
      <dgm:prSet presAssocID="{E728FFCB-E2D0-487B-AA58-FCEFB2CF9723}" presName="textRect" presStyleLbl="revTx" presStyleIdx="1" presStyleCnt="3">
        <dgm:presLayoutVars>
          <dgm:chMax val="1"/>
          <dgm:chPref val="1"/>
        </dgm:presLayoutVars>
      </dgm:prSet>
      <dgm:spPr/>
    </dgm:pt>
    <dgm:pt modelId="{C6EC3738-7848-4427-AF00-0FBF26A65A06}" type="pres">
      <dgm:prSet presAssocID="{578F7E3D-9732-40E4-9C12-47A26DCAB652}" presName="sibTrans" presStyleCnt="0"/>
      <dgm:spPr/>
    </dgm:pt>
    <dgm:pt modelId="{38E74D3D-05AB-4567-A8BD-E9A0FF6ABD5D}" type="pres">
      <dgm:prSet presAssocID="{D2B19CDD-FE5D-4FD6-B1E9-72D8230E84AB}" presName="compNode" presStyleCnt="0"/>
      <dgm:spPr/>
    </dgm:pt>
    <dgm:pt modelId="{0D956B26-70F3-49CD-8DD0-839C132F8394}" type="pres">
      <dgm:prSet presAssocID="{D2B19CDD-FE5D-4FD6-B1E9-72D8230E84AB}" presName="iconBgRect" presStyleLbl="bgShp" presStyleIdx="2" presStyleCnt="3"/>
      <dgm:spPr/>
    </dgm:pt>
    <dgm:pt modelId="{B5D1F395-46C9-49D8-8C53-78AF4EC8282E}" type="pres">
      <dgm:prSet presAssocID="{D2B19CDD-FE5D-4FD6-B1E9-72D8230E84AB}" presName="iconRect" presStyleLbl="node1" presStyleIdx="2" presStyleCnt="3" custScaleX="221173" custScaleY="22117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ily calendar"/>
        </a:ext>
      </dgm:extLst>
    </dgm:pt>
    <dgm:pt modelId="{8DA598C4-E80D-4107-A73B-F51D5C2C46CD}" type="pres">
      <dgm:prSet presAssocID="{D2B19CDD-FE5D-4FD6-B1E9-72D8230E84AB}" presName="spaceRect" presStyleCnt="0"/>
      <dgm:spPr/>
    </dgm:pt>
    <dgm:pt modelId="{2D035045-C9E0-42DB-A4DA-B2902BDAC890}" type="pres">
      <dgm:prSet presAssocID="{D2B19CDD-FE5D-4FD6-B1E9-72D8230E84AB}" presName="textRect" presStyleLbl="revTx" presStyleIdx="2" presStyleCnt="3" custLinFactNeighborY="-4064">
        <dgm:presLayoutVars>
          <dgm:chMax val="1"/>
          <dgm:chPref val="1"/>
        </dgm:presLayoutVars>
      </dgm:prSet>
      <dgm:spPr/>
    </dgm:pt>
  </dgm:ptLst>
  <dgm:cxnLst>
    <dgm:cxn modelId="{8C3ACC0C-B798-4EEF-A075-BDC672F155C5}" type="presOf" srcId="{EE7C32CC-F973-480F-A500-6D2C2A250607}" destId="{0C32EDC4-CE14-4553-A749-3D465BEBF39A}" srcOrd="0" destOrd="0" presId="urn:microsoft.com/office/officeart/2018/5/layout/IconCircleLabelList"/>
    <dgm:cxn modelId="{B9C3370D-BDCE-41D0-A437-FFC1C98D9134}" type="presOf" srcId="{D2B19CDD-FE5D-4FD6-B1E9-72D8230E84AB}" destId="{2D035045-C9E0-42DB-A4DA-B2902BDAC890}" srcOrd="0" destOrd="0" presId="urn:microsoft.com/office/officeart/2018/5/layout/IconCircleLabelList"/>
    <dgm:cxn modelId="{0FEDD52A-94F9-4598-8C0D-45F960ADF1A6}" srcId="{CEF4623F-9D1B-4DB9-A60F-9F68F83E78D4}" destId="{D2B19CDD-FE5D-4FD6-B1E9-72D8230E84AB}" srcOrd="2" destOrd="0" parTransId="{14597039-2756-4FB7-A9E0-6A38D7B43F58}" sibTransId="{D572128C-297D-4541-AD90-16D68785B4F2}"/>
    <dgm:cxn modelId="{5A9EC13F-61F8-4808-908D-E4BCED626268}" srcId="{CEF4623F-9D1B-4DB9-A60F-9F68F83E78D4}" destId="{EE7C32CC-F973-480F-A500-6D2C2A250607}" srcOrd="0" destOrd="0" parTransId="{716DAFC7-D0DB-4BD0-B2B9-63C108A08B16}" sibTransId="{B476DACA-0D62-4A4E-8A45-02B2521FA5F8}"/>
    <dgm:cxn modelId="{00116988-F44D-468D-9D50-8DF05C0598CB}" srcId="{CEF4623F-9D1B-4DB9-A60F-9F68F83E78D4}" destId="{E728FFCB-E2D0-487B-AA58-FCEFB2CF9723}" srcOrd="1" destOrd="0" parTransId="{CCFE77C9-C2DB-4741-9E1E-95A70AF1C62F}" sibTransId="{578F7E3D-9732-40E4-9C12-47A26DCAB652}"/>
    <dgm:cxn modelId="{70081AA3-E9DC-400C-A24A-4B1A7E9214B0}" type="presOf" srcId="{E728FFCB-E2D0-487B-AA58-FCEFB2CF9723}" destId="{800DCDC0-BC3C-41B8-9922-CA6F4F8EB401}" srcOrd="0" destOrd="0" presId="urn:microsoft.com/office/officeart/2018/5/layout/IconCircleLabelList"/>
    <dgm:cxn modelId="{579532BD-BF16-4F47-AD3B-A6E428F805BA}" type="presOf" srcId="{CEF4623F-9D1B-4DB9-A60F-9F68F83E78D4}" destId="{B03833DC-F115-4CE0-8E3A-B6E0AC7D7386}" srcOrd="0" destOrd="0" presId="urn:microsoft.com/office/officeart/2018/5/layout/IconCircleLabelList"/>
    <dgm:cxn modelId="{F20109BE-E115-42C1-8E01-E1E28F330D6F}" type="presParOf" srcId="{B03833DC-F115-4CE0-8E3A-B6E0AC7D7386}" destId="{AE03184B-B403-4360-A3F9-5033CF9C489A}" srcOrd="0" destOrd="0" presId="urn:microsoft.com/office/officeart/2018/5/layout/IconCircleLabelList"/>
    <dgm:cxn modelId="{5FFF609C-995E-4A2C-94A8-7F63943F5E08}" type="presParOf" srcId="{AE03184B-B403-4360-A3F9-5033CF9C489A}" destId="{48A67221-D2A1-4DDB-9D34-EFCF715C2FCA}" srcOrd="0" destOrd="0" presId="urn:microsoft.com/office/officeart/2018/5/layout/IconCircleLabelList"/>
    <dgm:cxn modelId="{9D17DC2A-37FA-4101-B92A-1061E9F7338F}" type="presParOf" srcId="{AE03184B-B403-4360-A3F9-5033CF9C489A}" destId="{1AF22A3A-3C80-4BD8-90D6-9CEF40C45451}" srcOrd="1" destOrd="0" presId="urn:microsoft.com/office/officeart/2018/5/layout/IconCircleLabelList"/>
    <dgm:cxn modelId="{F134E7F7-2A4A-49A2-A3DD-D448E0491389}" type="presParOf" srcId="{AE03184B-B403-4360-A3F9-5033CF9C489A}" destId="{4CB3E4A6-C211-4A87-A9D1-883392329C46}" srcOrd="2" destOrd="0" presId="urn:microsoft.com/office/officeart/2018/5/layout/IconCircleLabelList"/>
    <dgm:cxn modelId="{46ED8FFB-90C7-4E99-9F7A-00913BBC671B}" type="presParOf" srcId="{AE03184B-B403-4360-A3F9-5033CF9C489A}" destId="{0C32EDC4-CE14-4553-A749-3D465BEBF39A}" srcOrd="3" destOrd="0" presId="urn:microsoft.com/office/officeart/2018/5/layout/IconCircleLabelList"/>
    <dgm:cxn modelId="{B9A7672D-900E-4C48-A08A-3D8B91754B65}" type="presParOf" srcId="{B03833DC-F115-4CE0-8E3A-B6E0AC7D7386}" destId="{92963065-C217-4A3B-838E-A4C36BF1FADE}" srcOrd="1" destOrd="0" presId="urn:microsoft.com/office/officeart/2018/5/layout/IconCircleLabelList"/>
    <dgm:cxn modelId="{C63CE360-97A1-4085-8FAB-8CCE20BD82AF}" type="presParOf" srcId="{B03833DC-F115-4CE0-8E3A-B6E0AC7D7386}" destId="{1CE68BEC-68EC-4072-9D07-3C80473CCDA4}" srcOrd="2" destOrd="0" presId="urn:microsoft.com/office/officeart/2018/5/layout/IconCircleLabelList"/>
    <dgm:cxn modelId="{2E121325-EBBC-478D-81B2-2A132560DF01}" type="presParOf" srcId="{1CE68BEC-68EC-4072-9D07-3C80473CCDA4}" destId="{62317986-7C96-4D2B-809A-5664A36C0334}" srcOrd="0" destOrd="0" presId="urn:microsoft.com/office/officeart/2018/5/layout/IconCircleLabelList"/>
    <dgm:cxn modelId="{30B42EA4-3081-4EE0-985D-EB8B7A201B8A}" type="presParOf" srcId="{1CE68BEC-68EC-4072-9D07-3C80473CCDA4}" destId="{949150AD-F26D-421E-A66D-4C7C175DCD0F}" srcOrd="1" destOrd="0" presId="urn:microsoft.com/office/officeart/2018/5/layout/IconCircleLabelList"/>
    <dgm:cxn modelId="{A962639C-71B7-4880-96B4-CA47CD4841E7}" type="presParOf" srcId="{1CE68BEC-68EC-4072-9D07-3C80473CCDA4}" destId="{D709F24B-6D03-48C6-A459-432C2966CB3A}" srcOrd="2" destOrd="0" presId="urn:microsoft.com/office/officeart/2018/5/layout/IconCircleLabelList"/>
    <dgm:cxn modelId="{13F81B59-0ECE-44C1-883E-38F2C3EB9FA1}" type="presParOf" srcId="{1CE68BEC-68EC-4072-9D07-3C80473CCDA4}" destId="{800DCDC0-BC3C-41B8-9922-CA6F4F8EB401}" srcOrd="3" destOrd="0" presId="urn:microsoft.com/office/officeart/2018/5/layout/IconCircleLabelList"/>
    <dgm:cxn modelId="{1B9A55C6-C415-4A82-A4B3-2FDE390A009B}" type="presParOf" srcId="{B03833DC-F115-4CE0-8E3A-B6E0AC7D7386}" destId="{C6EC3738-7848-4427-AF00-0FBF26A65A06}" srcOrd="3" destOrd="0" presId="urn:microsoft.com/office/officeart/2018/5/layout/IconCircleLabelList"/>
    <dgm:cxn modelId="{1A08EEDA-563A-4455-BB7B-AA8684F532EC}" type="presParOf" srcId="{B03833DC-F115-4CE0-8E3A-B6E0AC7D7386}" destId="{38E74D3D-05AB-4567-A8BD-E9A0FF6ABD5D}" srcOrd="4" destOrd="0" presId="urn:microsoft.com/office/officeart/2018/5/layout/IconCircleLabelList"/>
    <dgm:cxn modelId="{19A1C483-62C3-4686-A609-1A8683C85B8C}" type="presParOf" srcId="{38E74D3D-05AB-4567-A8BD-E9A0FF6ABD5D}" destId="{0D956B26-70F3-49CD-8DD0-839C132F8394}" srcOrd="0" destOrd="0" presId="urn:microsoft.com/office/officeart/2018/5/layout/IconCircleLabelList"/>
    <dgm:cxn modelId="{129806D8-5CBA-4793-8187-1EE4920596FF}" type="presParOf" srcId="{38E74D3D-05AB-4567-A8BD-E9A0FF6ABD5D}" destId="{B5D1F395-46C9-49D8-8C53-78AF4EC8282E}" srcOrd="1" destOrd="0" presId="urn:microsoft.com/office/officeart/2018/5/layout/IconCircleLabelList"/>
    <dgm:cxn modelId="{6BE50EF9-3209-4296-AF2D-28AE30453603}" type="presParOf" srcId="{38E74D3D-05AB-4567-A8BD-E9A0FF6ABD5D}" destId="{8DA598C4-E80D-4107-A73B-F51D5C2C46CD}" srcOrd="2" destOrd="0" presId="urn:microsoft.com/office/officeart/2018/5/layout/IconCircleLabelList"/>
    <dgm:cxn modelId="{277807C2-EA4A-43E9-9D39-615A2590A584}" type="presParOf" srcId="{38E74D3D-05AB-4567-A8BD-E9A0FF6ABD5D}" destId="{2D035045-C9E0-42DB-A4DA-B2902BDAC89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854A9A-E3C7-4656-8D6D-6FF2AE938EF3}" type="doc">
      <dgm:prSet loTypeId="urn:microsoft.com/office/officeart/2018/2/layout/IconVerticalSolidList" loCatId="icon" qsTypeId="urn:microsoft.com/office/officeart/2005/8/quickstyle/simple4" qsCatId="simple" csTypeId="urn:microsoft.com/office/officeart/2005/8/colors/accent0_3" csCatId="mainScheme" phldr="1"/>
      <dgm:spPr/>
      <dgm:t>
        <a:bodyPr/>
        <a:lstStyle/>
        <a:p>
          <a:endParaRPr lang="en-US"/>
        </a:p>
      </dgm:t>
    </dgm:pt>
    <dgm:pt modelId="{08412436-3FA8-47A9-BCD1-7E462DEE9D70}">
      <dgm:prSet/>
      <dgm:spPr/>
      <dgm:t>
        <a:bodyPr/>
        <a:lstStyle/>
        <a:p>
          <a:pPr>
            <a:lnSpc>
              <a:spcPct val="100000"/>
            </a:lnSpc>
          </a:pPr>
          <a:r>
            <a:rPr lang="en-US" dirty="0">
              <a:solidFill>
                <a:srgbClr val="59595B"/>
              </a:solidFill>
            </a:rPr>
            <a:t>Disclose the significant environmental impacts of a proposed project to decisionmakers and the public</a:t>
          </a:r>
        </a:p>
      </dgm:t>
    </dgm:pt>
    <dgm:pt modelId="{EA321FFF-8764-440B-B8E8-083E2C892AB1}" type="parTrans" cxnId="{379B5AE4-B0B5-44C7-BC56-650B40270849}">
      <dgm:prSet/>
      <dgm:spPr/>
      <dgm:t>
        <a:bodyPr/>
        <a:lstStyle/>
        <a:p>
          <a:endParaRPr lang="en-US">
            <a:solidFill>
              <a:schemeClr val="bg2">
                <a:lumMod val="10000"/>
              </a:schemeClr>
            </a:solidFill>
          </a:endParaRPr>
        </a:p>
      </dgm:t>
    </dgm:pt>
    <dgm:pt modelId="{51792024-DE07-45C7-8BED-B6C327DC31B4}" type="sibTrans" cxnId="{379B5AE4-B0B5-44C7-BC56-650B40270849}">
      <dgm:prSet/>
      <dgm:spPr/>
      <dgm:t>
        <a:bodyPr/>
        <a:lstStyle/>
        <a:p>
          <a:endParaRPr lang="en-US">
            <a:solidFill>
              <a:schemeClr val="bg2">
                <a:lumMod val="10000"/>
              </a:schemeClr>
            </a:solidFill>
          </a:endParaRPr>
        </a:p>
      </dgm:t>
    </dgm:pt>
    <dgm:pt modelId="{A688B900-6219-4029-9BB4-816FA8D3AC59}">
      <dgm:prSet/>
      <dgm:spPr/>
      <dgm:t>
        <a:bodyPr/>
        <a:lstStyle/>
        <a:p>
          <a:pPr>
            <a:lnSpc>
              <a:spcPct val="100000"/>
            </a:lnSpc>
          </a:pPr>
          <a:r>
            <a:rPr lang="en-US" dirty="0">
              <a:solidFill>
                <a:srgbClr val="59595B"/>
              </a:solidFill>
            </a:rPr>
            <a:t>Identify ways to avoid or reduce environmental impacts</a:t>
          </a:r>
        </a:p>
      </dgm:t>
    </dgm:pt>
    <dgm:pt modelId="{FAFD0B17-46C5-4EC7-8F88-3A33B4BB36A9}" type="parTrans" cxnId="{EB60A427-9267-400B-9F4E-AFC63CCDF1D0}">
      <dgm:prSet/>
      <dgm:spPr/>
      <dgm:t>
        <a:bodyPr/>
        <a:lstStyle/>
        <a:p>
          <a:endParaRPr lang="en-US">
            <a:solidFill>
              <a:schemeClr val="bg2">
                <a:lumMod val="10000"/>
              </a:schemeClr>
            </a:solidFill>
          </a:endParaRPr>
        </a:p>
      </dgm:t>
    </dgm:pt>
    <dgm:pt modelId="{A2C456B1-F025-400F-BBD6-D9B7641346CF}" type="sibTrans" cxnId="{EB60A427-9267-400B-9F4E-AFC63CCDF1D0}">
      <dgm:prSet/>
      <dgm:spPr/>
      <dgm:t>
        <a:bodyPr/>
        <a:lstStyle/>
        <a:p>
          <a:endParaRPr lang="en-US">
            <a:solidFill>
              <a:schemeClr val="bg2">
                <a:lumMod val="10000"/>
              </a:schemeClr>
            </a:solidFill>
          </a:endParaRPr>
        </a:p>
      </dgm:t>
    </dgm:pt>
    <dgm:pt modelId="{8343FB7B-9EE8-4CD0-A2E3-182E3BFFC375}">
      <dgm:prSet/>
      <dgm:spPr/>
      <dgm:t>
        <a:bodyPr/>
        <a:lstStyle/>
        <a:p>
          <a:pPr>
            <a:lnSpc>
              <a:spcPct val="100000"/>
            </a:lnSpc>
          </a:pPr>
          <a:r>
            <a:rPr lang="en-US" dirty="0">
              <a:solidFill>
                <a:srgbClr val="59595B"/>
              </a:solidFill>
            </a:rPr>
            <a:t>Prevent environmental damage by requiring implementation of a feasible alternative or mitigation measures</a:t>
          </a:r>
        </a:p>
      </dgm:t>
    </dgm:pt>
    <dgm:pt modelId="{159136D2-5208-4645-B02A-0C0B91008DA4}" type="parTrans" cxnId="{03CAA875-037A-4532-8128-DC3566E57A66}">
      <dgm:prSet/>
      <dgm:spPr/>
      <dgm:t>
        <a:bodyPr/>
        <a:lstStyle/>
        <a:p>
          <a:endParaRPr lang="en-US">
            <a:solidFill>
              <a:schemeClr val="bg2">
                <a:lumMod val="10000"/>
              </a:schemeClr>
            </a:solidFill>
          </a:endParaRPr>
        </a:p>
      </dgm:t>
    </dgm:pt>
    <dgm:pt modelId="{E8B7BC17-BE16-4B50-A6C0-80566537E35D}" type="sibTrans" cxnId="{03CAA875-037A-4532-8128-DC3566E57A66}">
      <dgm:prSet/>
      <dgm:spPr/>
      <dgm:t>
        <a:bodyPr/>
        <a:lstStyle/>
        <a:p>
          <a:endParaRPr lang="en-US">
            <a:solidFill>
              <a:schemeClr val="bg2">
                <a:lumMod val="10000"/>
              </a:schemeClr>
            </a:solidFill>
          </a:endParaRPr>
        </a:p>
      </dgm:t>
    </dgm:pt>
    <dgm:pt modelId="{AFE4C353-B536-4411-970C-3CB7C5A09F99}">
      <dgm:prSet/>
      <dgm:spPr/>
      <dgm:t>
        <a:bodyPr/>
        <a:lstStyle/>
        <a:p>
          <a:pPr>
            <a:lnSpc>
              <a:spcPct val="100000"/>
            </a:lnSpc>
          </a:pPr>
          <a:r>
            <a:rPr lang="en-US" dirty="0">
              <a:solidFill>
                <a:srgbClr val="59595B"/>
              </a:solidFill>
            </a:rPr>
            <a:t>Foster interagency coordination in project review</a:t>
          </a:r>
        </a:p>
      </dgm:t>
    </dgm:pt>
    <dgm:pt modelId="{7B6D5C99-6008-4596-8AEF-7CC333D87B97}" type="parTrans" cxnId="{17CB9424-5BD1-4A1A-99F7-29A30525A9B3}">
      <dgm:prSet/>
      <dgm:spPr/>
      <dgm:t>
        <a:bodyPr/>
        <a:lstStyle/>
        <a:p>
          <a:endParaRPr lang="en-US">
            <a:solidFill>
              <a:schemeClr val="bg2">
                <a:lumMod val="10000"/>
              </a:schemeClr>
            </a:solidFill>
          </a:endParaRPr>
        </a:p>
      </dgm:t>
    </dgm:pt>
    <dgm:pt modelId="{ED61AFA8-9FC6-4586-8CA6-36F9AE1B664C}" type="sibTrans" cxnId="{17CB9424-5BD1-4A1A-99F7-29A30525A9B3}">
      <dgm:prSet/>
      <dgm:spPr/>
      <dgm:t>
        <a:bodyPr/>
        <a:lstStyle/>
        <a:p>
          <a:endParaRPr lang="en-US">
            <a:solidFill>
              <a:schemeClr val="bg2">
                <a:lumMod val="10000"/>
              </a:schemeClr>
            </a:solidFill>
          </a:endParaRPr>
        </a:p>
      </dgm:t>
    </dgm:pt>
    <dgm:pt modelId="{C5C74FD7-EAC0-420A-9475-9B334C5B2E71}">
      <dgm:prSet/>
      <dgm:spPr/>
      <dgm:t>
        <a:bodyPr/>
        <a:lstStyle/>
        <a:p>
          <a:pPr>
            <a:lnSpc>
              <a:spcPct val="100000"/>
            </a:lnSpc>
          </a:pPr>
          <a:r>
            <a:rPr lang="en-US" dirty="0">
              <a:solidFill>
                <a:srgbClr val="59595B"/>
              </a:solidFill>
            </a:rPr>
            <a:t>Enhance public participation in the planning process</a:t>
          </a:r>
        </a:p>
      </dgm:t>
    </dgm:pt>
    <dgm:pt modelId="{3349B4BE-D3BC-421B-92F4-6E25BA6D5D44}" type="parTrans" cxnId="{7D305A39-0FF5-41C3-8F55-94B8B7CE5974}">
      <dgm:prSet/>
      <dgm:spPr/>
      <dgm:t>
        <a:bodyPr/>
        <a:lstStyle/>
        <a:p>
          <a:endParaRPr lang="en-US">
            <a:solidFill>
              <a:schemeClr val="bg2">
                <a:lumMod val="10000"/>
              </a:schemeClr>
            </a:solidFill>
          </a:endParaRPr>
        </a:p>
      </dgm:t>
    </dgm:pt>
    <dgm:pt modelId="{96FEE700-6129-4FA4-B60F-6788D60CC490}" type="sibTrans" cxnId="{7D305A39-0FF5-41C3-8F55-94B8B7CE5974}">
      <dgm:prSet/>
      <dgm:spPr/>
      <dgm:t>
        <a:bodyPr/>
        <a:lstStyle/>
        <a:p>
          <a:endParaRPr lang="en-US">
            <a:solidFill>
              <a:schemeClr val="bg2">
                <a:lumMod val="10000"/>
              </a:schemeClr>
            </a:solidFill>
          </a:endParaRPr>
        </a:p>
      </dgm:t>
    </dgm:pt>
    <dgm:pt modelId="{E1F92F68-5986-4141-8A76-144E719CDAFA}" type="pres">
      <dgm:prSet presAssocID="{76854A9A-E3C7-4656-8D6D-6FF2AE938EF3}" presName="root" presStyleCnt="0">
        <dgm:presLayoutVars>
          <dgm:dir/>
          <dgm:resizeHandles val="exact"/>
        </dgm:presLayoutVars>
      </dgm:prSet>
      <dgm:spPr/>
    </dgm:pt>
    <dgm:pt modelId="{EDD8B24E-057B-479B-B8B3-35D293EBDADA}" type="pres">
      <dgm:prSet presAssocID="{A688B900-6219-4029-9BB4-816FA8D3AC59}" presName="compNode" presStyleCnt="0"/>
      <dgm:spPr/>
    </dgm:pt>
    <dgm:pt modelId="{B7B4EA56-AAB0-4674-8C2E-8BAB6B06DB71}" type="pres">
      <dgm:prSet presAssocID="{A688B900-6219-4029-9BB4-816FA8D3AC59}" presName="bgRect" presStyleLbl="bgShp" presStyleIdx="0" presStyleCnt="5"/>
      <dgm:spPr>
        <a:solidFill>
          <a:srgbClr val="C5DDF3"/>
        </a:solidFill>
      </dgm:spPr>
    </dgm:pt>
    <dgm:pt modelId="{B2AB358B-5EE9-4A52-8F08-5C03F1FF30AD}" type="pres">
      <dgm:prSet presAssocID="{A688B900-6219-4029-9BB4-816FA8D3AC59}"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a:ext>
      </dgm:extLst>
    </dgm:pt>
    <dgm:pt modelId="{3D5B0FF5-A081-4F32-935A-45F891147567}" type="pres">
      <dgm:prSet presAssocID="{A688B900-6219-4029-9BB4-816FA8D3AC59}" presName="spaceRect" presStyleCnt="0"/>
      <dgm:spPr/>
    </dgm:pt>
    <dgm:pt modelId="{A3F20CE7-8107-4069-B18C-A10ABB508F43}" type="pres">
      <dgm:prSet presAssocID="{A688B900-6219-4029-9BB4-816FA8D3AC59}" presName="parTx" presStyleLbl="revTx" presStyleIdx="0" presStyleCnt="5">
        <dgm:presLayoutVars>
          <dgm:chMax val="0"/>
          <dgm:chPref val="0"/>
        </dgm:presLayoutVars>
      </dgm:prSet>
      <dgm:spPr/>
    </dgm:pt>
    <dgm:pt modelId="{49EB0C29-E298-4A65-A487-7A06A911AF8B}" type="pres">
      <dgm:prSet presAssocID="{A2C456B1-F025-400F-BBD6-D9B7641346CF}" presName="sibTrans" presStyleCnt="0"/>
      <dgm:spPr/>
    </dgm:pt>
    <dgm:pt modelId="{BB211C8D-60B9-4672-B436-9D3E3AD38A77}" type="pres">
      <dgm:prSet presAssocID="{8343FB7B-9EE8-4CD0-A2E3-182E3BFFC375}" presName="compNode" presStyleCnt="0"/>
      <dgm:spPr/>
    </dgm:pt>
    <dgm:pt modelId="{AE09D2CB-9E58-4C2B-870E-70914A1DBB21}" type="pres">
      <dgm:prSet presAssocID="{8343FB7B-9EE8-4CD0-A2E3-182E3BFFC375}" presName="bgRect" presStyleLbl="bgShp" presStyleIdx="1" presStyleCnt="5"/>
      <dgm:spPr>
        <a:solidFill>
          <a:srgbClr val="C5DDF3"/>
        </a:solidFill>
      </dgm:spPr>
    </dgm:pt>
    <dgm:pt modelId="{A93E9DE5-53F9-438E-B106-7CE8C99E1618}" type="pres">
      <dgm:prSet presAssocID="{8343FB7B-9EE8-4CD0-A2E3-182E3BFFC375}"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1BFAAC6-63C9-4003-8032-A61F4B04D124}" type="pres">
      <dgm:prSet presAssocID="{8343FB7B-9EE8-4CD0-A2E3-182E3BFFC375}" presName="spaceRect" presStyleCnt="0"/>
      <dgm:spPr/>
    </dgm:pt>
    <dgm:pt modelId="{3B062369-9AD3-459B-A42A-612388186645}" type="pres">
      <dgm:prSet presAssocID="{8343FB7B-9EE8-4CD0-A2E3-182E3BFFC375}" presName="parTx" presStyleLbl="revTx" presStyleIdx="1" presStyleCnt="5">
        <dgm:presLayoutVars>
          <dgm:chMax val="0"/>
          <dgm:chPref val="0"/>
        </dgm:presLayoutVars>
      </dgm:prSet>
      <dgm:spPr/>
    </dgm:pt>
    <dgm:pt modelId="{5FEBC60A-F7F7-4624-AD5A-C529FE765F62}" type="pres">
      <dgm:prSet presAssocID="{E8B7BC17-BE16-4B50-A6C0-80566537E35D}" presName="sibTrans" presStyleCnt="0"/>
      <dgm:spPr/>
    </dgm:pt>
    <dgm:pt modelId="{363DB53C-2C69-4179-8E01-23FF87A2F66D}" type="pres">
      <dgm:prSet presAssocID="{08412436-3FA8-47A9-BCD1-7E462DEE9D70}" presName="compNode" presStyleCnt="0"/>
      <dgm:spPr/>
    </dgm:pt>
    <dgm:pt modelId="{D433675E-AD56-4E83-A9D4-1DF74A36B63C}" type="pres">
      <dgm:prSet presAssocID="{08412436-3FA8-47A9-BCD1-7E462DEE9D70}" presName="bgRect" presStyleLbl="bgShp" presStyleIdx="2" presStyleCnt="5"/>
      <dgm:spPr>
        <a:solidFill>
          <a:srgbClr val="C5DDF3"/>
        </a:solidFill>
      </dgm:spPr>
    </dgm:pt>
    <dgm:pt modelId="{DF59672A-0371-4DF8-8DF6-F2E150662773}" type="pres">
      <dgm:prSet presAssocID="{08412436-3FA8-47A9-BCD1-7E462DEE9D70}"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ciduous tree"/>
        </a:ext>
      </dgm:extLst>
    </dgm:pt>
    <dgm:pt modelId="{42E1902B-49AA-4537-AB8A-66052B75C1F1}" type="pres">
      <dgm:prSet presAssocID="{08412436-3FA8-47A9-BCD1-7E462DEE9D70}" presName="spaceRect" presStyleCnt="0"/>
      <dgm:spPr/>
    </dgm:pt>
    <dgm:pt modelId="{C8016234-F37A-4F4E-87A7-E2E181E2D275}" type="pres">
      <dgm:prSet presAssocID="{08412436-3FA8-47A9-BCD1-7E462DEE9D70}" presName="parTx" presStyleLbl="revTx" presStyleIdx="2" presStyleCnt="5">
        <dgm:presLayoutVars>
          <dgm:chMax val="0"/>
          <dgm:chPref val="0"/>
        </dgm:presLayoutVars>
      </dgm:prSet>
      <dgm:spPr/>
    </dgm:pt>
    <dgm:pt modelId="{EF0C39BE-C407-4468-ACA1-2A9B657A1B99}" type="pres">
      <dgm:prSet presAssocID="{51792024-DE07-45C7-8BED-B6C327DC31B4}" presName="sibTrans" presStyleCnt="0"/>
      <dgm:spPr/>
    </dgm:pt>
    <dgm:pt modelId="{A3080C01-68EA-40F4-8736-128581216CEE}" type="pres">
      <dgm:prSet presAssocID="{AFE4C353-B536-4411-970C-3CB7C5A09F99}" presName="compNode" presStyleCnt="0"/>
      <dgm:spPr/>
    </dgm:pt>
    <dgm:pt modelId="{EEB5B726-C75D-4E60-A2A2-31ACF3F7DA6A}" type="pres">
      <dgm:prSet presAssocID="{AFE4C353-B536-4411-970C-3CB7C5A09F99}" presName="bgRect" presStyleLbl="bgShp" presStyleIdx="3" presStyleCnt="5"/>
      <dgm:spPr>
        <a:solidFill>
          <a:srgbClr val="C5DDF3"/>
        </a:solidFill>
      </dgm:spPr>
    </dgm:pt>
    <dgm:pt modelId="{B7952818-501E-4DD9-B28B-791E32D4EC7B}" type="pres">
      <dgm:prSet presAssocID="{AFE4C353-B536-4411-970C-3CB7C5A09F99}"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32D7C48A-F9AA-4851-86E3-66D37611D74C}" type="pres">
      <dgm:prSet presAssocID="{AFE4C353-B536-4411-970C-3CB7C5A09F99}" presName="spaceRect" presStyleCnt="0"/>
      <dgm:spPr/>
    </dgm:pt>
    <dgm:pt modelId="{363ECD01-7B8A-4554-90FD-2B56EA729A55}" type="pres">
      <dgm:prSet presAssocID="{AFE4C353-B536-4411-970C-3CB7C5A09F99}" presName="parTx" presStyleLbl="revTx" presStyleIdx="3" presStyleCnt="5">
        <dgm:presLayoutVars>
          <dgm:chMax val="0"/>
          <dgm:chPref val="0"/>
        </dgm:presLayoutVars>
      </dgm:prSet>
      <dgm:spPr/>
    </dgm:pt>
    <dgm:pt modelId="{6E02FFD4-21D1-4794-B3DD-DCB8C584CAC6}" type="pres">
      <dgm:prSet presAssocID="{ED61AFA8-9FC6-4586-8CA6-36F9AE1B664C}" presName="sibTrans" presStyleCnt="0"/>
      <dgm:spPr/>
    </dgm:pt>
    <dgm:pt modelId="{DA9ABBA7-F751-4707-8187-23EAE411C81F}" type="pres">
      <dgm:prSet presAssocID="{C5C74FD7-EAC0-420A-9475-9B334C5B2E71}" presName="compNode" presStyleCnt="0"/>
      <dgm:spPr/>
    </dgm:pt>
    <dgm:pt modelId="{3E225A55-BA57-4ABF-8C86-0D04039B30BA}" type="pres">
      <dgm:prSet presAssocID="{C5C74FD7-EAC0-420A-9475-9B334C5B2E71}" presName="bgRect" presStyleLbl="bgShp" presStyleIdx="4" presStyleCnt="5"/>
      <dgm:spPr>
        <a:solidFill>
          <a:srgbClr val="C5DDF3"/>
        </a:solidFill>
      </dgm:spPr>
    </dgm:pt>
    <dgm:pt modelId="{79A767B8-D7F7-4F21-AB5B-B792F4D07054}" type="pres">
      <dgm:prSet presAssocID="{C5C74FD7-EAC0-420A-9475-9B334C5B2E71}"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8391BDC5-B754-43E1-B275-BECF090CE085}" type="pres">
      <dgm:prSet presAssocID="{C5C74FD7-EAC0-420A-9475-9B334C5B2E71}" presName="spaceRect" presStyleCnt="0"/>
      <dgm:spPr/>
    </dgm:pt>
    <dgm:pt modelId="{5599C264-31C0-45CF-88AD-14E6107902C2}" type="pres">
      <dgm:prSet presAssocID="{C5C74FD7-EAC0-420A-9475-9B334C5B2E71}" presName="parTx" presStyleLbl="revTx" presStyleIdx="4" presStyleCnt="5">
        <dgm:presLayoutVars>
          <dgm:chMax val="0"/>
          <dgm:chPref val="0"/>
        </dgm:presLayoutVars>
      </dgm:prSet>
      <dgm:spPr/>
    </dgm:pt>
  </dgm:ptLst>
  <dgm:cxnLst>
    <dgm:cxn modelId="{6537770F-A6D7-45FA-9738-8D1AB37C995E}" type="presOf" srcId="{C5C74FD7-EAC0-420A-9475-9B334C5B2E71}" destId="{5599C264-31C0-45CF-88AD-14E6107902C2}" srcOrd="0" destOrd="0" presId="urn:microsoft.com/office/officeart/2018/2/layout/IconVerticalSolidList"/>
    <dgm:cxn modelId="{17CB9424-5BD1-4A1A-99F7-29A30525A9B3}" srcId="{76854A9A-E3C7-4656-8D6D-6FF2AE938EF3}" destId="{AFE4C353-B536-4411-970C-3CB7C5A09F99}" srcOrd="3" destOrd="0" parTransId="{7B6D5C99-6008-4596-8AEF-7CC333D87B97}" sibTransId="{ED61AFA8-9FC6-4586-8CA6-36F9AE1B664C}"/>
    <dgm:cxn modelId="{EB60A427-9267-400B-9F4E-AFC63CCDF1D0}" srcId="{76854A9A-E3C7-4656-8D6D-6FF2AE938EF3}" destId="{A688B900-6219-4029-9BB4-816FA8D3AC59}" srcOrd="0" destOrd="0" parTransId="{FAFD0B17-46C5-4EC7-8F88-3A33B4BB36A9}" sibTransId="{A2C456B1-F025-400F-BBD6-D9B7641346CF}"/>
    <dgm:cxn modelId="{7D305A39-0FF5-41C3-8F55-94B8B7CE5974}" srcId="{76854A9A-E3C7-4656-8D6D-6FF2AE938EF3}" destId="{C5C74FD7-EAC0-420A-9475-9B334C5B2E71}" srcOrd="4" destOrd="0" parTransId="{3349B4BE-D3BC-421B-92F4-6E25BA6D5D44}" sibTransId="{96FEE700-6129-4FA4-B60F-6788D60CC490}"/>
    <dgm:cxn modelId="{6D479445-342A-46A8-A484-9F5711AFB1F6}" type="presOf" srcId="{8343FB7B-9EE8-4CD0-A2E3-182E3BFFC375}" destId="{3B062369-9AD3-459B-A42A-612388186645}" srcOrd="0" destOrd="0" presId="urn:microsoft.com/office/officeart/2018/2/layout/IconVerticalSolidList"/>
    <dgm:cxn modelId="{FBD0B351-3B6F-4458-A31C-74302A915FC2}" type="presOf" srcId="{08412436-3FA8-47A9-BCD1-7E462DEE9D70}" destId="{C8016234-F37A-4F4E-87A7-E2E181E2D275}" srcOrd="0" destOrd="0" presId="urn:microsoft.com/office/officeart/2018/2/layout/IconVerticalSolidList"/>
    <dgm:cxn modelId="{03CAA875-037A-4532-8128-DC3566E57A66}" srcId="{76854A9A-E3C7-4656-8D6D-6FF2AE938EF3}" destId="{8343FB7B-9EE8-4CD0-A2E3-182E3BFFC375}" srcOrd="1" destOrd="0" parTransId="{159136D2-5208-4645-B02A-0C0B91008DA4}" sibTransId="{E8B7BC17-BE16-4B50-A6C0-80566537E35D}"/>
    <dgm:cxn modelId="{998CAE77-F72E-4349-A91C-5A7AD7D0EEAF}" type="presOf" srcId="{76854A9A-E3C7-4656-8D6D-6FF2AE938EF3}" destId="{E1F92F68-5986-4141-8A76-144E719CDAFA}" srcOrd="0" destOrd="0" presId="urn:microsoft.com/office/officeart/2018/2/layout/IconVerticalSolidList"/>
    <dgm:cxn modelId="{4D42D4A2-E299-4C32-B03F-54EFC5C6C7F9}" type="presOf" srcId="{AFE4C353-B536-4411-970C-3CB7C5A09F99}" destId="{363ECD01-7B8A-4554-90FD-2B56EA729A55}" srcOrd="0" destOrd="0" presId="urn:microsoft.com/office/officeart/2018/2/layout/IconVerticalSolidList"/>
    <dgm:cxn modelId="{4F2145C4-4832-4B5F-9550-CAE4EA4D118C}" type="presOf" srcId="{A688B900-6219-4029-9BB4-816FA8D3AC59}" destId="{A3F20CE7-8107-4069-B18C-A10ABB508F43}" srcOrd="0" destOrd="0" presId="urn:microsoft.com/office/officeart/2018/2/layout/IconVerticalSolidList"/>
    <dgm:cxn modelId="{379B5AE4-B0B5-44C7-BC56-650B40270849}" srcId="{76854A9A-E3C7-4656-8D6D-6FF2AE938EF3}" destId="{08412436-3FA8-47A9-BCD1-7E462DEE9D70}" srcOrd="2" destOrd="0" parTransId="{EA321FFF-8764-440B-B8E8-083E2C892AB1}" sibTransId="{51792024-DE07-45C7-8BED-B6C327DC31B4}"/>
    <dgm:cxn modelId="{99253441-53FA-4A38-95A5-E941036F46A6}" type="presParOf" srcId="{E1F92F68-5986-4141-8A76-144E719CDAFA}" destId="{EDD8B24E-057B-479B-B8B3-35D293EBDADA}" srcOrd="0" destOrd="0" presId="urn:microsoft.com/office/officeart/2018/2/layout/IconVerticalSolidList"/>
    <dgm:cxn modelId="{5AC08DD2-4071-409A-9AD3-FC52DB7C9E2D}" type="presParOf" srcId="{EDD8B24E-057B-479B-B8B3-35D293EBDADA}" destId="{B7B4EA56-AAB0-4674-8C2E-8BAB6B06DB71}" srcOrd="0" destOrd="0" presId="urn:microsoft.com/office/officeart/2018/2/layout/IconVerticalSolidList"/>
    <dgm:cxn modelId="{941B2469-89DC-4931-AD8B-BB4D0A74B0DB}" type="presParOf" srcId="{EDD8B24E-057B-479B-B8B3-35D293EBDADA}" destId="{B2AB358B-5EE9-4A52-8F08-5C03F1FF30AD}" srcOrd="1" destOrd="0" presId="urn:microsoft.com/office/officeart/2018/2/layout/IconVerticalSolidList"/>
    <dgm:cxn modelId="{68486B96-44A1-4898-AA07-60BCE4AAA934}" type="presParOf" srcId="{EDD8B24E-057B-479B-B8B3-35D293EBDADA}" destId="{3D5B0FF5-A081-4F32-935A-45F891147567}" srcOrd="2" destOrd="0" presId="urn:microsoft.com/office/officeart/2018/2/layout/IconVerticalSolidList"/>
    <dgm:cxn modelId="{BF35E966-C5C0-4CCE-B904-B6CA2FE8E092}" type="presParOf" srcId="{EDD8B24E-057B-479B-B8B3-35D293EBDADA}" destId="{A3F20CE7-8107-4069-B18C-A10ABB508F43}" srcOrd="3" destOrd="0" presId="urn:microsoft.com/office/officeart/2018/2/layout/IconVerticalSolidList"/>
    <dgm:cxn modelId="{67A8CAC1-273C-4100-895D-5A934324FC23}" type="presParOf" srcId="{E1F92F68-5986-4141-8A76-144E719CDAFA}" destId="{49EB0C29-E298-4A65-A487-7A06A911AF8B}" srcOrd="1" destOrd="0" presId="urn:microsoft.com/office/officeart/2018/2/layout/IconVerticalSolidList"/>
    <dgm:cxn modelId="{F89D897E-ADA4-4045-B382-C43C8FABA654}" type="presParOf" srcId="{E1F92F68-5986-4141-8A76-144E719CDAFA}" destId="{BB211C8D-60B9-4672-B436-9D3E3AD38A77}" srcOrd="2" destOrd="0" presId="urn:microsoft.com/office/officeart/2018/2/layout/IconVerticalSolidList"/>
    <dgm:cxn modelId="{BE6EBE3E-0F2B-493D-AFB9-531F5409B5E5}" type="presParOf" srcId="{BB211C8D-60B9-4672-B436-9D3E3AD38A77}" destId="{AE09D2CB-9E58-4C2B-870E-70914A1DBB21}" srcOrd="0" destOrd="0" presId="urn:microsoft.com/office/officeart/2018/2/layout/IconVerticalSolidList"/>
    <dgm:cxn modelId="{95E2E3D0-7F2C-492C-BBBF-CB50166C0E82}" type="presParOf" srcId="{BB211C8D-60B9-4672-B436-9D3E3AD38A77}" destId="{A93E9DE5-53F9-438E-B106-7CE8C99E1618}" srcOrd="1" destOrd="0" presId="urn:microsoft.com/office/officeart/2018/2/layout/IconVerticalSolidList"/>
    <dgm:cxn modelId="{C06A82FD-CFE2-4D78-9405-7475B4F3F6AE}" type="presParOf" srcId="{BB211C8D-60B9-4672-B436-9D3E3AD38A77}" destId="{01BFAAC6-63C9-4003-8032-A61F4B04D124}" srcOrd="2" destOrd="0" presId="urn:microsoft.com/office/officeart/2018/2/layout/IconVerticalSolidList"/>
    <dgm:cxn modelId="{88F159B4-5522-4E19-B2B8-3F52D769AA4E}" type="presParOf" srcId="{BB211C8D-60B9-4672-B436-9D3E3AD38A77}" destId="{3B062369-9AD3-459B-A42A-612388186645}" srcOrd="3" destOrd="0" presId="urn:microsoft.com/office/officeart/2018/2/layout/IconVerticalSolidList"/>
    <dgm:cxn modelId="{70938CC0-279D-42E2-8F66-F58D5B0BA803}" type="presParOf" srcId="{E1F92F68-5986-4141-8A76-144E719CDAFA}" destId="{5FEBC60A-F7F7-4624-AD5A-C529FE765F62}" srcOrd="3" destOrd="0" presId="urn:microsoft.com/office/officeart/2018/2/layout/IconVerticalSolidList"/>
    <dgm:cxn modelId="{A5B096E4-FAAE-4064-831E-F34C2D544506}" type="presParOf" srcId="{E1F92F68-5986-4141-8A76-144E719CDAFA}" destId="{363DB53C-2C69-4179-8E01-23FF87A2F66D}" srcOrd="4" destOrd="0" presId="urn:microsoft.com/office/officeart/2018/2/layout/IconVerticalSolidList"/>
    <dgm:cxn modelId="{48BE2D76-027F-4749-B64F-856666D97B8A}" type="presParOf" srcId="{363DB53C-2C69-4179-8E01-23FF87A2F66D}" destId="{D433675E-AD56-4E83-A9D4-1DF74A36B63C}" srcOrd="0" destOrd="0" presId="urn:microsoft.com/office/officeart/2018/2/layout/IconVerticalSolidList"/>
    <dgm:cxn modelId="{935FEF15-E346-4AEA-B41B-1B16DF8F564F}" type="presParOf" srcId="{363DB53C-2C69-4179-8E01-23FF87A2F66D}" destId="{DF59672A-0371-4DF8-8DF6-F2E150662773}" srcOrd="1" destOrd="0" presId="urn:microsoft.com/office/officeart/2018/2/layout/IconVerticalSolidList"/>
    <dgm:cxn modelId="{0499FBA9-F301-4295-B3F4-C30D153AC5A9}" type="presParOf" srcId="{363DB53C-2C69-4179-8E01-23FF87A2F66D}" destId="{42E1902B-49AA-4537-AB8A-66052B75C1F1}" srcOrd="2" destOrd="0" presId="urn:microsoft.com/office/officeart/2018/2/layout/IconVerticalSolidList"/>
    <dgm:cxn modelId="{1D55A1BB-C614-498D-B44C-0D349094F5DA}" type="presParOf" srcId="{363DB53C-2C69-4179-8E01-23FF87A2F66D}" destId="{C8016234-F37A-4F4E-87A7-E2E181E2D275}" srcOrd="3" destOrd="0" presId="urn:microsoft.com/office/officeart/2018/2/layout/IconVerticalSolidList"/>
    <dgm:cxn modelId="{83B27B50-7F1B-4124-B36C-DEF44CCA3C69}" type="presParOf" srcId="{E1F92F68-5986-4141-8A76-144E719CDAFA}" destId="{EF0C39BE-C407-4468-ACA1-2A9B657A1B99}" srcOrd="5" destOrd="0" presId="urn:microsoft.com/office/officeart/2018/2/layout/IconVerticalSolidList"/>
    <dgm:cxn modelId="{454340D4-7D02-4979-A811-0A7E9E25C243}" type="presParOf" srcId="{E1F92F68-5986-4141-8A76-144E719CDAFA}" destId="{A3080C01-68EA-40F4-8736-128581216CEE}" srcOrd="6" destOrd="0" presId="urn:microsoft.com/office/officeart/2018/2/layout/IconVerticalSolidList"/>
    <dgm:cxn modelId="{F8CB9FD6-03B0-47B3-BE01-5FB96C483456}" type="presParOf" srcId="{A3080C01-68EA-40F4-8736-128581216CEE}" destId="{EEB5B726-C75D-4E60-A2A2-31ACF3F7DA6A}" srcOrd="0" destOrd="0" presId="urn:microsoft.com/office/officeart/2018/2/layout/IconVerticalSolidList"/>
    <dgm:cxn modelId="{D38CEC64-F5A8-4F85-9B00-E949D7D709A1}" type="presParOf" srcId="{A3080C01-68EA-40F4-8736-128581216CEE}" destId="{B7952818-501E-4DD9-B28B-791E32D4EC7B}" srcOrd="1" destOrd="0" presId="urn:microsoft.com/office/officeart/2018/2/layout/IconVerticalSolidList"/>
    <dgm:cxn modelId="{32D662A7-0BC1-4C65-8484-800FF57316CB}" type="presParOf" srcId="{A3080C01-68EA-40F4-8736-128581216CEE}" destId="{32D7C48A-F9AA-4851-86E3-66D37611D74C}" srcOrd="2" destOrd="0" presId="urn:microsoft.com/office/officeart/2018/2/layout/IconVerticalSolidList"/>
    <dgm:cxn modelId="{9336BC1C-CBA3-4DAD-97FB-B7B475BD1C95}" type="presParOf" srcId="{A3080C01-68EA-40F4-8736-128581216CEE}" destId="{363ECD01-7B8A-4554-90FD-2B56EA729A55}" srcOrd="3" destOrd="0" presId="urn:microsoft.com/office/officeart/2018/2/layout/IconVerticalSolidList"/>
    <dgm:cxn modelId="{3E07C2DA-CB12-42B9-9D73-59E96CE3F790}" type="presParOf" srcId="{E1F92F68-5986-4141-8A76-144E719CDAFA}" destId="{6E02FFD4-21D1-4794-B3DD-DCB8C584CAC6}" srcOrd="7" destOrd="0" presId="urn:microsoft.com/office/officeart/2018/2/layout/IconVerticalSolidList"/>
    <dgm:cxn modelId="{CE7E29D3-763F-4E54-A693-989AF51C2385}" type="presParOf" srcId="{E1F92F68-5986-4141-8A76-144E719CDAFA}" destId="{DA9ABBA7-F751-4707-8187-23EAE411C81F}" srcOrd="8" destOrd="0" presId="urn:microsoft.com/office/officeart/2018/2/layout/IconVerticalSolidList"/>
    <dgm:cxn modelId="{0D6EC8DB-F6D7-496A-9B37-F48764948390}" type="presParOf" srcId="{DA9ABBA7-F751-4707-8187-23EAE411C81F}" destId="{3E225A55-BA57-4ABF-8C86-0D04039B30BA}" srcOrd="0" destOrd="0" presId="urn:microsoft.com/office/officeart/2018/2/layout/IconVerticalSolidList"/>
    <dgm:cxn modelId="{5D0258AB-B3CF-420C-A6D8-8C28DAC3144C}" type="presParOf" srcId="{DA9ABBA7-F751-4707-8187-23EAE411C81F}" destId="{79A767B8-D7F7-4F21-AB5B-B792F4D07054}" srcOrd="1" destOrd="0" presId="urn:microsoft.com/office/officeart/2018/2/layout/IconVerticalSolidList"/>
    <dgm:cxn modelId="{FA6B10CC-C008-4129-B8FF-B158F8549FC3}" type="presParOf" srcId="{DA9ABBA7-F751-4707-8187-23EAE411C81F}" destId="{8391BDC5-B754-43E1-B275-BECF090CE085}" srcOrd="2" destOrd="0" presId="urn:microsoft.com/office/officeart/2018/2/layout/IconVerticalSolidList"/>
    <dgm:cxn modelId="{FA103A39-36E7-4A36-9CA2-83CC0516A9F9}" type="presParOf" srcId="{DA9ABBA7-F751-4707-8187-23EAE411C81F}" destId="{5599C264-31C0-45CF-88AD-14E6107902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D2F4265-DBA4-48CF-930E-2202FFB0128C}" type="doc">
      <dgm:prSet loTypeId="urn:microsoft.com/office/officeart/2005/8/layout/process4" loCatId="list" qsTypeId="urn:microsoft.com/office/officeart/2005/8/quickstyle/simple1" qsCatId="simple" csTypeId="urn:microsoft.com/office/officeart/2005/8/colors/accent1_5" csCatId="accent1" phldr="1"/>
      <dgm:spPr/>
      <dgm:t>
        <a:bodyPr/>
        <a:lstStyle/>
        <a:p>
          <a:endParaRPr lang="en-US"/>
        </a:p>
      </dgm:t>
    </dgm:pt>
    <dgm:pt modelId="{9682308A-09D5-4CFF-B7D4-68BB8D6F96AB}">
      <dgm:prSet phldrT="[Text]"/>
      <dgm:spPr/>
      <dgm:t>
        <a:bodyPr/>
        <a:lstStyle/>
        <a:p>
          <a:r>
            <a:rPr lang="en-US" b="1" dirty="0">
              <a:solidFill>
                <a:schemeClr val="bg1"/>
              </a:solidFill>
            </a:rPr>
            <a:t>HACLA Circulates Notice of Preparation (30-day minimum)</a:t>
          </a:r>
          <a:endParaRPr lang="en-US" dirty="0">
            <a:solidFill>
              <a:schemeClr val="bg1"/>
            </a:solidFill>
          </a:endParaRPr>
        </a:p>
      </dgm:t>
    </dgm:pt>
    <dgm:pt modelId="{F49A98E0-5E53-4E70-A1B1-B65BB6DE2186}" type="parTrans" cxnId="{A2C4E1F5-A9A7-41AB-9772-582B23C0A65F}">
      <dgm:prSet/>
      <dgm:spPr/>
      <dgm:t>
        <a:bodyPr/>
        <a:lstStyle/>
        <a:p>
          <a:endParaRPr lang="en-US">
            <a:solidFill>
              <a:schemeClr val="bg1"/>
            </a:solidFill>
          </a:endParaRPr>
        </a:p>
      </dgm:t>
    </dgm:pt>
    <dgm:pt modelId="{AE05DD09-A89F-473E-B41E-AD3CABB95089}" type="sibTrans" cxnId="{A2C4E1F5-A9A7-41AB-9772-582B23C0A65F}">
      <dgm:prSet/>
      <dgm:spPr/>
      <dgm:t>
        <a:bodyPr/>
        <a:lstStyle/>
        <a:p>
          <a:endParaRPr lang="en-US">
            <a:solidFill>
              <a:schemeClr val="bg1"/>
            </a:solidFill>
          </a:endParaRPr>
        </a:p>
      </dgm:t>
    </dgm:pt>
    <dgm:pt modelId="{236BFB90-7C66-47E1-94EC-3C70730EA374}">
      <dgm:prSet phldrT="[Text]"/>
      <dgm:spPr/>
      <dgm:t>
        <a:bodyPr/>
        <a:lstStyle/>
        <a:p>
          <a:r>
            <a:rPr lang="en-US" b="1" dirty="0">
              <a:solidFill>
                <a:schemeClr val="bg1"/>
              </a:solidFill>
            </a:rPr>
            <a:t>Prepare Draft EIR/EIS Document </a:t>
          </a:r>
          <a:endParaRPr lang="en-US" dirty="0">
            <a:solidFill>
              <a:schemeClr val="bg1"/>
            </a:solidFill>
          </a:endParaRPr>
        </a:p>
      </dgm:t>
    </dgm:pt>
    <dgm:pt modelId="{A8E0F2FF-DBB9-4297-8E9A-41C088DD3514}" type="parTrans" cxnId="{7080B650-FB59-4F29-AA01-7B96E5929E05}">
      <dgm:prSet/>
      <dgm:spPr/>
      <dgm:t>
        <a:bodyPr/>
        <a:lstStyle/>
        <a:p>
          <a:endParaRPr lang="en-US">
            <a:solidFill>
              <a:schemeClr val="bg1"/>
            </a:solidFill>
          </a:endParaRPr>
        </a:p>
      </dgm:t>
    </dgm:pt>
    <dgm:pt modelId="{C16FE295-4355-49BB-8093-238E3FBE24F2}" type="sibTrans" cxnId="{7080B650-FB59-4F29-AA01-7B96E5929E05}">
      <dgm:prSet/>
      <dgm:spPr/>
      <dgm:t>
        <a:bodyPr/>
        <a:lstStyle/>
        <a:p>
          <a:endParaRPr lang="en-US">
            <a:solidFill>
              <a:schemeClr val="bg1"/>
            </a:solidFill>
          </a:endParaRPr>
        </a:p>
      </dgm:t>
    </dgm:pt>
    <dgm:pt modelId="{278974B1-615B-4F0B-84F6-C835E9B967C0}">
      <dgm:prSet phldrT="[Text]"/>
      <dgm:spPr/>
      <dgm:t>
        <a:bodyPr/>
        <a:lstStyle/>
        <a:p>
          <a:r>
            <a:rPr lang="en-US" b="1" dirty="0">
              <a:solidFill>
                <a:schemeClr val="bg1"/>
              </a:solidFill>
            </a:rPr>
            <a:t>Circulate Notice of Availability of Draft EIR/EIS</a:t>
          </a:r>
          <a:endParaRPr lang="en-US" dirty="0">
            <a:solidFill>
              <a:schemeClr val="bg1"/>
            </a:solidFill>
          </a:endParaRPr>
        </a:p>
      </dgm:t>
    </dgm:pt>
    <dgm:pt modelId="{12BCAB52-4160-49E5-8FC8-F00993766E45}" type="parTrans" cxnId="{F421EE8D-E0DE-4E3E-AFAE-B9DD81F2D756}">
      <dgm:prSet/>
      <dgm:spPr/>
      <dgm:t>
        <a:bodyPr/>
        <a:lstStyle/>
        <a:p>
          <a:endParaRPr lang="en-US">
            <a:solidFill>
              <a:schemeClr val="bg1"/>
            </a:solidFill>
          </a:endParaRPr>
        </a:p>
      </dgm:t>
    </dgm:pt>
    <dgm:pt modelId="{B58FD677-52EA-45D1-B085-FEA7D3D96D77}" type="sibTrans" cxnId="{F421EE8D-E0DE-4E3E-AFAE-B9DD81F2D756}">
      <dgm:prSet/>
      <dgm:spPr/>
      <dgm:t>
        <a:bodyPr/>
        <a:lstStyle/>
        <a:p>
          <a:endParaRPr lang="en-US">
            <a:solidFill>
              <a:schemeClr val="bg1"/>
            </a:solidFill>
          </a:endParaRPr>
        </a:p>
      </dgm:t>
    </dgm:pt>
    <dgm:pt modelId="{0DA57117-F3D6-4CB5-8C42-BF6E5D8A378C}">
      <dgm:prSet phldrT="[Text]"/>
      <dgm:spPr/>
      <dgm:t>
        <a:bodyPr/>
        <a:lstStyle/>
        <a:p>
          <a:r>
            <a:rPr lang="en-US" b="1" dirty="0">
              <a:solidFill>
                <a:schemeClr val="bg1"/>
              </a:solidFill>
            </a:rPr>
            <a:t>Public Review Period (45-day minimum)</a:t>
          </a:r>
          <a:endParaRPr lang="en-US" dirty="0">
            <a:solidFill>
              <a:schemeClr val="bg1"/>
            </a:solidFill>
          </a:endParaRPr>
        </a:p>
      </dgm:t>
    </dgm:pt>
    <dgm:pt modelId="{FF15D5F0-3613-49BD-8D13-A9EF18A11D25}" type="parTrans" cxnId="{71D2EF6F-1B42-4192-8BC7-D2124E8BDC42}">
      <dgm:prSet/>
      <dgm:spPr/>
      <dgm:t>
        <a:bodyPr/>
        <a:lstStyle/>
        <a:p>
          <a:endParaRPr lang="en-US">
            <a:solidFill>
              <a:schemeClr val="bg1"/>
            </a:solidFill>
          </a:endParaRPr>
        </a:p>
      </dgm:t>
    </dgm:pt>
    <dgm:pt modelId="{5720F921-2F1E-42CB-B2E1-95C293669E83}" type="sibTrans" cxnId="{71D2EF6F-1B42-4192-8BC7-D2124E8BDC42}">
      <dgm:prSet/>
      <dgm:spPr/>
      <dgm:t>
        <a:bodyPr/>
        <a:lstStyle/>
        <a:p>
          <a:endParaRPr lang="en-US">
            <a:solidFill>
              <a:schemeClr val="bg1"/>
            </a:solidFill>
          </a:endParaRPr>
        </a:p>
      </dgm:t>
    </dgm:pt>
    <dgm:pt modelId="{EB0E6FFB-07F5-4AD3-8C49-7D4114BF220D}">
      <dgm:prSet phldrT="[Text]"/>
      <dgm:spPr/>
      <dgm:t>
        <a:bodyPr/>
        <a:lstStyle/>
        <a:p>
          <a:r>
            <a:rPr lang="en-US" b="1" dirty="0">
              <a:solidFill>
                <a:schemeClr val="bg1"/>
              </a:solidFill>
            </a:rPr>
            <a:t>Prepare Final EIR/EIS and Mitigation Monitoring and Reporting Program</a:t>
          </a:r>
          <a:endParaRPr lang="en-US" dirty="0">
            <a:solidFill>
              <a:schemeClr val="bg1"/>
            </a:solidFill>
          </a:endParaRPr>
        </a:p>
      </dgm:t>
    </dgm:pt>
    <dgm:pt modelId="{26E082B0-A47E-41C7-B59C-DF0C0DE8D038}" type="parTrans" cxnId="{07B568CE-C546-4952-B7E7-69909A035C5D}">
      <dgm:prSet/>
      <dgm:spPr/>
      <dgm:t>
        <a:bodyPr/>
        <a:lstStyle/>
        <a:p>
          <a:endParaRPr lang="en-US">
            <a:solidFill>
              <a:schemeClr val="bg1"/>
            </a:solidFill>
          </a:endParaRPr>
        </a:p>
      </dgm:t>
    </dgm:pt>
    <dgm:pt modelId="{3EF21C6B-DC84-4DCB-8FC2-15B7A7C3B4C9}" type="sibTrans" cxnId="{07B568CE-C546-4952-B7E7-69909A035C5D}">
      <dgm:prSet/>
      <dgm:spPr/>
      <dgm:t>
        <a:bodyPr/>
        <a:lstStyle/>
        <a:p>
          <a:endParaRPr lang="en-US">
            <a:solidFill>
              <a:schemeClr val="bg1"/>
            </a:solidFill>
          </a:endParaRPr>
        </a:p>
      </dgm:t>
    </dgm:pt>
    <dgm:pt modelId="{E96478B3-ED3D-4660-844C-1E98FAA3D65F}">
      <dgm:prSet phldrT="[Text]"/>
      <dgm:spPr/>
      <dgm:t>
        <a:bodyPr/>
        <a:lstStyle/>
        <a:p>
          <a:r>
            <a:rPr lang="en-US" b="1" dirty="0">
              <a:solidFill>
                <a:schemeClr val="bg1"/>
              </a:solidFill>
            </a:rPr>
            <a:t>Lead Agencies Make Decisions on the EIR/EIS</a:t>
          </a:r>
          <a:endParaRPr lang="en-US" dirty="0">
            <a:solidFill>
              <a:schemeClr val="bg1"/>
            </a:solidFill>
          </a:endParaRPr>
        </a:p>
      </dgm:t>
    </dgm:pt>
    <dgm:pt modelId="{F0891CA8-6B8C-4D58-9074-8885B4F0AF4A}" type="parTrans" cxnId="{DF6E3087-0374-412D-ABA8-637448B5CBF4}">
      <dgm:prSet/>
      <dgm:spPr/>
      <dgm:t>
        <a:bodyPr/>
        <a:lstStyle/>
        <a:p>
          <a:endParaRPr lang="en-US">
            <a:solidFill>
              <a:schemeClr val="bg1"/>
            </a:solidFill>
          </a:endParaRPr>
        </a:p>
      </dgm:t>
    </dgm:pt>
    <dgm:pt modelId="{7B5FD04A-CA9F-4AAE-BC7D-A7B12BB63902}" type="sibTrans" cxnId="{DF6E3087-0374-412D-ABA8-637448B5CBF4}">
      <dgm:prSet/>
      <dgm:spPr/>
      <dgm:t>
        <a:bodyPr/>
        <a:lstStyle/>
        <a:p>
          <a:endParaRPr lang="en-US">
            <a:solidFill>
              <a:schemeClr val="bg1"/>
            </a:solidFill>
          </a:endParaRPr>
        </a:p>
      </dgm:t>
    </dgm:pt>
    <dgm:pt modelId="{2E3C0C13-F9D9-4420-BD1D-6903FBE4416B}" type="pres">
      <dgm:prSet presAssocID="{9D2F4265-DBA4-48CF-930E-2202FFB0128C}" presName="Name0" presStyleCnt="0">
        <dgm:presLayoutVars>
          <dgm:dir/>
          <dgm:animLvl val="lvl"/>
          <dgm:resizeHandles val="exact"/>
        </dgm:presLayoutVars>
      </dgm:prSet>
      <dgm:spPr/>
    </dgm:pt>
    <dgm:pt modelId="{CC42D7DE-DC87-4CF0-86F8-4351BF39820E}" type="pres">
      <dgm:prSet presAssocID="{E96478B3-ED3D-4660-844C-1E98FAA3D65F}" presName="boxAndChildren" presStyleCnt="0"/>
      <dgm:spPr/>
    </dgm:pt>
    <dgm:pt modelId="{76C9DBF2-360B-4119-9A10-094A4FDAF1F1}" type="pres">
      <dgm:prSet presAssocID="{E96478B3-ED3D-4660-844C-1E98FAA3D65F}" presName="parentTextBox" presStyleLbl="node1" presStyleIdx="0" presStyleCnt="6"/>
      <dgm:spPr/>
    </dgm:pt>
    <dgm:pt modelId="{D9856804-171D-40AD-89DA-DEBD3508777B}" type="pres">
      <dgm:prSet presAssocID="{3EF21C6B-DC84-4DCB-8FC2-15B7A7C3B4C9}" presName="sp" presStyleCnt="0"/>
      <dgm:spPr/>
    </dgm:pt>
    <dgm:pt modelId="{4C51F369-82F4-40C8-8616-E6AC2AF24B83}" type="pres">
      <dgm:prSet presAssocID="{EB0E6FFB-07F5-4AD3-8C49-7D4114BF220D}" presName="arrowAndChildren" presStyleCnt="0"/>
      <dgm:spPr/>
    </dgm:pt>
    <dgm:pt modelId="{98864B58-8B38-44B3-9A61-4DE009B5476C}" type="pres">
      <dgm:prSet presAssocID="{EB0E6FFB-07F5-4AD3-8C49-7D4114BF220D}" presName="parentTextArrow" presStyleLbl="node1" presStyleIdx="1" presStyleCnt="6"/>
      <dgm:spPr/>
    </dgm:pt>
    <dgm:pt modelId="{F6D957E8-98D9-4A6A-8E37-1FFF3CB0AA39}" type="pres">
      <dgm:prSet presAssocID="{5720F921-2F1E-42CB-B2E1-95C293669E83}" presName="sp" presStyleCnt="0"/>
      <dgm:spPr/>
    </dgm:pt>
    <dgm:pt modelId="{30F3A2C6-158D-409B-A601-769B24567056}" type="pres">
      <dgm:prSet presAssocID="{0DA57117-F3D6-4CB5-8C42-BF6E5D8A378C}" presName="arrowAndChildren" presStyleCnt="0"/>
      <dgm:spPr/>
    </dgm:pt>
    <dgm:pt modelId="{49844105-60AE-4049-944A-2B13D93ED4E7}" type="pres">
      <dgm:prSet presAssocID="{0DA57117-F3D6-4CB5-8C42-BF6E5D8A378C}" presName="parentTextArrow" presStyleLbl="node1" presStyleIdx="2" presStyleCnt="6"/>
      <dgm:spPr/>
    </dgm:pt>
    <dgm:pt modelId="{6205A048-032E-4257-A959-0864B535F174}" type="pres">
      <dgm:prSet presAssocID="{B58FD677-52EA-45D1-B085-FEA7D3D96D77}" presName="sp" presStyleCnt="0"/>
      <dgm:spPr/>
    </dgm:pt>
    <dgm:pt modelId="{E462184C-C244-47C8-9691-69503B9AC0AB}" type="pres">
      <dgm:prSet presAssocID="{278974B1-615B-4F0B-84F6-C835E9B967C0}" presName="arrowAndChildren" presStyleCnt="0"/>
      <dgm:spPr/>
    </dgm:pt>
    <dgm:pt modelId="{F9D9D455-6B29-4F19-A01D-4304749BE293}" type="pres">
      <dgm:prSet presAssocID="{278974B1-615B-4F0B-84F6-C835E9B967C0}" presName="parentTextArrow" presStyleLbl="node1" presStyleIdx="3" presStyleCnt="6"/>
      <dgm:spPr/>
    </dgm:pt>
    <dgm:pt modelId="{95AB17E8-F20C-4DA3-B78B-25F9E912D9EF}" type="pres">
      <dgm:prSet presAssocID="{C16FE295-4355-49BB-8093-238E3FBE24F2}" presName="sp" presStyleCnt="0"/>
      <dgm:spPr/>
    </dgm:pt>
    <dgm:pt modelId="{726BE157-6240-46F8-8C17-2235CBCF9BA5}" type="pres">
      <dgm:prSet presAssocID="{236BFB90-7C66-47E1-94EC-3C70730EA374}" presName="arrowAndChildren" presStyleCnt="0"/>
      <dgm:spPr/>
    </dgm:pt>
    <dgm:pt modelId="{E7BAE1B0-4FD9-4804-8FC1-8A136E8F18A7}" type="pres">
      <dgm:prSet presAssocID="{236BFB90-7C66-47E1-94EC-3C70730EA374}" presName="parentTextArrow" presStyleLbl="node1" presStyleIdx="4" presStyleCnt="6"/>
      <dgm:spPr/>
    </dgm:pt>
    <dgm:pt modelId="{58D707CF-1610-4A0F-8B7A-6113C0343EE3}" type="pres">
      <dgm:prSet presAssocID="{AE05DD09-A89F-473E-B41E-AD3CABB95089}" presName="sp" presStyleCnt="0"/>
      <dgm:spPr/>
    </dgm:pt>
    <dgm:pt modelId="{83285F01-0BB9-423A-8F17-AC3D8FD65A0B}" type="pres">
      <dgm:prSet presAssocID="{9682308A-09D5-4CFF-B7D4-68BB8D6F96AB}" presName="arrowAndChildren" presStyleCnt="0"/>
      <dgm:spPr/>
    </dgm:pt>
    <dgm:pt modelId="{29FC72C4-4C28-4167-81EF-D0287EC155A6}" type="pres">
      <dgm:prSet presAssocID="{9682308A-09D5-4CFF-B7D4-68BB8D6F96AB}" presName="parentTextArrow" presStyleLbl="node1" presStyleIdx="5" presStyleCnt="6" custLinFactNeighborX="2155" custLinFactNeighborY="-7665"/>
      <dgm:spPr/>
    </dgm:pt>
  </dgm:ptLst>
  <dgm:cxnLst>
    <dgm:cxn modelId="{B826FB0C-D98C-491D-8EEB-8937F73418DD}" type="presOf" srcId="{278974B1-615B-4F0B-84F6-C835E9B967C0}" destId="{F9D9D455-6B29-4F19-A01D-4304749BE293}" srcOrd="0" destOrd="0" presId="urn:microsoft.com/office/officeart/2005/8/layout/process4"/>
    <dgm:cxn modelId="{CA0C5D10-DE80-497D-8614-03004D6CFE91}" type="presOf" srcId="{E96478B3-ED3D-4660-844C-1E98FAA3D65F}" destId="{76C9DBF2-360B-4119-9A10-094A4FDAF1F1}" srcOrd="0" destOrd="0" presId="urn:microsoft.com/office/officeart/2005/8/layout/process4"/>
    <dgm:cxn modelId="{D676CC39-2398-4AA4-BB40-0C81FA7DD31B}" type="presOf" srcId="{9D2F4265-DBA4-48CF-930E-2202FFB0128C}" destId="{2E3C0C13-F9D9-4420-BD1D-6903FBE4416B}" srcOrd="0" destOrd="0" presId="urn:microsoft.com/office/officeart/2005/8/layout/process4"/>
    <dgm:cxn modelId="{C9B66A41-F088-454B-867D-25C4ABD0E8B6}" type="presOf" srcId="{9682308A-09D5-4CFF-B7D4-68BB8D6F96AB}" destId="{29FC72C4-4C28-4167-81EF-D0287EC155A6}" srcOrd="0" destOrd="0" presId="urn:microsoft.com/office/officeart/2005/8/layout/process4"/>
    <dgm:cxn modelId="{71D2EF6F-1B42-4192-8BC7-D2124E8BDC42}" srcId="{9D2F4265-DBA4-48CF-930E-2202FFB0128C}" destId="{0DA57117-F3D6-4CB5-8C42-BF6E5D8A378C}" srcOrd="3" destOrd="0" parTransId="{FF15D5F0-3613-49BD-8D13-A9EF18A11D25}" sibTransId="{5720F921-2F1E-42CB-B2E1-95C293669E83}"/>
    <dgm:cxn modelId="{7080B650-FB59-4F29-AA01-7B96E5929E05}" srcId="{9D2F4265-DBA4-48CF-930E-2202FFB0128C}" destId="{236BFB90-7C66-47E1-94EC-3C70730EA374}" srcOrd="1" destOrd="0" parTransId="{A8E0F2FF-DBB9-4297-8E9A-41C088DD3514}" sibTransId="{C16FE295-4355-49BB-8093-238E3FBE24F2}"/>
    <dgm:cxn modelId="{DF6E3087-0374-412D-ABA8-637448B5CBF4}" srcId="{9D2F4265-DBA4-48CF-930E-2202FFB0128C}" destId="{E96478B3-ED3D-4660-844C-1E98FAA3D65F}" srcOrd="5" destOrd="0" parTransId="{F0891CA8-6B8C-4D58-9074-8885B4F0AF4A}" sibTransId="{7B5FD04A-CA9F-4AAE-BC7D-A7B12BB63902}"/>
    <dgm:cxn modelId="{F421EE8D-E0DE-4E3E-AFAE-B9DD81F2D756}" srcId="{9D2F4265-DBA4-48CF-930E-2202FFB0128C}" destId="{278974B1-615B-4F0B-84F6-C835E9B967C0}" srcOrd="2" destOrd="0" parTransId="{12BCAB52-4160-49E5-8FC8-F00993766E45}" sibTransId="{B58FD677-52EA-45D1-B085-FEA7D3D96D77}"/>
    <dgm:cxn modelId="{07B568CE-C546-4952-B7E7-69909A035C5D}" srcId="{9D2F4265-DBA4-48CF-930E-2202FFB0128C}" destId="{EB0E6FFB-07F5-4AD3-8C49-7D4114BF220D}" srcOrd="4" destOrd="0" parTransId="{26E082B0-A47E-41C7-B59C-DF0C0DE8D038}" sibTransId="{3EF21C6B-DC84-4DCB-8FC2-15B7A7C3B4C9}"/>
    <dgm:cxn modelId="{3BBD9BE7-3834-40BE-B550-786C2289A01F}" type="presOf" srcId="{0DA57117-F3D6-4CB5-8C42-BF6E5D8A378C}" destId="{49844105-60AE-4049-944A-2B13D93ED4E7}" srcOrd="0" destOrd="0" presId="urn:microsoft.com/office/officeart/2005/8/layout/process4"/>
    <dgm:cxn modelId="{70F063EA-769A-409B-A9D6-42534198C6D7}" type="presOf" srcId="{236BFB90-7C66-47E1-94EC-3C70730EA374}" destId="{E7BAE1B0-4FD9-4804-8FC1-8A136E8F18A7}" srcOrd="0" destOrd="0" presId="urn:microsoft.com/office/officeart/2005/8/layout/process4"/>
    <dgm:cxn modelId="{A2C4E1F5-A9A7-41AB-9772-582B23C0A65F}" srcId="{9D2F4265-DBA4-48CF-930E-2202FFB0128C}" destId="{9682308A-09D5-4CFF-B7D4-68BB8D6F96AB}" srcOrd="0" destOrd="0" parTransId="{F49A98E0-5E53-4E70-A1B1-B65BB6DE2186}" sibTransId="{AE05DD09-A89F-473E-B41E-AD3CABB95089}"/>
    <dgm:cxn modelId="{F2D2E2F6-FDCE-46C0-823F-4A954E37F840}" type="presOf" srcId="{EB0E6FFB-07F5-4AD3-8C49-7D4114BF220D}" destId="{98864B58-8B38-44B3-9A61-4DE009B5476C}" srcOrd="0" destOrd="0" presId="urn:microsoft.com/office/officeart/2005/8/layout/process4"/>
    <dgm:cxn modelId="{9C7E7BB4-CEFD-49D3-BC43-D5E87C0E7677}" type="presParOf" srcId="{2E3C0C13-F9D9-4420-BD1D-6903FBE4416B}" destId="{CC42D7DE-DC87-4CF0-86F8-4351BF39820E}" srcOrd="0" destOrd="0" presId="urn:microsoft.com/office/officeart/2005/8/layout/process4"/>
    <dgm:cxn modelId="{D0EB42A0-D8CC-4EC2-97B2-02F509D03E1C}" type="presParOf" srcId="{CC42D7DE-DC87-4CF0-86F8-4351BF39820E}" destId="{76C9DBF2-360B-4119-9A10-094A4FDAF1F1}" srcOrd="0" destOrd="0" presId="urn:microsoft.com/office/officeart/2005/8/layout/process4"/>
    <dgm:cxn modelId="{8F9F62C3-E2E0-4E70-82B5-D4754A1E17DA}" type="presParOf" srcId="{2E3C0C13-F9D9-4420-BD1D-6903FBE4416B}" destId="{D9856804-171D-40AD-89DA-DEBD3508777B}" srcOrd="1" destOrd="0" presId="urn:microsoft.com/office/officeart/2005/8/layout/process4"/>
    <dgm:cxn modelId="{DE9EEC95-EBB2-4699-A52B-6ABD0E551095}" type="presParOf" srcId="{2E3C0C13-F9D9-4420-BD1D-6903FBE4416B}" destId="{4C51F369-82F4-40C8-8616-E6AC2AF24B83}" srcOrd="2" destOrd="0" presId="urn:microsoft.com/office/officeart/2005/8/layout/process4"/>
    <dgm:cxn modelId="{B5D48909-A6D6-4AE9-B5D1-AF3359C60BD1}" type="presParOf" srcId="{4C51F369-82F4-40C8-8616-E6AC2AF24B83}" destId="{98864B58-8B38-44B3-9A61-4DE009B5476C}" srcOrd="0" destOrd="0" presId="urn:microsoft.com/office/officeart/2005/8/layout/process4"/>
    <dgm:cxn modelId="{B5913094-390B-4C48-89D0-B4EE96AA70BF}" type="presParOf" srcId="{2E3C0C13-F9D9-4420-BD1D-6903FBE4416B}" destId="{F6D957E8-98D9-4A6A-8E37-1FFF3CB0AA39}" srcOrd="3" destOrd="0" presId="urn:microsoft.com/office/officeart/2005/8/layout/process4"/>
    <dgm:cxn modelId="{22883D01-6FB0-4F9E-A73C-CE6FBE5298E3}" type="presParOf" srcId="{2E3C0C13-F9D9-4420-BD1D-6903FBE4416B}" destId="{30F3A2C6-158D-409B-A601-769B24567056}" srcOrd="4" destOrd="0" presId="urn:microsoft.com/office/officeart/2005/8/layout/process4"/>
    <dgm:cxn modelId="{A7098BB3-3644-4CA1-BFE6-8F8775FA452C}" type="presParOf" srcId="{30F3A2C6-158D-409B-A601-769B24567056}" destId="{49844105-60AE-4049-944A-2B13D93ED4E7}" srcOrd="0" destOrd="0" presId="urn:microsoft.com/office/officeart/2005/8/layout/process4"/>
    <dgm:cxn modelId="{E72359E2-5E8B-4510-8EA4-CB88B6015BA1}" type="presParOf" srcId="{2E3C0C13-F9D9-4420-BD1D-6903FBE4416B}" destId="{6205A048-032E-4257-A959-0864B535F174}" srcOrd="5" destOrd="0" presId="urn:microsoft.com/office/officeart/2005/8/layout/process4"/>
    <dgm:cxn modelId="{71004D7C-F238-47AA-9112-26D30A5C4FFA}" type="presParOf" srcId="{2E3C0C13-F9D9-4420-BD1D-6903FBE4416B}" destId="{E462184C-C244-47C8-9691-69503B9AC0AB}" srcOrd="6" destOrd="0" presId="urn:microsoft.com/office/officeart/2005/8/layout/process4"/>
    <dgm:cxn modelId="{77B783F6-FB97-4782-A4A6-DCB5775283B9}" type="presParOf" srcId="{E462184C-C244-47C8-9691-69503B9AC0AB}" destId="{F9D9D455-6B29-4F19-A01D-4304749BE293}" srcOrd="0" destOrd="0" presId="urn:microsoft.com/office/officeart/2005/8/layout/process4"/>
    <dgm:cxn modelId="{ACB5D488-6E0C-4975-8D0D-0BF7E35E026C}" type="presParOf" srcId="{2E3C0C13-F9D9-4420-BD1D-6903FBE4416B}" destId="{95AB17E8-F20C-4DA3-B78B-25F9E912D9EF}" srcOrd="7" destOrd="0" presId="urn:microsoft.com/office/officeart/2005/8/layout/process4"/>
    <dgm:cxn modelId="{73EC42D0-F19A-4AC1-A425-C9D4698D4CCB}" type="presParOf" srcId="{2E3C0C13-F9D9-4420-BD1D-6903FBE4416B}" destId="{726BE157-6240-46F8-8C17-2235CBCF9BA5}" srcOrd="8" destOrd="0" presId="urn:microsoft.com/office/officeart/2005/8/layout/process4"/>
    <dgm:cxn modelId="{D9A2CE42-611C-43C2-A472-BE09D351E8C1}" type="presParOf" srcId="{726BE157-6240-46F8-8C17-2235CBCF9BA5}" destId="{E7BAE1B0-4FD9-4804-8FC1-8A136E8F18A7}" srcOrd="0" destOrd="0" presId="urn:microsoft.com/office/officeart/2005/8/layout/process4"/>
    <dgm:cxn modelId="{EC9D9B26-E104-4D0C-B2A7-8A18BF14613D}" type="presParOf" srcId="{2E3C0C13-F9D9-4420-BD1D-6903FBE4416B}" destId="{58D707CF-1610-4A0F-8B7A-6113C0343EE3}" srcOrd="9" destOrd="0" presId="urn:microsoft.com/office/officeart/2005/8/layout/process4"/>
    <dgm:cxn modelId="{E765542B-D0E2-4232-B7E9-36662D90BBD5}" type="presParOf" srcId="{2E3C0C13-F9D9-4420-BD1D-6903FBE4416B}" destId="{83285F01-0BB9-423A-8F17-AC3D8FD65A0B}" srcOrd="10" destOrd="0" presId="urn:microsoft.com/office/officeart/2005/8/layout/process4"/>
    <dgm:cxn modelId="{C55879D9-16DB-49D5-90C9-0D19AC63E8CF}" type="presParOf" srcId="{83285F01-0BB9-423A-8F17-AC3D8FD65A0B}" destId="{29FC72C4-4C28-4167-81EF-D0287EC155A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2F4265-DBA4-48CF-930E-2202FFB0128C}" type="doc">
      <dgm:prSet loTypeId="urn:microsoft.com/office/officeart/2005/8/layout/process4" loCatId="list" qsTypeId="urn:microsoft.com/office/officeart/2005/8/quickstyle/simple1" qsCatId="simple" csTypeId="urn:microsoft.com/office/officeart/2005/8/colors/accent1_5" csCatId="accent1" phldr="1"/>
      <dgm:spPr/>
      <dgm:t>
        <a:bodyPr/>
        <a:lstStyle/>
        <a:p>
          <a:endParaRPr lang="en-US"/>
        </a:p>
      </dgm:t>
    </dgm:pt>
    <dgm:pt modelId="{9682308A-09D5-4CFF-B7D4-68BB8D6F96AB}">
      <dgm:prSet phldrT="[Text]"/>
      <dgm:spPr/>
      <dgm:t>
        <a:bodyPr/>
        <a:lstStyle/>
        <a:p>
          <a:r>
            <a:rPr lang="en-US" b="1" dirty="0"/>
            <a:t>January 13, 2021: </a:t>
          </a:r>
          <a:r>
            <a:rPr lang="en-US" dirty="0"/>
            <a:t>NOP mailed and posted online</a:t>
          </a:r>
        </a:p>
      </dgm:t>
    </dgm:pt>
    <dgm:pt modelId="{F49A98E0-5E53-4E70-A1B1-B65BB6DE2186}" type="parTrans" cxnId="{A2C4E1F5-A9A7-41AB-9772-582B23C0A65F}">
      <dgm:prSet/>
      <dgm:spPr/>
      <dgm:t>
        <a:bodyPr/>
        <a:lstStyle/>
        <a:p>
          <a:endParaRPr lang="en-US"/>
        </a:p>
      </dgm:t>
    </dgm:pt>
    <dgm:pt modelId="{AE05DD09-A89F-473E-B41E-AD3CABB95089}" type="sibTrans" cxnId="{A2C4E1F5-A9A7-41AB-9772-582B23C0A65F}">
      <dgm:prSet/>
      <dgm:spPr/>
      <dgm:t>
        <a:bodyPr/>
        <a:lstStyle/>
        <a:p>
          <a:endParaRPr lang="en-US"/>
        </a:p>
      </dgm:t>
    </dgm:pt>
    <dgm:pt modelId="{236BFB90-7C66-47E1-94EC-3C70730EA374}">
      <dgm:prSet phldrT="[Text]"/>
      <dgm:spPr/>
      <dgm:t>
        <a:bodyPr/>
        <a:lstStyle/>
        <a:p>
          <a:r>
            <a:rPr lang="en-US" b="1" dirty="0"/>
            <a:t>February 6, 2021: </a:t>
          </a:r>
          <a:r>
            <a:rPr lang="en-US" dirty="0"/>
            <a:t>Public Scoping Meeting for CEQA</a:t>
          </a:r>
        </a:p>
      </dgm:t>
    </dgm:pt>
    <dgm:pt modelId="{A8E0F2FF-DBB9-4297-8E9A-41C088DD3514}" type="parTrans" cxnId="{7080B650-FB59-4F29-AA01-7B96E5929E05}">
      <dgm:prSet/>
      <dgm:spPr/>
      <dgm:t>
        <a:bodyPr/>
        <a:lstStyle/>
        <a:p>
          <a:endParaRPr lang="en-US"/>
        </a:p>
      </dgm:t>
    </dgm:pt>
    <dgm:pt modelId="{C16FE295-4355-49BB-8093-238E3FBE24F2}" type="sibTrans" cxnId="{7080B650-FB59-4F29-AA01-7B96E5929E05}">
      <dgm:prSet/>
      <dgm:spPr/>
      <dgm:t>
        <a:bodyPr/>
        <a:lstStyle/>
        <a:p>
          <a:endParaRPr lang="en-US"/>
        </a:p>
      </dgm:t>
    </dgm:pt>
    <dgm:pt modelId="{278974B1-615B-4F0B-84F6-C835E9B967C0}">
      <dgm:prSet phldrT="[Text]"/>
      <dgm:spPr/>
      <dgm:t>
        <a:bodyPr/>
        <a:lstStyle/>
        <a:p>
          <a:r>
            <a:rPr lang="en-US" b="1" dirty="0"/>
            <a:t>February 12, 2021: </a:t>
          </a:r>
          <a:r>
            <a:rPr lang="en-US" dirty="0"/>
            <a:t>Last day to submit CEQA-related comments on the Project</a:t>
          </a:r>
        </a:p>
      </dgm:t>
    </dgm:pt>
    <dgm:pt modelId="{12BCAB52-4160-49E5-8FC8-F00993766E45}" type="parTrans" cxnId="{F421EE8D-E0DE-4E3E-AFAE-B9DD81F2D756}">
      <dgm:prSet/>
      <dgm:spPr/>
      <dgm:t>
        <a:bodyPr/>
        <a:lstStyle/>
        <a:p>
          <a:endParaRPr lang="en-US"/>
        </a:p>
      </dgm:t>
    </dgm:pt>
    <dgm:pt modelId="{B58FD677-52EA-45D1-B085-FEA7D3D96D77}" type="sibTrans" cxnId="{F421EE8D-E0DE-4E3E-AFAE-B9DD81F2D756}">
      <dgm:prSet/>
      <dgm:spPr/>
      <dgm:t>
        <a:bodyPr/>
        <a:lstStyle/>
        <a:p>
          <a:endParaRPr lang="en-US"/>
        </a:p>
      </dgm:t>
    </dgm:pt>
    <dgm:pt modelId="{0DA57117-F3D6-4CB5-8C42-BF6E5D8A378C}">
      <dgm:prSet phldrT="[Text]"/>
      <dgm:spPr/>
      <dgm:t>
        <a:bodyPr/>
        <a:lstStyle/>
        <a:p>
          <a:r>
            <a:rPr lang="en-US" b="1" dirty="0"/>
            <a:t>April 2021: </a:t>
          </a:r>
          <a:r>
            <a:rPr lang="en-US" b="0" dirty="0"/>
            <a:t>Anticipated Public </a:t>
          </a:r>
          <a:r>
            <a:rPr lang="en-US" dirty="0"/>
            <a:t>Scoping Meeting for NEPA</a:t>
          </a:r>
        </a:p>
      </dgm:t>
    </dgm:pt>
    <dgm:pt modelId="{FF15D5F0-3613-49BD-8D13-A9EF18A11D25}" type="parTrans" cxnId="{71D2EF6F-1B42-4192-8BC7-D2124E8BDC42}">
      <dgm:prSet/>
      <dgm:spPr/>
      <dgm:t>
        <a:bodyPr/>
        <a:lstStyle/>
        <a:p>
          <a:endParaRPr lang="en-US"/>
        </a:p>
      </dgm:t>
    </dgm:pt>
    <dgm:pt modelId="{5720F921-2F1E-42CB-B2E1-95C293669E83}" type="sibTrans" cxnId="{71D2EF6F-1B42-4192-8BC7-D2124E8BDC42}">
      <dgm:prSet/>
      <dgm:spPr/>
      <dgm:t>
        <a:bodyPr/>
        <a:lstStyle/>
        <a:p>
          <a:endParaRPr lang="en-US"/>
        </a:p>
      </dgm:t>
    </dgm:pt>
    <dgm:pt modelId="{EB0E6FFB-07F5-4AD3-8C49-7D4114BF220D}">
      <dgm:prSet phldrT="[Text]"/>
      <dgm:spPr/>
      <dgm:t>
        <a:bodyPr/>
        <a:lstStyle/>
        <a:p>
          <a:r>
            <a:rPr lang="en-US" b="1" dirty="0"/>
            <a:t>April/May 2021: </a:t>
          </a:r>
          <a:r>
            <a:rPr lang="en-US" b="0" dirty="0"/>
            <a:t>Anticipated close of comment period for </a:t>
          </a:r>
          <a:r>
            <a:rPr lang="en-US" dirty="0"/>
            <a:t>NEPA-related </a:t>
          </a:r>
          <a:r>
            <a:rPr lang="en-US"/>
            <a:t>comments </a:t>
          </a:r>
          <a:endParaRPr lang="en-US" dirty="0"/>
        </a:p>
      </dgm:t>
    </dgm:pt>
    <dgm:pt modelId="{26E082B0-A47E-41C7-B59C-DF0C0DE8D038}" type="parTrans" cxnId="{07B568CE-C546-4952-B7E7-69909A035C5D}">
      <dgm:prSet/>
      <dgm:spPr/>
      <dgm:t>
        <a:bodyPr/>
        <a:lstStyle/>
        <a:p>
          <a:endParaRPr lang="en-US"/>
        </a:p>
      </dgm:t>
    </dgm:pt>
    <dgm:pt modelId="{3EF21C6B-DC84-4DCB-8FC2-15B7A7C3B4C9}" type="sibTrans" cxnId="{07B568CE-C546-4952-B7E7-69909A035C5D}">
      <dgm:prSet/>
      <dgm:spPr/>
      <dgm:t>
        <a:bodyPr/>
        <a:lstStyle/>
        <a:p>
          <a:endParaRPr lang="en-US"/>
        </a:p>
      </dgm:t>
    </dgm:pt>
    <dgm:pt modelId="{E96478B3-ED3D-4660-844C-1E98FAA3D65F}">
      <dgm:prSet phldrT="[Text]"/>
      <dgm:spPr/>
      <dgm:t>
        <a:bodyPr/>
        <a:lstStyle/>
        <a:p>
          <a:r>
            <a:rPr lang="en-US" b="1" dirty="0"/>
            <a:t>January 2021 – Summer 2021: </a:t>
          </a:r>
          <a:r>
            <a:rPr lang="en-US" dirty="0"/>
            <a:t>Specific Plan and Draft EIR/EIS development</a:t>
          </a:r>
        </a:p>
      </dgm:t>
    </dgm:pt>
    <dgm:pt modelId="{F0891CA8-6B8C-4D58-9074-8885B4F0AF4A}" type="parTrans" cxnId="{DF6E3087-0374-412D-ABA8-637448B5CBF4}">
      <dgm:prSet/>
      <dgm:spPr/>
      <dgm:t>
        <a:bodyPr/>
        <a:lstStyle/>
        <a:p>
          <a:endParaRPr lang="en-US"/>
        </a:p>
      </dgm:t>
    </dgm:pt>
    <dgm:pt modelId="{7B5FD04A-CA9F-4AAE-BC7D-A7B12BB63902}" type="sibTrans" cxnId="{DF6E3087-0374-412D-ABA8-637448B5CBF4}">
      <dgm:prSet/>
      <dgm:spPr/>
      <dgm:t>
        <a:bodyPr/>
        <a:lstStyle/>
        <a:p>
          <a:endParaRPr lang="en-US"/>
        </a:p>
      </dgm:t>
    </dgm:pt>
    <dgm:pt modelId="{92BE737B-2826-44E0-AC2B-0914F815109A}">
      <dgm:prSet phldrT="[Text]"/>
      <dgm:spPr/>
      <dgm:t>
        <a:bodyPr/>
        <a:lstStyle/>
        <a:p>
          <a:r>
            <a:rPr lang="en-US" b="1" dirty="0"/>
            <a:t>Fall 2021/Winter 2021: </a:t>
          </a:r>
          <a:r>
            <a:rPr lang="en-US" dirty="0"/>
            <a:t>Development of Final EIR/EIS</a:t>
          </a:r>
        </a:p>
      </dgm:t>
    </dgm:pt>
    <dgm:pt modelId="{C173C930-9845-4B6D-BFDD-B9387C2254A5}" type="parTrans" cxnId="{9F4C1948-3C53-4B31-B04F-1F14BC9C5B38}">
      <dgm:prSet/>
      <dgm:spPr/>
      <dgm:t>
        <a:bodyPr/>
        <a:lstStyle/>
        <a:p>
          <a:endParaRPr lang="en-US"/>
        </a:p>
      </dgm:t>
    </dgm:pt>
    <dgm:pt modelId="{EFF7FBDD-D453-46DC-B268-D04FABE5CEFA}" type="sibTrans" cxnId="{9F4C1948-3C53-4B31-B04F-1F14BC9C5B38}">
      <dgm:prSet/>
      <dgm:spPr/>
      <dgm:t>
        <a:bodyPr/>
        <a:lstStyle/>
        <a:p>
          <a:endParaRPr lang="en-US"/>
        </a:p>
      </dgm:t>
    </dgm:pt>
    <dgm:pt modelId="{3CB6B626-066B-4F97-827E-3F868CBF9570}">
      <dgm:prSet phldrT="[Text]"/>
      <dgm:spPr/>
      <dgm:t>
        <a:bodyPr/>
        <a:lstStyle/>
        <a:p>
          <a:r>
            <a:rPr lang="en-US" b="1" dirty="0"/>
            <a:t>Winter 2021/Spring 2022: </a:t>
          </a:r>
          <a:r>
            <a:rPr lang="en-US" dirty="0"/>
            <a:t>Lead Agencies begin review and consider certification of the Final EIR/EIS</a:t>
          </a:r>
        </a:p>
      </dgm:t>
    </dgm:pt>
    <dgm:pt modelId="{F173BAB2-5E97-4FAD-92BE-CB4151399E43}" type="parTrans" cxnId="{83837CC4-3D60-46D2-8BDB-708AC857CB6F}">
      <dgm:prSet/>
      <dgm:spPr/>
      <dgm:t>
        <a:bodyPr/>
        <a:lstStyle/>
        <a:p>
          <a:endParaRPr lang="en-US"/>
        </a:p>
      </dgm:t>
    </dgm:pt>
    <dgm:pt modelId="{38568473-0E41-4817-86B6-583E24D818E7}" type="sibTrans" cxnId="{83837CC4-3D60-46D2-8BDB-708AC857CB6F}">
      <dgm:prSet/>
      <dgm:spPr/>
      <dgm:t>
        <a:bodyPr/>
        <a:lstStyle/>
        <a:p>
          <a:endParaRPr lang="en-US"/>
        </a:p>
      </dgm:t>
    </dgm:pt>
    <dgm:pt modelId="{2E3C0C13-F9D9-4420-BD1D-6903FBE4416B}" type="pres">
      <dgm:prSet presAssocID="{9D2F4265-DBA4-48CF-930E-2202FFB0128C}" presName="Name0" presStyleCnt="0">
        <dgm:presLayoutVars>
          <dgm:dir/>
          <dgm:animLvl val="lvl"/>
          <dgm:resizeHandles val="exact"/>
        </dgm:presLayoutVars>
      </dgm:prSet>
      <dgm:spPr/>
    </dgm:pt>
    <dgm:pt modelId="{4B3C568A-B386-496A-A9B7-56A8175A47DE}" type="pres">
      <dgm:prSet presAssocID="{3CB6B626-066B-4F97-827E-3F868CBF9570}" presName="boxAndChildren" presStyleCnt="0"/>
      <dgm:spPr/>
    </dgm:pt>
    <dgm:pt modelId="{A37FCD9B-2F60-4ABB-98DA-87D29F28FDDC}" type="pres">
      <dgm:prSet presAssocID="{3CB6B626-066B-4F97-827E-3F868CBF9570}" presName="parentTextBox" presStyleLbl="node1" presStyleIdx="0" presStyleCnt="8"/>
      <dgm:spPr/>
    </dgm:pt>
    <dgm:pt modelId="{F2C870FA-D179-4DA2-8488-0344B054A2D3}" type="pres">
      <dgm:prSet presAssocID="{EFF7FBDD-D453-46DC-B268-D04FABE5CEFA}" presName="sp" presStyleCnt="0"/>
      <dgm:spPr/>
    </dgm:pt>
    <dgm:pt modelId="{CBC39117-4EE4-405A-8551-9E704899FC5B}" type="pres">
      <dgm:prSet presAssocID="{92BE737B-2826-44E0-AC2B-0914F815109A}" presName="arrowAndChildren" presStyleCnt="0"/>
      <dgm:spPr/>
    </dgm:pt>
    <dgm:pt modelId="{4FEA9826-0F1F-48F1-B092-16C50391D65C}" type="pres">
      <dgm:prSet presAssocID="{92BE737B-2826-44E0-AC2B-0914F815109A}" presName="parentTextArrow" presStyleLbl="node1" presStyleIdx="1" presStyleCnt="8"/>
      <dgm:spPr/>
    </dgm:pt>
    <dgm:pt modelId="{267E8456-9872-41FB-B2E1-2B92F48DBCAB}" type="pres">
      <dgm:prSet presAssocID="{7B5FD04A-CA9F-4AAE-BC7D-A7B12BB63902}" presName="sp" presStyleCnt="0"/>
      <dgm:spPr/>
    </dgm:pt>
    <dgm:pt modelId="{1FAD6814-1824-4960-A306-4FDE01E83558}" type="pres">
      <dgm:prSet presAssocID="{E96478B3-ED3D-4660-844C-1E98FAA3D65F}" presName="arrowAndChildren" presStyleCnt="0"/>
      <dgm:spPr/>
    </dgm:pt>
    <dgm:pt modelId="{DC03AC49-4BD2-48F4-8896-AAEFF7C40D2B}" type="pres">
      <dgm:prSet presAssocID="{E96478B3-ED3D-4660-844C-1E98FAA3D65F}" presName="parentTextArrow" presStyleLbl="node1" presStyleIdx="2" presStyleCnt="8"/>
      <dgm:spPr/>
    </dgm:pt>
    <dgm:pt modelId="{D9856804-171D-40AD-89DA-DEBD3508777B}" type="pres">
      <dgm:prSet presAssocID="{3EF21C6B-DC84-4DCB-8FC2-15B7A7C3B4C9}" presName="sp" presStyleCnt="0"/>
      <dgm:spPr/>
    </dgm:pt>
    <dgm:pt modelId="{4C51F369-82F4-40C8-8616-E6AC2AF24B83}" type="pres">
      <dgm:prSet presAssocID="{EB0E6FFB-07F5-4AD3-8C49-7D4114BF220D}" presName="arrowAndChildren" presStyleCnt="0"/>
      <dgm:spPr/>
    </dgm:pt>
    <dgm:pt modelId="{98864B58-8B38-44B3-9A61-4DE009B5476C}" type="pres">
      <dgm:prSet presAssocID="{EB0E6FFB-07F5-4AD3-8C49-7D4114BF220D}" presName="parentTextArrow" presStyleLbl="node1" presStyleIdx="3" presStyleCnt="8"/>
      <dgm:spPr/>
    </dgm:pt>
    <dgm:pt modelId="{F6D957E8-98D9-4A6A-8E37-1FFF3CB0AA39}" type="pres">
      <dgm:prSet presAssocID="{5720F921-2F1E-42CB-B2E1-95C293669E83}" presName="sp" presStyleCnt="0"/>
      <dgm:spPr/>
    </dgm:pt>
    <dgm:pt modelId="{30F3A2C6-158D-409B-A601-769B24567056}" type="pres">
      <dgm:prSet presAssocID="{0DA57117-F3D6-4CB5-8C42-BF6E5D8A378C}" presName="arrowAndChildren" presStyleCnt="0"/>
      <dgm:spPr/>
    </dgm:pt>
    <dgm:pt modelId="{49844105-60AE-4049-944A-2B13D93ED4E7}" type="pres">
      <dgm:prSet presAssocID="{0DA57117-F3D6-4CB5-8C42-BF6E5D8A378C}" presName="parentTextArrow" presStyleLbl="node1" presStyleIdx="4" presStyleCnt="8"/>
      <dgm:spPr/>
    </dgm:pt>
    <dgm:pt modelId="{6205A048-032E-4257-A959-0864B535F174}" type="pres">
      <dgm:prSet presAssocID="{B58FD677-52EA-45D1-B085-FEA7D3D96D77}" presName="sp" presStyleCnt="0"/>
      <dgm:spPr/>
    </dgm:pt>
    <dgm:pt modelId="{E462184C-C244-47C8-9691-69503B9AC0AB}" type="pres">
      <dgm:prSet presAssocID="{278974B1-615B-4F0B-84F6-C835E9B967C0}" presName="arrowAndChildren" presStyleCnt="0"/>
      <dgm:spPr/>
    </dgm:pt>
    <dgm:pt modelId="{F9D9D455-6B29-4F19-A01D-4304749BE293}" type="pres">
      <dgm:prSet presAssocID="{278974B1-615B-4F0B-84F6-C835E9B967C0}" presName="parentTextArrow" presStyleLbl="node1" presStyleIdx="5" presStyleCnt="8"/>
      <dgm:spPr/>
    </dgm:pt>
    <dgm:pt modelId="{95AB17E8-F20C-4DA3-B78B-25F9E912D9EF}" type="pres">
      <dgm:prSet presAssocID="{C16FE295-4355-49BB-8093-238E3FBE24F2}" presName="sp" presStyleCnt="0"/>
      <dgm:spPr/>
    </dgm:pt>
    <dgm:pt modelId="{726BE157-6240-46F8-8C17-2235CBCF9BA5}" type="pres">
      <dgm:prSet presAssocID="{236BFB90-7C66-47E1-94EC-3C70730EA374}" presName="arrowAndChildren" presStyleCnt="0"/>
      <dgm:spPr/>
    </dgm:pt>
    <dgm:pt modelId="{E7BAE1B0-4FD9-4804-8FC1-8A136E8F18A7}" type="pres">
      <dgm:prSet presAssocID="{236BFB90-7C66-47E1-94EC-3C70730EA374}" presName="parentTextArrow" presStyleLbl="node1" presStyleIdx="6" presStyleCnt="8" custLinFactNeighborX="1348" custLinFactNeighborY="3345"/>
      <dgm:spPr/>
    </dgm:pt>
    <dgm:pt modelId="{58D707CF-1610-4A0F-8B7A-6113C0343EE3}" type="pres">
      <dgm:prSet presAssocID="{AE05DD09-A89F-473E-B41E-AD3CABB95089}" presName="sp" presStyleCnt="0"/>
      <dgm:spPr/>
    </dgm:pt>
    <dgm:pt modelId="{83285F01-0BB9-423A-8F17-AC3D8FD65A0B}" type="pres">
      <dgm:prSet presAssocID="{9682308A-09D5-4CFF-B7D4-68BB8D6F96AB}" presName="arrowAndChildren" presStyleCnt="0"/>
      <dgm:spPr/>
    </dgm:pt>
    <dgm:pt modelId="{29FC72C4-4C28-4167-81EF-D0287EC155A6}" type="pres">
      <dgm:prSet presAssocID="{9682308A-09D5-4CFF-B7D4-68BB8D6F96AB}" presName="parentTextArrow" presStyleLbl="node1" presStyleIdx="7" presStyleCnt="8" custLinFactNeighborX="2155" custLinFactNeighborY="-7665"/>
      <dgm:spPr/>
    </dgm:pt>
  </dgm:ptLst>
  <dgm:cxnLst>
    <dgm:cxn modelId="{B826FB0C-D98C-491D-8EEB-8937F73418DD}" type="presOf" srcId="{278974B1-615B-4F0B-84F6-C835E9B967C0}" destId="{F9D9D455-6B29-4F19-A01D-4304749BE293}" srcOrd="0" destOrd="0" presId="urn:microsoft.com/office/officeart/2005/8/layout/process4"/>
    <dgm:cxn modelId="{D5C79929-FD84-4FCB-AA7E-DB1745267BA0}" type="presOf" srcId="{92BE737B-2826-44E0-AC2B-0914F815109A}" destId="{4FEA9826-0F1F-48F1-B092-16C50391D65C}" srcOrd="0" destOrd="0" presId="urn:microsoft.com/office/officeart/2005/8/layout/process4"/>
    <dgm:cxn modelId="{D676CC39-2398-4AA4-BB40-0C81FA7DD31B}" type="presOf" srcId="{9D2F4265-DBA4-48CF-930E-2202FFB0128C}" destId="{2E3C0C13-F9D9-4420-BD1D-6903FBE4416B}" srcOrd="0" destOrd="0" presId="urn:microsoft.com/office/officeart/2005/8/layout/process4"/>
    <dgm:cxn modelId="{C9B66A41-F088-454B-867D-25C4ABD0E8B6}" type="presOf" srcId="{9682308A-09D5-4CFF-B7D4-68BB8D6F96AB}" destId="{29FC72C4-4C28-4167-81EF-D0287EC155A6}" srcOrd="0" destOrd="0" presId="urn:microsoft.com/office/officeart/2005/8/layout/process4"/>
    <dgm:cxn modelId="{9F4C1948-3C53-4B31-B04F-1F14BC9C5B38}" srcId="{9D2F4265-DBA4-48CF-930E-2202FFB0128C}" destId="{92BE737B-2826-44E0-AC2B-0914F815109A}" srcOrd="6" destOrd="0" parTransId="{C173C930-9845-4B6D-BFDD-B9387C2254A5}" sibTransId="{EFF7FBDD-D453-46DC-B268-D04FABE5CEFA}"/>
    <dgm:cxn modelId="{71D2EF6F-1B42-4192-8BC7-D2124E8BDC42}" srcId="{9D2F4265-DBA4-48CF-930E-2202FFB0128C}" destId="{0DA57117-F3D6-4CB5-8C42-BF6E5D8A378C}" srcOrd="3" destOrd="0" parTransId="{FF15D5F0-3613-49BD-8D13-A9EF18A11D25}" sibTransId="{5720F921-2F1E-42CB-B2E1-95C293669E83}"/>
    <dgm:cxn modelId="{7080B650-FB59-4F29-AA01-7B96E5929E05}" srcId="{9D2F4265-DBA4-48CF-930E-2202FFB0128C}" destId="{236BFB90-7C66-47E1-94EC-3C70730EA374}" srcOrd="1" destOrd="0" parTransId="{A8E0F2FF-DBB9-4297-8E9A-41C088DD3514}" sibTransId="{C16FE295-4355-49BB-8093-238E3FBE24F2}"/>
    <dgm:cxn modelId="{A7B6E552-E4C5-4ADB-A248-206C1C269C01}" type="presOf" srcId="{E96478B3-ED3D-4660-844C-1E98FAA3D65F}" destId="{DC03AC49-4BD2-48F4-8896-AAEFF7C40D2B}" srcOrd="0" destOrd="0" presId="urn:microsoft.com/office/officeart/2005/8/layout/process4"/>
    <dgm:cxn modelId="{DF6E3087-0374-412D-ABA8-637448B5CBF4}" srcId="{9D2F4265-DBA4-48CF-930E-2202FFB0128C}" destId="{E96478B3-ED3D-4660-844C-1E98FAA3D65F}" srcOrd="5" destOrd="0" parTransId="{F0891CA8-6B8C-4D58-9074-8885B4F0AF4A}" sibTransId="{7B5FD04A-CA9F-4AAE-BC7D-A7B12BB63902}"/>
    <dgm:cxn modelId="{F421EE8D-E0DE-4E3E-AFAE-B9DD81F2D756}" srcId="{9D2F4265-DBA4-48CF-930E-2202FFB0128C}" destId="{278974B1-615B-4F0B-84F6-C835E9B967C0}" srcOrd="2" destOrd="0" parTransId="{12BCAB52-4160-49E5-8FC8-F00993766E45}" sibTransId="{B58FD677-52EA-45D1-B085-FEA7D3D96D77}"/>
    <dgm:cxn modelId="{4D88D8B9-2F70-432F-8343-1879097D14C3}" type="presOf" srcId="{3CB6B626-066B-4F97-827E-3F868CBF9570}" destId="{A37FCD9B-2F60-4ABB-98DA-87D29F28FDDC}" srcOrd="0" destOrd="0" presId="urn:microsoft.com/office/officeart/2005/8/layout/process4"/>
    <dgm:cxn modelId="{83837CC4-3D60-46D2-8BDB-708AC857CB6F}" srcId="{9D2F4265-DBA4-48CF-930E-2202FFB0128C}" destId="{3CB6B626-066B-4F97-827E-3F868CBF9570}" srcOrd="7" destOrd="0" parTransId="{F173BAB2-5E97-4FAD-92BE-CB4151399E43}" sibTransId="{38568473-0E41-4817-86B6-583E24D818E7}"/>
    <dgm:cxn modelId="{07B568CE-C546-4952-B7E7-69909A035C5D}" srcId="{9D2F4265-DBA4-48CF-930E-2202FFB0128C}" destId="{EB0E6FFB-07F5-4AD3-8C49-7D4114BF220D}" srcOrd="4" destOrd="0" parTransId="{26E082B0-A47E-41C7-B59C-DF0C0DE8D038}" sibTransId="{3EF21C6B-DC84-4DCB-8FC2-15B7A7C3B4C9}"/>
    <dgm:cxn modelId="{3BBD9BE7-3834-40BE-B550-786C2289A01F}" type="presOf" srcId="{0DA57117-F3D6-4CB5-8C42-BF6E5D8A378C}" destId="{49844105-60AE-4049-944A-2B13D93ED4E7}" srcOrd="0" destOrd="0" presId="urn:microsoft.com/office/officeart/2005/8/layout/process4"/>
    <dgm:cxn modelId="{70F063EA-769A-409B-A9D6-42534198C6D7}" type="presOf" srcId="{236BFB90-7C66-47E1-94EC-3C70730EA374}" destId="{E7BAE1B0-4FD9-4804-8FC1-8A136E8F18A7}" srcOrd="0" destOrd="0" presId="urn:microsoft.com/office/officeart/2005/8/layout/process4"/>
    <dgm:cxn modelId="{A2C4E1F5-A9A7-41AB-9772-582B23C0A65F}" srcId="{9D2F4265-DBA4-48CF-930E-2202FFB0128C}" destId="{9682308A-09D5-4CFF-B7D4-68BB8D6F96AB}" srcOrd="0" destOrd="0" parTransId="{F49A98E0-5E53-4E70-A1B1-B65BB6DE2186}" sibTransId="{AE05DD09-A89F-473E-B41E-AD3CABB95089}"/>
    <dgm:cxn modelId="{F2D2E2F6-FDCE-46C0-823F-4A954E37F840}" type="presOf" srcId="{EB0E6FFB-07F5-4AD3-8C49-7D4114BF220D}" destId="{98864B58-8B38-44B3-9A61-4DE009B5476C}" srcOrd="0" destOrd="0" presId="urn:microsoft.com/office/officeart/2005/8/layout/process4"/>
    <dgm:cxn modelId="{02B206F0-8D7A-4792-83B6-0175F7469C13}" type="presParOf" srcId="{2E3C0C13-F9D9-4420-BD1D-6903FBE4416B}" destId="{4B3C568A-B386-496A-A9B7-56A8175A47DE}" srcOrd="0" destOrd="0" presId="urn:microsoft.com/office/officeart/2005/8/layout/process4"/>
    <dgm:cxn modelId="{55D97E95-8725-4F4A-ACAC-BA37800BE878}" type="presParOf" srcId="{4B3C568A-B386-496A-A9B7-56A8175A47DE}" destId="{A37FCD9B-2F60-4ABB-98DA-87D29F28FDDC}" srcOrd="0" destOrd="0" presId="urn:microsoft.com/office/officeart/2005/8/layout/process4"/>
    <dgm:cxn modelId="{166749DA-9097-49BD-8E1F-6480AB0D1174}" type="presParOf" srcId="{2E3C0C13-F9D9-4420-BD1D-6903FBE4416B}" destId="{F2C870FA-D179-4DA2-8488-0344B054A2D3}" srcOrd="1" destOrd="0" presId="urn:microsoft.com/office/officeart/2005/8/layout/process4"/>
    <dgm:cxn modelId="{C1013505-840B-4F77-8C15-FD560BED3AF1}" type="presParOf" srcId="{2E3C0C13-F9D9-4420-BD1D-6903FBE4416B}" destId="{CBC39117-4EE4-405A-8551-9E704899FC5B}" srcOrd="2" destOrd="0" presId="urn:microsoft.com/office/officeart/2005/8/layout/process4"/>
    <dgm:cxn modelId="{41C309F4-44D4-4C9D-B0DA-E8E195D61686}" type="presParOf" srcId="{CBC39117-4EE4-405A-8551-9E704899FC5B}" destId="{4FEA9826-0F1F-48F1-B092-16C50391D65C}" srcOrd="0" destOrd="0" presId="urn:microsoft.com/office/officeart/2005/8/layout/process4"/>
    <dgm:cxn modelId="{4AADB451-5F2C-469A-850E-5CE591168D45}" type="presParOf" srcId="{2E3C0C13-F9D9-4420-BD1D-6903FBE4416B}" destId="{267E8456-9872-41FB-B2E1-2B92F48DBCAB}" srcOrd="3" destOrd="0" presId="urn:microsoft.com/office/officeart/2005/8/layout/process4"/>
    <dgm:cxn modelId="{246BC7AE-0706-4EDB-A210-A1D963A72963}" type="presParOf" srcId="{2E3C0C13-F9D9-4420-BD1D-6903FBE4416B}" destId="{1FAD6814-1824-4960-A306-4FDE01E83558}" srcOrd="4" destOrd="0" presId="urn:microsoft.com/office/officeart/2005/8/layout/process4"/>
    <dgm:cxn modelId="{2A7059E2-7FEF-48B4-B3CE-1317F3AB8A27}" type="presParOf" srcId="{1FAD6814-1824-4960-A306-4FDE01E83558}" destId="{DC03AC49-4BD2-48F4-8896-AAEFF7C40D2B}" srcOrd="0" destOrd="0" presId="urn:microsoft.com/office/officeart/2005/8/layout/process4"/>
    <dgm:cxn modelId="{8F9F62C3-E2E0-4E70-82B5-D4754A1E17DA}" type="presParOf" srcId="{2E3C0C13-F9D9-4420-BD1D-6903FBE4416B}" destId="{D9856804-171D-40AD-89DA-DEBD3508777B}" srcOrd="5" destOrd="0" presId="urn:microsoft.com/office/officeart/2005/8/layout/process4"/>
    <dgm:cxn modelId="{DE9EEC95-EBB2-4699-A52B-6ABD0E551095}" type="presParOf" srcId="{2E3C0C13-F9D9-4420-BD1D-6903FBE4416B}" destId="{4C51F369-82F4-40C8-8616-E6AC2AF24B83}" srcOrd="6" destOrd="0" presId="urn:microsoft.com/office/officeart/2005/8/layout/process4"/>
    <dgm:cxn modelId="{B5D48909-A6D6-4AE9-B5D1-AF3359C60BD1}" type="presParOf" srcId="{4C51F369-82F4-40C8-8616-E6AC2AF24B83}" destId="{98864B58-8B38-44B3-9A61-4DE009B5476C}" srcOrd="0" destOrd="0" presId="urn:microsoft.com/office/officeart/2005/8/layout/process4"/>
    <dgm:cxn modelId="{B5913094-390B-4C48-89D0-B4EE96AA70BF}" type="presParOf" srcId="{2E3C0C13-F9D9-4420-BD1D-6903FBE4416B}" destId="{F6D957E8-98D9-4A6A-8E37-1FFF3CB0AA39}" srcOrd="7" destOrd="0" presId="urn:microsoft.com/office/officeart/2005/8/layout/process4"/>
    <dgm:cxn modelId="{22883D01-6FB0-4F9E-A73C-CE6FBE5298E3}" type="presParOf" srcId="{2E3C0C13-F9D9-4420-BD1D-6903FBE4416B}" destId="{30F3A2C6-158D-409B-A601-769B24567056}" srcOrd="8" destOrd="0" presId="urn:microsoft.com/office/officeart/2005/8/layout/process4"/>
    <dgm:cxn modelId="{A7098BB3-3644-4CA1-BFE6-8F8775FA452C}" type="presParOf" srcId="{30F3A2C6-158D-409B-A601-769B24567056}" destId="{49844105-60AE-4049-944A-2B13D93ED4E7}" srcOrd="0" destOrd="0" presId="urn:microsoft.com/office/officeart/2005/8/layout/process4"/>
    <dgm:cxn modelId="{E72359E2-5E8B-4510-8EA4-CB88B6015BA1}" type="presParOf" srcId="{2E3C0C13-F9D9-4420-BD1D-6903FBE4416B}" destId="{6205A048-032E-4257-A959-0864B535F174}" srcOrd="9" destOrd="0" presId="urn:microsoft.com/office/officeart/2005/8/layout/process4"/>
    <dgm:cxn modelId="{71004D7C-F238-47AA-9112-26D30A5C4FFA}" type="presParOf" srcId="{2E3C0C13-F9D9-4420-BD1D-6903FBE4416B}" destId="{E462184C-C244-47C8-9691-69503B9AC0AB}" srcOrd="10" destOrd="0" presId="urn:microsoft.com/office/officeart/2005/8/layout/process4"/>
    <dgm:cxn modelId="{77B783F6-FB97-4782-A4A6-DCB5775283B9}" type="presParOf" srcId="{E462184C-C244-47C8-9691-69503B9AC0AB}" destId="{F9D9D455-6B29-4F19-A01D-4304749BE293}" srcOrd="0" destOrd="0" presId="urn:microsoft.com/office/officeart/2005/8/layout/process4"/>
    <dgm:cxn modelId="{ACB5D488-6E0C-4975-8D0D-0BF7E35E026C}" type="presParOf" srcId="{2E3C0C13-F9D9-4420-BD1D-6903FBE4416B}" destId="{95AB17E8-F20C-4DA3-B78B-25F9E912D9EF}" srcOrd="11" destOrd="0" presId="urn:microsoft.com/office/officeart/2005/8/layout/process4"/>
    <dgm:cxn modelId="{73EC42D0-F19A-4AC1-A425-C9D4698D4CCB}" type="presParOf" srcId="{2E3C0C13-F9D9-4420-BD1D-6903FBE4416B}" destId="{726BE157-6240-46F8-8C17-2235CBCF9BA5}" srcOrd="12" destOrd="0" presId="urn:microsoft.com/office/officeart/2005/8/layout/process4"/>
    <dgm:cxn modelId="{D9A2CE42-611C-43C2-A472-BE09D351E8C1}" type="presParOf" srcId="{726BE157-6240-46F8-8C17-2235CBCF9BA5}" destId="{E7BAE1B0-4FD9-4804-8FC1-8A136E8F18A7}" srcOrd="0" destOrd="0" presId="urn:microsoft.com/office/officeart/2005/8/layout/process4"/>
    <dgm:cxn modelId="{EC9D9B26-E104-4D0C-B2A7-8A18BF14613D}" type="presParOf" srcId="{2E3C0C13-F9D9-4420-BD1D-6903FBE4416B}" destId="{58D707CF-1610-4A0F-8B7A-6113C0343EE3}" srcOrd="13" destOrd="0" presId="urn:microsoft.com/office/officeart/2005/8/layout/process4"/>
    <dgm:cxn modelId="{E765542B-D0E2-4232-B7E9-36662D90BBD5}" type="presParOf" srcId="{2E3C0C13-F9D9-4420-BD1D-6903FBE4416B}" destId="{83285F01-0BB9-423A-8F17-AC3D8FD65A0B}" srcOrd="14" destOrd="0" presId="urn:microsoft.com/office/officeart/2005/8/layout/process4"/>
    <dgm:cxn modelId="{C55879D9-16DB-49D5-90C9-0D19AC63E8CF}" type="presParOf" srcId="{83285F01-0BB9-423A-8F17-AC3D8FD65A0B}" destId="{29FC72C4-4C28-4167-81EF-D0287EC155A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67221-D2A1-4DDB-9D34-EFCF715C2FCA}">
      <dsp:nvSpPr>
        <dsp:cNvPr id="0" name=""/>
        <dsp:cNvSpPr/>
      </dsp:nvSpPr>
      <dsp:spPr>
        <a:xfrm>
          <a:off x="679050" y="338926"/>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22A3A-3C80-4BD8-90D6-9CEF40C45451}">
      <dsp:nvSpPr>
        <dsp:cNvPr id="0" name=""/>
        <dsp:cNvSpPr/>
      </dsp:nvSpPr>
      <dsp:spPr>
        <a:xfrm>
          <a:off x="377902" y="37778"/>
          <a:ext cx="2489483" cy="2489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32EDC4-CE14-4553-A749-3D465BEBF39A}">
      <dsp:nvSpPr>
        <dsp:cNvPr id="0" name=""/>
        <dsp:cNvSpPr/>
      </dsp:nvSpPr>
      <dsp:spPr>
        <a:xfrm>
          <a:off x="148905" y="2643282"/>
          <a:ext cx="3093750" cy="1499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Inform the community and affected agencies about the project</a:t>
          </a:r>
        </a:p>
      </dsp:txBody>
      <dsp:txXfrm>
        <a:off x="148905" y="2643282"/>
        <a:ext cx="3093750" cy="1499633"/>
      </dsp:txXfrm>
    </dsp:sp>
    <dsp:sp modelId="{62317986-7C96-4D2B-809A-5664A36C0334}">
      <dsp:nvSpPr>
        <dsp:cNvPr id="0" name=""/>
        <dsp:cNvSpPr/>
      </dsp:nvSpPr>
      <dsp:spPr>
        <a:xfrm>
          <a:off x="4314206" y="236448"/>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150AD-F26D-421E-A66D-4C7C175DCD0F}">
      <dsp:nvSpPr>
        <dsp:cNvPr id="0" name=""/>
        <dsp:cNvSpPr/>
      </dsp:nvSpPr>
      <dsp:spPr>
        <a:xfrm>
          <a:off x="4218013" y="140255"/>
          <a:ext cx="2079573" cy="20795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DCDC0-BC3C-41B8-9922-CA6F4F8EB401}">
      <dsp:nvSpPr>
        <dsp:cNvPr id="0" name=""/>
        <dsp:cNvSpPr/>
      </dsp:nvSpPr>
      <dsp:spPr>
        <a:xfrm>
          <a:off x="3710925" y="2711448"/>
          <a:ext cx="3093750" cy="1499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Gather input from stakeholders about the topics covered in the EIR/EIS</a:t>
          </a:r>
        </a:p>
      </dsp:txBody>
      <dsp:txXfrm>
        <a:off x="3710925" y="2711448"/>
        <a:ext cx="3093750" cy="1499633"/>
      </dsp:txXfrm>
    </dsp:sp>
    <dsp:sp modelId="{0D956B26-70F3-49CD-8DD0-839C132F8394}">
      <dsp:nvSpPr>
        <dsp:cNvPr id="0" name=""/>
        <dsp:cNvSpPr/>
      </dsp:nvSpPr>
      <dsp:spPr>
        <a:xfrm>
          <a:off x="7949362" y="315277"/>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1F395-46C9-49D8-8C53-78AF4EC8282E}">
      <dsp:nvSpPr>
        <dsp:cNvPr id="0" name=""/>
        <dsp:cNvSpPr/>
      </dsp:nvSpPr>
      <dsp:spPr>
        <a:xfrm>
          <a:off x="7695511" y="61426"/>
          <a:ext cx="2394888" cy="23948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35045-C9E0-42DB-A4DA-B2902BDAC890}">
      <dsp:nvSpPr>
        <dsp:cNvPr id="0" name=""/>
        <dsp:cNvSpPr/>
      </dsp:nvSpPr>
      <dsp:spPr>
        <a:xfrm>
          <a:off x="7346081" y="2729332"/>
          <a:ext cx="3093750" cy="1499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Describe the timeline and future opportunities for community input</a:t>
          </a:r>
        </a:p>
      </dsp:txBody>
      <dsp:txXfrm>
        <a:off x="7346081" y="2729332"/>
        <a:ext cx="3093750" cy="1499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4EA56-AAB0-4674-8C2E-8BAB6B06DB71}">
      <dsp:nvSpPr>
        <dsp:cNvPr id="0" name=""/>
        <dsp:cNvSpPr/>
      </dsp:nvSpPr>
      <dsp:spPr>
        <a:xfrm>
          <a:off x="0" y="3399"/>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B2AB358B-5EE9-4A52-8F08-5C03F1FF30AD}">
      <dsp:nvSpPr>
        <dsp:cNvPr id="0" name=""/>
        <dsp:cNvSpPr/>
      </dsp:nvSpPr>
      <dsp:spPr>
        <a:xfrm>
          <a:off x="219037" y="166319"/>
          <a:ext cx="398249" cy="39824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3F20CE7-8107-4069-B18C-A10ABB508F43}">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59595B"/>
              </a:solidFill>
            </a:rPr>
            <a:t>Identify ways to avoid or reduce environmental impacts</a:t>
          </a:r>
        </a:p>
      </dsp:txBody>
      <dsp:txXfrm>
        <a:off x="836323" y="3399"/>
        <a:ext cx="9679276" cy="724089"/>
      </dsp:txXfrm>
    </dsp:sp>
    <dsp:sp modelId="{AE09D2CB-9E58-4C2B-870E-70914A1DBB21}">
      <dsp:nvSpPr>
        <dsp:cNvPr id="0" name=""/>
        <dsp:cNvSpPr/>
      </dsp:nvSpPr>
      <dsp:spPr>
        <a:xfrm>
          <a:off x="0" y="908511"/>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A93E9DE5-53F9-438E-B106-7CE8C99E1618}">
      <dsp:nvSpPr>
        <dsp:cNvPr id="0" name=""/>
        <dsp:cNvSpPr/>
      </dsp:nvSpPr>
      <dsp:spPr>
        <a:xfrm>
          <a:off x="219037" y="1071431"/>
          <a:ext cx="398249" cy="39824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B062369-9AD3-459B-A42A-61238818664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59595B"/>
              </a:solidFill>
            </a:rPr>
            <a:t>Prevent environmental damage by requiring implementation of a feasible alternative or mitigation measures</a:t>
          </a:r>
        </a:p>
      </dsp:txBody>
      <dsp:txXfrm>
        <a:off x="836323" y="908511"/>
        <a:ext cx="9679276" cy="724089"/>
      </dsp:txXfrm>
    </dsp:sp>
    <dsp:sp modelId="{D433675E-AD56-4E83-A9D4-1DF74A36B63C}">
      <dsp:nvSpPr>
        <dsp:cNvPr id="0" name=""/>
        <dsp:cNvSpPr/>
      </dsp:nvSpPr>
      <dsp:spPr>
        <a:xfrm>
          <a:off x="0" y="1813624"/>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DF59672A-0371-4DF8-8DF6-F2E150662773}">
      <dsp:nvSpPr>
        <dsp:cNvPr id="0" name=""/>
        <dsp:cNvSpPr/>
      </dsp:nvSpPr>
      <dsp:spPr>
        <a:xfrm>
          <a:off x="219037" y="1976544"/>
          <a:ext cx="398249" cy="39824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8016234-F37A-4F4E-87A7-E2E181E2D275}">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59595B"/>
              </a:solidFill>
            </a:rPr>
            <a:t>Disclose the significant environmental impacts of a proposed project to decisionmakers and the public</a:t>
          </a:r>
        </a:p>
      </dsp:txBody>
      <dsp:txXfrm>
        <a:off x="836323" y="1813624"/>
        <a:ext cx="9679276" cy="724089"/>
      </dsp:txXfrm>
    </dsp:sp>
    <dsp:sp modelId="{EEB5B726-C75D-4E60-A2A2-31ACF3F7DA6A}">
      <dsp:nvSpPr>
        <dsp:cNvPr id="0" name=""/>
        <dsp:cNvSpPr/>
      </dsp:nvSpPr>
      <dsp:spPr>
        <a:xfrm>
          <a:off x="0" y="2718736"/>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B7952818-501E-4DD9-B28B-791E32D4EC7B}">
      <dsp:nvSpPr>
        <dsp:cNvPr id="0" name=""/>
        <dsp:cNvSpPr/>
      </dsp:nvSpPr>
      <dsp:spPr>
        <a:xfrm>
          <a:off x="219037" y="2881656"/>
          <a:ext cx="398249" cy="398249"/>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63ECD01-7B8A-4554-90FD-2B56EA729A55}">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59595B"/>
              </a:solidFill>
            </a:rPr>
            <a:t>Foster interagency coordination in project review</a:t>
          </a:r>
        </a:p>
      </dsp:txBody>
      <dsp:txXfrm>
        <a:off x="836323" y="2718736"/>
        <a:ext cx="9679276" cy="724089"/>
      </dsp:txXfrm>
    </dsp:sp>
    <dsp:sp modelId="{3E225A55-BA57-4ABF-8C86-0D04039B30BA}">
      <dsp:nvSpPr>
        <dsp:cNvPr id="0" name=""/>
        <dsp:cNvSpPr/>
      </dsp:nvSpPr>
      <dsp:spPr>
        <a:xfrm>
          <a:off x="0" y="3623848"/>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79A767B8-D7F7-4F21-AB5B-B792F4D07054}">
      <dsp:nvSpPr>
        <dsp:cNvPr id="0" name=""/>
        <dsp:cNvSpPr/>
      </dsp:nvSpPr>
      <dsp:spPr>
        <a:xfrm>
          <a:off x="219037" y="3786768"/>
          <a:ext cx="398249" cy="398249"/>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599C264-31C0-45CF-88AD-14E6107902C2}">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59595B"/>
              </a:solidFill>
            </a:rPr>
            <a:t>Enhance public participation in the planning process</a:t>
          </a:r>
        </a:p>
      </dsp:txBody>
      <dsp:txXfrm>
        <a:off x="836323" y="3623848"/>
        <a:ext cx="9679276" cy="72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DBF2-360B-4119-9A10-094A4FDAF1F1}">
      <dsp:nvSpPr>
        <dsp:cNvPr id="0" name=""/>
        <dsp:cNvSpPr/>
      </dsp:nvSpPr>
      <dsp:spPr>
        <a:xfrm>
          <a:off x="0" y="4081814"/>
          <a:ext cx="7453644" cy="53573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Lead Agencies Make Decisions on the EIR/EIS</a:t>
          </a:r>
          <a:endParaRPr lang="en-US" sz="1900" kern="1200" dirty="0">
            <a:solidFill>
              <a:schemeClr val="bg1"/>
            </a:solidFill>
          </a:endParaRPr>
        </a:p>
      </dsp:txBody>
      <dsp:txXfrm>
        <a:off x="0" y="4081814"/>
        <a:ext cx="7453644" cy="535735"/>
      </dsp:txXfrm>
    </dsp:sp>
    <dsp:sp modelId="{98864B58-8B38-44B3-9A61-4DE009B5476C}">
      <dsp:nvSpPr>
        <dsp:cNvPr id="0" name=""/>
        <dsp:cNvSpPr/>
      </dsp:nvSpPr>
      <dsp:spPr>
        <a:xfrm rot="10800000">
          <a:off x="0" y="3265888"/>
          <a:ext cx="7453644" cy="823961"/>
        </a:xfrm>
        <a:prstGeom prst="upArrowCallou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Prepare Final EIR/EIS and Mitigation Monitoring and Reporting Program</a:t>
          </a:r>
          <a:endParaRPr lang="en-US" sz="1900" kern="1200" dirty="0">
            <a:solidFill>
              <a:schemeClr val="bg1"/>
            </a:solidFill>
          </a:endParaRPr>
        </a:p>
      </dsp:txBody>
      <dsp:txXfrm rot="10800000">
        <a:off x="0" y="3265888"/>
        <a:ext cx="7453644" cy="535385"/>
      </dsp:txXfrm>
    </dsp:sp>
    <dsp:sp modelId="{49844105-60AE-4049-944A-2B13D93ED4E7}">
      <dsp:nvSpPr>
        <dsp:cNvPr id="0" name=""/>
        <dsp:cNvSpPr/>
      </dsp:nvSpPr>
      <dsp:spPr>
        <a:xfrm rot="10800000">
          <a:off x="0" y="2449962"/>
          <a:ext cx="7453644" cy="823961"/>
        </a:xfrm>
        <a:prstGeom prst="upArrowCallou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Public Review Period (45-day minimum)</a:t>
          </a:r>
          <a:endParaRPr lang="en-US" sz="1900" kern="1200" dirty="0">
            <a:solidFill>
              <a:schemeClr val="bg1"/>
            </a:solidFill>
          </a:endParaRPr>
        </a:p>
      </dsp:txBody>
      <dsp:txXfrm rot="10800000">
        <a:off x="0" y="2449962"/>
        <a:ext cx="7453644" cy="535385"/>
      </dsp:txXfrm>
    </dsp:sp>
    <dsp:sp modelId="{F9D9D455-6B29-4F19-A01D-4304749BE293}">
      <dsp:nvSpPr>
        <dsp:cNvPr id="0" name=""/>
        <dsp:cNvSpPr/>
      </dsp:nvSpPr>
      <dsp:spPr>
        <a:xfrm rot="10800000">
          <a:off x="0" y="1634037"/>
          <a:ext cx="7453644" cy="823961"/>
        </a:xfrm>
        <a:prstGeom prst="upArrowCallou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Circulate Notice of Availability of Draft EIR/EIS</a:t>
          </a:r>
          <a:endParaRPr lang="en-US" sz="1900" kern="1200" dirty="0">
            <a:solidFill>
              <a:schemeClr val="bg1"/>
            </a:solidFill>
          </a:endParaRPr>
        </a:p>
      </dsp:txBody>
      <dsp:txXfrm rot="10800000">
        <a:off x="0" y="1634037"/>
        <a:ext cx="7453644" cy="535385"/>
      </dsp:txXfrm>
    </dsp:sp>
    <dsp:sp modelId="{E7BAE1B0-4FD9-4804-8FC1-8A136E8F18A7}">
      <dsp:nvSpPr>
        <dsp:cNvPr id="0" name=""/>
        <dsp:cNvSpPr/>
      </dsp:nvSpPr>
      <dsp:spPr>
        <a:xfrm rot="10800000">
          <a:off x="0" y="818111"/>
          <a:ext cx="7453644" cy="823961"/>
        </a:xfrm>
        <a:prstGeom prst="upArrowCallou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Prepare Draft EIR/EIS Document </a:t>
          </a:r>
          <a:endParaRPr lang="en-US" sz="1900" kern="1200" dirty="0">
            <a:solidFill>
              <a:schemeClr val="bg1"/>
            </a:solidFill>
          </a:endParaRPr>
        </a:p>
      </dsp:txBody>
      <dsp:txXfrm rot="10800000">
        <a:off x="0" y="818111"/>
        <a:ext cx="7453644" cy="535385"/>
      </dsp:txXfrm>
    </dsp:sp>
    <dsp:sp modelId="{29FC72C4-4C28-4167-81EF-D0287EC155A6}">
      <dsp:nvSpPr>
        <dsp:cNvPr id="0" name=""/>
        <dsp:cNvSpPr/>
      </dsp:nvSpPr>
      <dsp:spPr>
        <a:xfrm rot="10800000">
          <a:off x="0" y="0"/>
          <a:ext cx="7453644" cy="823961"/>
        </a:xfrm>
        <a:prstGeom prst="upArrowCallou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HACLA Circulates Notice of Preparation (30-day minimum)</a:t>
          </a:r>
          <a:endParaRPr lang="en-US" sz="1900" kern="1200" dirty="0">
            <a:solidFill>
              <a:schemeClr val="bg1"/>
            </a:solidFill>
          </a:endParaRPr>
        </a:p>
      </dsp:txBody>
      <dsp:txXfrm rot="10800000">
        <a:off x="0" y="0"/>
        <a:ext cx="7453644" cy="535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CD9B-2F60-4ABB-98DA-87D29F28FDDC}">
      <dsp:nvSpPr>
        <dsp:cNvPr id="0" name=""/>
        <dsp:cNvSpPr/>
      </dsp:nvSpPr>
      <dsp:spPr>
        <a:xfrm>
          <a:off x="0" y="4222169"/>
          <a:ext cx="7453644" cy="395880"/>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Winter 2021/Spring 2022: </a:t>
          </a:r>
          <a:r>
            <a:rPr lang="en-US" sz="1400" kern="1200" dirty="0"/>
            <a:t>Lead Agencies begin review and consider certification of the Final EIR/EIS</a:t>
          </a:r>
        </a:p>
      </dsp:txBody>
      <dsp:txXfrm>
        <a:off x="0" y="4222169"/>
        <a:ext cx="7453644" cy="395880"/>
      </dsp:txXfrm>
    </dsp:sp>
    <dsp:sp modelId="{4FEA9826-0F1F-48F1-B092-16C50391D65C}">
      <dsp:nvSpPr>
        <dsp:cNvPr id="0" name=""/>
        <dsp:cNvSpPr/>
      </dsp:nvSpPr>
      <dsp:spPr>
        <a:xfrm rot="10800000">
          <a:off x="0" y="3619243"/>
          <a:ext cx="7453644" cy="608864"/>
        </a:xfrm>
        <a:prstGeom prst="upArrowCallout">
          <a:avLst/>
        </a:prstGeom>
        <a:solidFill>
          <a:schemeClr val="accent1">
            <a:alpha val="90000"/>
            <a:hueOff val="0"/>
            <a:satOff val="0"/>
            <a:lumOff val="0"/>
            <a:alphaOff val="-571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Fall 2021/Winter 2021: </a:t>
          </a:r>
          <a:r>
            <a:rPr lang="en-US" sz="1400" kern="1200" dirty="0"/>
            <a:t>Development of Final EIR/EIS</a:t>
          </a:r>
        </a:p>
      </dsp:txBody>
      <dsp:txXfrm rot="10800000">
        <a:off x="0" y="3619243"/>
        <a:ext cx="7453644" cy="395622"/>
      </dsp:txXfrm>
    </dsp:sp>
    <dsp:sp modelId="{DC03AC49-4BD2-48F4-8896-AAEFF7C40D2B}">
      <dsp:nvSpPr>
        <dsp:cNvPr id="0" name=""/>
        <dsp:cNvSpPr/>
      </dsp:nvSpPr>
      <dsp:spPr>
        <a:xfrm rot="10800000">
          <a:off x="0" y="3016317"/>
          <a:ext cx="7453644" cy="608864"/>
        </a:xfrm>
        <a:prstGeom prst="upArrowCallout">
          <a:avLst/>
        </a:prstGeom>
        <a:solidFill>
          <a:schemeClr val="accent1">
            <a:alpha val="90000"/>
            <a:hueOff val="0"/>
            <a:satOff val="0"/>
            <a:lumOff val="0"/>
            <a:alphaOff val="-1142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January 2021 – Summer 2021: </a:t>
          </a:r>
          <a:r>
            <a:rPr lang="en-US" sz="1400" kern="1200" dirty="0"/>
            <a:t>Specific Plan and Draft EIR/EIS development</a:t>
          </a:r>
        </a:p>
      </dsp:txBody>
      <dsp:txXfrm rot="10800000">
        <a:off x="0" y="3016317"/>
        <a:ext cx="7453644" cy="395622"/>
      </dsp:txXfrm>
    </dsp:sp>
    <dsp:sp modelId="{98864B58-8B38-44B3-9A61-4DE009B5476C}">
      <dsp:nvSpPr>
        <dsp:cNvPr id="0" name=""/>
        <dsp:cNvSpPr/>
      </dsp:nvSpPr>
      <dsp:spPr>
        <a:xfrm rot="10800000">
          <a:off x="0" y="2413390"/>
          <a:ext cx="7453644" cy="608864"/>
        </a:xfrm>
        <a:prstGeom prst="upArrowCallout">
          <a:avLst/>
        </a:prstGeom>
        <a:solidFill>
          <a:schemeClr val="accent1">
            <a:alpha val="90000"/>
            <a:hueOff val="0"/>
            <a:satOff val="0"/>
            <a:lumOff val="0"/>
            <a:alphaOff val="-1714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April/May 2021: </a:t>
          </a:r>
          <a:r>
            <a:rPr lang="en-US" sz="1400" b="0" kern="1200" dirty="0"/>
            <a:t>Anticipated close of comment period for </a:t>
          </a:r>
          <a:r>
            <a:rPr lang="en-US" sz="1400" kern="1200" dirty="0"/>
            <a:t>NEPA-related </a:t>
          </a:r>
          <a:r>
            <a:rPr lang="en-US" sz="1400" kern="1200"/>
            <a:t>comments </a:t>
          </a:r>
          <a:endParaRPr lang="en-US" sz="1400" kern="1200" dirty="0"/>
        </a:p>
      </dsp:txBody>
      <dsp:txXfrm rot="10800000">
        <a:off x="0" y="2413390"/>
        <a:ext cx="7453644" cy="395622"/>
      </dsp:txXfrm>
    </dsp:sp>
    <dsp:sp modelId="{49844105-60AE-4049-944A-2B13D93ED4E7}">
      <dsp:nvSpPr>
        <dsp:cNvPr id="0" name=""/>
        <dsp:cNvSpPr/>
      </dsp:nvSpPr>
      <dsp:spPr>
        <a:xfrm rot="10800000">
          <a:off x="0" y="1810464"/>
          <a:ext cx="7453644" cy="608864"/>
        </a:xfrm>
        <a:prstGeom prst="upArrowCallout">
          <a:avLst/>
        </a:prstGeom>
        <a:solidFill>
          <a:schemeClr val="accent1">
            <a:alpha val="90000"/>
            <a:hueOff val="0"/>
            <a:satOff val="0"/>
            <a:lumOff val="0"/>
            <a:alphaOff val="-2285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April 2021: </a:t>
          </a:r>
          <a:r>
            <a:rPr lang="en-US" sz="1400" b="0" kern="1200" dirty="0"/>
            <a:t>Anticipated Public </a:t>
          </a:r>
          <a:r>
            <a:rPr lang="en-US" sz="1400" kern="1200" dirty="0"/>
            <a:t>Scoping Meeting for NEPA</a:t>
          </a:r>
        </a:p>
      </dsp:txBody>
      <dsp:txXfrm rot="10800000">
        <a:off x="0" y="1810464"/>
        <a:ext cx="7453644" cy="395622"/>
      </dsp:txXfrm>
    </dsp:sp>
    <dsp:sp modelId="{F9D9D455-6B29-4F19-A01D-4304749BE293}">
      <dsp:nvSpPr>
        <dsp:cNvPr id="0" name=""/>
        <dsp:cNvSpPr/>
      </dsp:nvSpPr>
      <dsp:spPr>
        <a:xfrm rot="10800000">
          <a:off x="0" y="1207538"/>
          <a:ext cx="7453644" cy="608864"/>
        </a:xfrm>
        <a:prstGeom prst="upArrowCallout">
          <a:avLst/>
        </a:prstGeom>
        <a:solidFill>
          <a:schemeClr val="accent1">
            <a:alpha val="90000"/>
            <a:hueOff val="0"/>
            <a:satOff val="0"/>
            <a:lumOff val="0"/>
            <a:alphaOff val="-2857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February 12, 2021: </a:t>
          </a:r>
          <a:r>
            <a:rPr lang="en-US" sz="1400" kern="1200" dirty="0"/>
            <a:t>Last day to submit CEQA-related comments on the Project</a:t>
          </a:r>
        </a:p>
      </dsp:txBody>
      <dsp:txXfrm rot="10800000">
        <a:off x="0" y="1207538"/>
        <a:ext cx="7453644" cy="395622"/>
      </dsp:txXfrm>
    </dsp:sp>
    <dsp:sp modelId="{E7BAE1B0-4FD9-4804-8FC1-8A136E8F18A7}">
      <dsp:nvSpPr>
        <dsp:cNvPr id="0" name=""/>
        <dsp:cNvSpPr/>
      </dsp:nvSpPr>
      <dsp:spPr>
        <a:xfrm rot="10800000">
          <a:off x="0" y="624978"/>
          <a:ext cx="7453644" cy="608864"/>
        </a:xfrm>
        <a:prstGeom prst="upArrowCallout">
          <a:avLst/>
        </a:prstGeom>
        <a:solidFill>
          <a:schemeClr val="accent1">
            <a:alpha val="90000"/>
            <a:hueOff val="0"/>
            <a:satOff val="0"/>
            <a:lumOff val="0"/>
            <a:alphaOff val="-3428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February 6, 2021: </a:t>
          </a:r>
          <a:r>
            <a:rPr lang="en-US" sz="1400" kern="1200" dirty="0"/>
            <a:t>Public Scoping Meeting for CEQA</a:t>
          </a:r>
        </a:p>
      </dsp:txBody>
      <dsp:txXfrm rot="10800000">
        <a:off x="0" y="624978"/>
        <a:ext cx="7453644" cy="395622"/>
      </dsp:txXfrm>
    </dsp:sp>
    <dsp:sp modelId="{29FC72C4-4C28-4167-81EF-D0287EC155A6}">
      <dsp:nvSpPr>
        <dsp:cNvPr id="0" name=""/>
        <dsp:cNvSpPr/>
      </dsp:nvSpPr>
      <dsp:spPr>
        <a:xfrm rot="10800000">
          <a:off x="0" y="0"/>
          <a:ext cx="7453644" cy="608864"/>
        </a:xfrm>
        <a:prstGeom prst="upArrowCallou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January 13, 2021: </a:t>
          </a:r>
          <a:r>
            <a:rPr lang="en-US" sz="1400" kern="1200" dirty="0"/>
            <a:t>NOP mailed and posted online</a:t>
          </a:r>
        </a:p>
      </dsp:txBody>
      <dsp:txXfrm rot="10800000">
        <a:off x="0" y="0"/>
        <a:ext cx="7453644" cy="39562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10801-E7F0-4EE4-B99C-0F5D2C02D0CB}"/>
              </a:ext>
            </a:extLst>
          </p:cNvPr>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F3AE69-40FE-4E4A-B8AD-57E6288A571F}"/>
              </a:ext>
            </a:extLst>
          </p:cNvPr>
          <p:cNvSpPr>
            <a:spLocks noGrp="1"/>
          </p:cNvSpPr>
          <p:nvPr>
            <p:ph type="dt" sz="quarter" idx="1"/>
          </p:nvPr>
        </p:nvSpPr>
        <p:spPr>
          <a:xfrm>
            <a:off x="3976688" y="0"/>
            <a:ext cx="3041650" cy="466725"/>
          </a:xfrm>
          <a:prstGeom prst="rect">
            <a:avLst/>
          </a:prstGeom>
        </p:spPr>
        <p:txBody>
          <a:bodyPr vert="horz" lIns="91440" tIns="45720" rIns="91440" bIns="45720" rtlCol="0"/>
          <a:lstStyle>
            <a:lvl1pPr algn="r">
              <a:defRPr sz="1200"/>
            </a:lvl1pPr>
          </a:lstStyle>
          <a:p>
            <a:fld id="{0FE9BC9D-B53D-4644-942A-B15E50AFBDBD}" type="datetimeFigureOut">
              <a:rPr lang="en-US" smtClean="0"/>
              <a:t>2/5/2021</a:t>
            </a:fld>
            <a:endParaRPr lang="en-US" dirty="0"/>
          </a:p>
        </p:txBody>
      </p:sp>
      <p:sp>
        <p:nvSpPr>
          <p:cNvPr id="4" name="Footer Placeholder 3">
            <a:extLst>
              <a:ext uri="{FF2B5EF4-FFF2-40B4-BE49-F238E27FC236}">
                <a16:creationId xmlns:a16="http://schemas.microsoft.com/office/drawing/2014/main" id="{6B8101FF-7805-41B9-803C-5DE16936B419}"/>
              </a:ext>
            </a:extLst>
          </p:cNvPr>
          <p:cNvSpPr>
            <a:spLocks noGrp="1"/>
          </p:cNvSpPr>
          <p:nvPr>
            <p:ph type="ftr" sz="quarter" idx="2"/>
          </p:nvPr>
        </p:nvSpPr>
        <p:spPr>
          <a:xfrm>
            <a:off x="0" y="8839200"/>
            <a:ext cx="304165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E48403-694F-407F-B651-77389BF2D590}"/>
              </a:ext>
            </a:extLst>
          </p:cNvPr>
          <p:cNvSpPr>
            <a:spLocks noGrp="1"/>
          </p:cNvSpPr>
          <p:nvPr>
            <p:ph type="sldNum" sz="quarter" idx="3"/>
          </p:nvPr>
        </p:nvSpPr>
        <p:spPr>
          <a:xfrm>
            <a:off x="3976688" y="8839200"/>
            <a:ext cx="3041650" cy="466725"/>
          </a:xfrm>
          <a:prstGeom prst="rect">
            <a:avLst/>
          </a:prstGeom>
        </p:spPr>
        <p:txBody>
          <a:bodyPr vert="horz" lIns="91440" tIns="45720" rIns="91440" bIns="45720" rtlCol="0" anchor="b"/>
          <a:lstStyle>
            <a:lvl1pPr algn="r">
              <a:defRPr sz="1200"/>
            </a:lvl1pPr>
          </a:lstStyle>
          <a:p>
            <a:fld id="{D91E5025-EDF3-4D71-A999-EF35D1838E3D}" type="slidenum">
              <a:rPr lang="en-US" smtClean="0"/>
              <a:t>‹#›</a:t>
            </a:fld>
            <a:endParaRPr lang="en-US" dirty="0"/>
          </a:p>
        </p:txBody>
      </p:sp>
    </p:spTree>
    <p:extLst>
      <p:ext uri="{BB962C8B-B14F-4D97-AF65-F5344CB8AC3E}">
        <p14:creationId xmlns:p14="http://schemas.microsoft.com/office/powerpoint/2010/main" val="1716988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F7AA802A-B822-44DD-BF30-5B647D655810}" type="datetimeFigureOut">
              <a:rPr lang="en-US" smtClean="0"/>
              <a:t>2/5/2021</a:t>
            </a:fld>
            <a:endParaRPr lang="en-US" dirty="0"/>
          </a:p>
        </p:txBody>
      </p:sp>
      <p:sp>
        <p:nvSpPr>
          <p:cNvPr id="4" name="Slide Image Placeholder 3"/>
          <p:cNvSpPr>
            <a:spLocks noGrp="1" noRot="1" noChangeAspect="1"/>
          </p:cNvSpPr>
          <p:nvPr>
            <p:ph type="sldImg" idx="2"/>
          </p:nvPr>
        </p:nvSpPr>
        <p:spPr>
          <a:xfrm>
            <a:off x="407988" y="698500"/>
            <a:ext cx="6203950"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2C99762A-E5BD-4061-82B7-690F5069E778}" type="slidenum">
              <a:rPr lang="en-US" smtClean="0"/>
              <a:t>‹#›</a:t>
            </a:fld>
            <a:endParaRPr lang="en-US" dirty="0"/>
          </a:p>
        </p:txBody>
      </p:sp>
    </p:spTree>
    <p:extLst>
      <p:ext uri="{BB962C8B-B14F-4D97-AF65-F5344CB8AC3E}">
        <p14:creationId xmlns:p14="http://schemas.microsoft.com/office/powerpoint/2010/main" val="4907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1</a:t>
            </a:fld>
            <a:endParaRPr lang="en-US" dirty="0"/>
          </a:p>
        </p:txBody>
      </p:sp>
    </p:spTree>
    <p:extLst>
      <p:ext uri="{BB962C8B-B14F-4D97-AF65-F5344CB8AC3E}">
        <p14:creationId xmlns:p14="http://schemas.microsoft.com/office/powerpoint/2010/main" val="28022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p:txBody>
      </p:sp>
      <p:sp>
        <p:nvSpPr>
          <p:cNvPr id="4" name="Slide Number Placeholder 3"/>
          <p:cNvSpPr>
            <a:spLocks noGrp="1"/>
          </p:cNvSpPr>
          <p:nvPr>
            <p:ph type="sldNum" sz="quarter" idx="10"/>
          </p:nvPr>
        </p:nvSpPr>
        <p:spPr/>
        <p:txBody>
          <a:bodyPr/>
          <a:lstStyle/>
          <a:p>
            <a:fld id="{2C99762A-E5BD-4061-82B7-690F5069E778}" type="slidenum">
              <a:rPr lang="en-US" smtClean="0"/>
              <a:t>10</a:t>
            </a:fld>
            <a:endParaRPr lang="en-US" dirty="0"/>
          </a:p>
        </p:txBody>
      </p:sp>
    </p:spTree>
    <p:extLst>
      <p:ext uri="{BB962C8B-B14F-4D97-AF65-F5344CB8AC3E}">
        <p14:creationId xmlns:p14="http://schemas.microsoft.com/office/powerpoint/2010/main" val="119569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11</a:t>
            </a:fld>
            <a:endParaRPr lang="en-US" dirty="0"/>
          </a:p>
        </p:txBody>
      </p:sp>
    </p:spTree>
    <p:extLst>
      <p:ext uri="{BB962C8B-B14F-4D97-AF65-F5344CB8AC3E}">
        <p14:creationId xmlns:p14="http://schemas.microsoft.com/office/powerpoint/2010/main" val="53154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100" dirty="0">
                <a:latin typeface="Arial" panose="020B0604020202020204" pitchFamily="34" charset="0"/>
                <a:cs typeface="Arial" panose="020B0604020202020204" pitchFamily="34" charset="0"/>
              </a:rPr>
              <a:t>Alexa</a:t>
            </a:r>
          </a:p>
          <a:p>
            <a:pPr>
              <a:lnSpc>
                <a:spcPct val="90000"/>
              </a:lnSpc>
            </a:pPr>
            <a:r>
              <a:rPr lang="en-US" sz="1100" dirty="0">
                <a:latin typeface="Arial" panose="020B0604020202020204" pitchFamily="34" charset="0"/>
                <a:cs typeface="Arial" panose="020B0604020202020204" pitchFamily="34" charset="0"/>
              </a:rPr>
              <a:t>Although appearance, organization and content of an SP is unique and tailored for a specific location, Government Code requires certain sections/chapters of a SP: </a:t>
            </a:r>
          </a:p>
          <a:p>
            <a:pPr marL="716130" lvl="1" indent="-275434">
              <a:lnSpc>
                <a:spcPct val="90000"/>
              </a:lnSpc>
            </a:pPr>
            <a:endParaRPr lang="en-US" sz="1100"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Development Plan</a:t>
            </a:r>
            <a:r>
              <a:rPr lang="en-US" sz="1100" dirty="0">
                <a:latin typeface="Arial" panose="020B0604020202020204" pitchFamily="34" charset="0"/>
                <a:cs typeface="Arial" panose="020B0604020202020204" pitchFamily="34" charset="0"/>
              </a:rPr>
              <a:t> – Location and description of permitted land uses (also any prohibited, conditionally, temporary, or accessory uses) including a detailed master planning for Waterman Gardens site, the school site and the adjacent underutilized commercial center</a:t>
            </a:r>
          </a:p>
          <a:p>
            <a:pPr marL="258930" lvl="0" indent="-275434">
              <a:lnSpc>
                <a:spcPct val="90000"/>
              </a:lnSpc>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u="sng" dirty="0">
                <a:latin typeface="Arial" panose="020B0604020202020204" pitchFamily="34" charset="0"/>
                <a:cs typeface="Arial" panose="020B0604020202020204" pitchFamily="34" charset="0"/>
              </a:rPr>
              <a:t>Development Standards </a:t>
            </a:r>
            <a:r>
              <a:rPr lang="en-US" sz="1100" dirty="0">
                <a:latin typeface="Arial" panose="020B0604020202020204" pitchFamily="34" charset="0"/>
                <a:cs typeface="Arial" panose="020B0604020202020204" pitchFamily="34" charset="0"/>
              </a:rPr>
              <a:t>- Provides standards for how </a:t>
            </a:r>
            <a:r>
              <a:rPr lang="en-US" sz="1100" dirty="0" err="1">
                <a:latin typeface="Arial" panose="020B0604020202020204" pitchFamily="34" charset="0"/>
                <a:cs typeface="Arial" panose="020B0604020202020204" pitchFamily="34" charset="0"/>
              </a:rPr>
              <a:t>bldgs</a:t>
            </a:r>
            <a:r>
              <a:rPr lang="en-US" sz="1100" dirty="0">
                <a:latin typeface="Arial" panose="020B0604020202020204" pitchFamily="34" charset="0"/>
                <a:cs typeface="Arial" panose="020B0604020202020204" pitchFamily="34" charset="0"/>
              </a:rPr>
              <a:t> in the SP area can be developed including required setbacks, parking requirements, landscaping, FAR, densities – how many</a:t>
            </a:r>
            <a:r>
              <a:rPr lang="en-US" sz="1100" baseline="0" dirty="0">
                <a:latin typeface="Arial" panose="020B0604020202020204" pitchFamily="34" charset="0"/>
                <a:cs typeface="Arial" panose="020B0604020202020204" pitchFamily="34" charset="0"/>
              </a:rPr>
              <a:t> units or square footage are allowed on a site</a:t>
            </a:r>
            <a:r>
              <a:rPr lang="en-US" sz="1100" dirty="0">
                <a:latin typeface="Arial" panose="020B0604020202020204" pitchFamily="34" charset="0"/>
                <a:cs typeface="Arial" panose="020B0604020202020204" pitchFamily="34" charset="0"/>
              </a:rPr>
              <a:t>, etc.</a:t>
            </a:r>
            <a:endParaRPr lang="en-US" sz="1100" u="sng" dirty="0">
              <a:latin typeface="Arial" panose="020B0604020202020204" pitchFamily="34" charset="0"/>
              <a:cs typeface="Arial" panose="020B0604020202020204" pitchFamily="34" charset="0"/>
            </a:endParaRPr>
          </a:p>
          <a:p>
            <a:pPr marL="0" lvl="0" indent="0">
              <a:lnSpc>
                <a:spcPct val="90000"/>
              </a:lnSpc>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Mobility Plan</a:t>
            </a:r>
            <a:r>
              <a:rPr lang="en-US" sz="1100" dirty="0">
                <a:latin typeface="Arial" panose="020B0604020202020204" pitchFamily="34" charset="0"/>
                <a:cs typeface="Arial" panose="020B0604020202020204" pitchFamily="34" charset="0"/>
              </a:rPr>
              <a:t> – Addresses both vehicular and non-vehicular mobility; established and planned roadways</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as well as walking, biking and transit opportunities</a:t>
            </a:r>
            <a:r>
              <a:rPr lang="en-US" sz="1100" baseline="0" dirty="0">
                <a:latin typeface="Arial" panose="020B0604020202020204" pitchFamily="34" charset="0"/>
                <a:cs typeface="Arial" panose="020B0604020202020204" pitchFamily="34" charset="0"/>
              </a:rPr>
              <a:t> to ensure connectivity and mobility.</a:t>
            </a:r>
          </a:p>
          <a:p>
            <a:pPr marL="0" lvl="0" indent="0">
              <a:lnSpc>
                <a:spcPct val="90000"/>
              </a:lnSpc>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Open Space </a:t>
            </a:r>
          </a:p>
          <a:p>
            <a:pPr marL="0" lvl="0" indent="0">
              <a:lnSpc>
                <a:spcPct val="90000"/>
              </a:lnSpc>
              <a:buFont typeface="Arial" panose="020B0604020202020204" pitchFamily="34" charset="0"/>
              <a:buNone/>
            </a:pPr>
            <a:endParaRPr lang="en-US" sz="1100" u="sng" dirty="0">
              <a:latin typeface="Arial" panose="020B0604020202020204" pitchFamily="34" charset="0"/>
              <a:cs typeface="Arial" panose="020B0604020202020204" pitchFamily="34" charset="0"/>
            </a:endParaRP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u="sng" dirty="0">
                <a:latin typeface="Arial" panose="020B0604020202020204" pitchFamily="34" charset="0"/>
                <a:cs typeface="Arial" panose="020B0604020202020204" pitchFamily="34" charset="0"/>
              </a:rPr>
              <a:t>Design</a:t>
            </a:r>
            <a:r>
              <a:rPr lang="en-US" sz="1100" u="sng" baseline="0" dirty="0">
                <a:latin typeface="Arial" panose="020B0604020202020204" pitchFamily="34" charset="0"/>
                <a:cs typeface="Arial" panose="020B0604020202020204" pitchFamily="34" charset="0"/>
              </a:rPr>
              <a:t> </a:t>
            </a:r>
            <a:r>
              <a:rPr lang="en-US" sz="1100" u="sng" baseline="0" dirty="0" err="1">
                <a:latin typeface="Arial" panose="020B0604020202020204" pitchFamily="34" charset="0"/>
                <a:cs typeface="Arial" panose="020B0604020202020204" pitchFamily="34" charset="0"/>
              </a:rPr>
              <a:t>Guildelines</a:t>
            </a:r>
            <a:r>
              <a:rPr lang="en-US" sz="1100" u="sng" baseline="0" dirty="0">
                <a:latin typeface="Arial" panose="020B0604020202020204" pitchFamily="34" charset="0"/>
                <a:cs typeface="Arial" panose="020B0604020202020204" pitchFamily="34" charset="0"/>
              </a:rPr>
              <a:t> - </a:t>
            </a:r>
            <a:r>
              <a:rPr lang="en-US" sz="1100" dirty="0">
                <a:latin typeface="Arial" panose="020B0604020202020204" pitchFamily="34" charset="0"/>
                <a:cs typeface="Arial" panose="020B0604020202020204" pitchFamily="34" charset="0"/>
              </a:rPr>
              <a:t>Provides guidelines to enhance architectural style of existing and future bldgs. Guidelines for design features such as roof lines, window treatments, entryways, </a:t>
            </a:r>
            <a:r>
              <a:rPr lang="en-US" sz="1100" dirty="0" err="1">
                <a:latin typeface="Arial" panose="020B0604020202020204" pitchFamily="34" charset="0"/>
                <a:cs typeface="Arial" panose="020B0604020202020204" pitchFamily="34" charset="0"/>
              </a:rPr>
              <a:t>bldg</a:t>
            </a:r>
            <a:r>
              <a:rPr lang="en-US" sz="1100" dirty="0">
                <a:latin typeface="Arial" panose="020B0604020202020204" pitchFamily="34" charset="0"/>
                <a:cs typeface="Arial" panose="020B0604020202020204" pitchFamily="34" charset="0"/>
              </a:rPr>
              <a:t> materials &amp; colors, lighting, signage, streetscape</a:t>
            </a: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100" u="sng"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Infrastructure Plan</a:t>
            </a:r>
            <a:r>
              <a:rPr lang="en-US" sz="1100" dirty="0">
                <a:latin typeface="Arial" panose="020B0604020202020204" pitchFamily="34" charset="0"/>
                <a:cs typeface="Arial" panose="020B0604020202020204" pitchFamily="34" charset="0"/>
              </a:rPr>
              <a:t> – Provides info about utilities and public services including water, sewer, energy, police and fire and other services necessary to redevelop and serve the area.</a:t>
            </a:r>
          </a:p>
          <a:p>
            <a:pPr marL="0" lvl="0" indent="0">
              <a:lnSpc>
                <a:spcPct val="90000"/>
              </a:lnSpc>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u="sng" dirty="0">
                <a:latin typeface="Arial" panose="020B0604020202020204" pitchFamily="34" charset="0"/>
                <a:cs typeface="Arial" panose="020B0604020202020204" pitchFamily="34" charset="0"/>
              </a:rPr>
              <a:t>Administration &amp; Implementation</a:t>
            </a:r>
            <a:r>
              <a:rPr lang="en-US" sz="1100" dirty="0">
                <a:latin typeface="Arial" panose="020B0604020202020204" pitchFamily="34" charset="0"/>
                <a:cs typeface="Arial" panose="020B0604020202020204" pitchFamily="34" charset="0"/>
              </a:rPr>
              <a:t> – Includes necessary steps to implement the SP including a toolbox financing mechanisms:</a:t>
            </a:r>
          </a:p>
          <a:p>
            <a:pPr marL="614985" lvl="1" indent="-157785">
              <a:buFont typeface="Arial" panose="020B0604020202020204" pitchFamily="34" charset="0"/>
              <a:buChar char="•"/>
            </a:pPr>
            <a:r>
              <a:rPr lang="en-US" sz="1100" dirty="0">
                <a:latin typeface="Arial" panose="020B0604020202020204" pitchFamily="34" charset="0"/>
                <a:cs typeface="Arial" panose="020B0604020202020204" pitchFamily="34" charset="0"/>
              </a:rPr>
              <a:t>Identification and prioritization of key opportunity sites;</a:t>
            </a:r>
          </a:p>
          <a:p>
            <a:pPr marL="614985" lvl="1" indent="-157785">
              <a:buFont typeface="Arial" panose="020B0604020202020204" pitchFamily="34" charset="0"/>
              <a:buChar char="•"/>
            </a:pPr>
            <a:r>
              <a:rPr lang="en-US" sz="1100" dirty="0">
                <a:latin typeface="Arial" panose="020B0604020202020204" pitchFamily="34" charset="0"/>
                <a:cs typeface="Arial" panose="020B0604020202020204" pitchFamily="34" charset="0"/>
              </a:rPr>
              <a:t>Recommended timing of public improvements;</a:t>
            </a:r>
          </a:p>
          <a:p>
            <a:pPr marL="614985" lvl="1" indent="-157785">
              <a:buFont typeface="Arial" panose="020B0604020202020204" pitchFamily="34" charset="0"/>
              <a:buChar char="•"/>
            </a:pPr>
            <a:r>
              <a:rPr lang="en-US" sz="1100" dirty="0">
                <a:latin typeface="Arial" panose="020B0604020202020204" pitchFamily="34" charset="0"/>
                <a:cs typeface="Arial" panose="020B0604020202020204" pitchFamily="34" charset="0"/>
              </a:rPr>
              <a:t>Identification of incentives necessary to attract desired development/land uses</a:t>
            </a:r>
          </a:p>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12</a:t>
            </a:fld>
            <a:endParaRPr lang="en-US" dirty="0"/>
          </a:p>
        </p:txBody>
      </p:sp>
    </p:spTree>
    <p:extLst>
      <p:ext uri="{BB962C8B-B14F-4D97-AF65-F5344CB8AC3E}">
        <p14:creationId xmlns:p14="http://schemas.microsoft.com/office/powerpoint/2010/main" val="191847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13</a:t>
            </a:fld>
            <a:endParaRPr lang="en-US" dirty="0"/>
          </a:p>
        </p:txBody>
      </p:sp>
    </p:spTree>
    <p:extLst>
      <p:ext uri="{BB962C8B-B14F-4D97-AF65-F5344CB8AC3E}">
        <p14:creationId xmlns:p14="http://schemas.microsoft.com/office/powerpoint/2010/main" val="405438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open space areas, mobility and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14</a:t>
            </a:fld>
            <a:endParaRPr lang="en-US" dirty="0"/>
          </a:p>
        </p:txBody>
      </p:sp>
    </p:spTree>
    <p:extLst>
      <p:ext uri="{BB962C8B-B14F-4D97-AF65-F5344CB8AC3E}">
        <p14:creationId xmlns:p14="http://schemas.microsoft.com/office/powerpoint/2010/main" val="341459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land uses, building heights, construction phasing, open space areas,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15</a:t>
            </a:fld>
            <a:endParaRPr lang="en-US" dirty="0"/>
          </a:p>
        </p:txBody>
      </p:sp>
    </p:spTree>
    <p:extLst>
      <p:ext uri="{BB962C8B-B14F-4D97-AF65-F5344CB8AC3E}">
        <p14:creationId xmlns:p14="http://schemas.microsoft.com/office/powerpoint/2010/main" val="254830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land uses, building heights, construction phasing, open space areas,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16</a:t>
            </a:fld>
            <a:endParaRPr lang="en-US" dirty="0"/>
          </a:p>
        </p:txBody>
      </p:sp>
    </p:spTree>
    <p:extLst>
      <p:ext uri="{BB962C8B-B14F-4D97-AF65-F5344CB8AC3E}">
        <p14:creationId xmlns:p14="http://schemas.microsoft.com/office/powerpoint/2010/main" val="74483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open space areas, mobility and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17</a:t>
            </a:fld>
            <a:endParaRPr lang="en-US" dirty="0"/>
          </a:p>
        </p:txBody>
      </p:sp>
    </p:spTree>
    <p:extLst>
      <p:ext uri="{BB962C8B-B14F-4D97-AF65-F5344CB8AC3E}">
        <p14:creationId xmlns:p14="http://schemas.microsoft.com/office/powerpoint/2010/main" val="3967430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open space areas, mobility and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18</a:t>
            </a:fld>
            <a:endParaRPr lang="en-US" dirty="0"/>
          </a:p>
        </p:txBody>
      </p:sp>
    </p:spTree>
    <p:extLst>
      <p:ext uri="{BB962C8B-B14F-4D97-AF65-F5344CB8AC3E}">
        <p14:creationId xmlns:p14="http://schemas.microsoft.com/office/powerpoint/2010/main" val="2955779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Alexa</a:t>
            </a:r>
          </a:p>
          <a:p>
            <a:r>
              <a:rPr lang="en-US" sz="1200" b="1" i="0" kern="1200" dirty="0">
                <a:solidFill>
                  <a:schemeClr val="tx1"/>
                </a:solidFill>
                <a:effectLst/>
                <a:latin typeface="+mn-lt"/>
                <a:ea typeface="+mn-ea"/>
                <a:cs typeface="+mn-cs"/>
              </a:rPr>
              <a:t>Stage I: Focus on Replacing Rancho Units and Existing Amenities (west)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Stage I redevelops all of the existing Rancho amenities, while expediting the replacement of existing units. While the first phase is located at the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current site of the Social Hall and Sports Field to limit disruption, some temporary relocation of Rancho residents, amenities, and functions will be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necessary. This portion of redevelopment is generally the least intensive of the three, relating to the Barton Hill neighborhood to the north and west,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Verdes Del </a:t>
            </a:r>
            <a:r>
              <a:rPr lang="en-US" sz="1200" b="0" i="0" kern="1200" dirty="0" err="1">
                <a:solidFill>
                  <a:schemeClr val="tx1"/>
                </a:solidFill>
                <a:effectLst/>
                <a:latin typeface="+mn-lt"/>
                <a:ea typeface="+mn-ea"/>
                <a:cs typeface="+mn-cs"/>
              </a:rPr>
              <a:t>Oriente</a:t>
            </a:r>
            <a:r>
              <a:rPr lang="en-US" sz="1200" b="0" i="0" kern="1200" dirty="0">
                <a:solidFill>
                  <a:schemeClr val="tx1"/>
                </a:solidFill>
                <a:effectLst/>
                <a:latin typeface="+mn-lt"/>
                <a:ea typeface="+mn-ea"/>
                <a:cs typeface="+mn-cs"/>
              </a:rPr>
              <a:t> Apartments to the south. The Phase 1 development site will be adjacent to a cluster of existing Rancho buildings, potentially impacting current residents. The development of the western most Block A also requires construction hauling along 1st Street to Harbor Boulevard, through portions of Rancho San Pedro still occupied by residents. While future phases will also not require such impacts from construction and hauling, efforts will be made to mitigate impacts from these early phases.</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Stage II: Focus on Replacing Rancho Units, Expanding Housing Opportunities, and Adding Health and Wellness</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Amenities (South)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Stage II focuses on replacing a majority of Rancho units, while introducing new housing opportunities including homeownership units. New amenities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emphasize health and wellness (i.e. health clinic, wellness center, grocer/pharmacy, outdoor fitness center). Stage I developments provided new homes for the majority of Rancho residents living in Stage II, limiting construction impacts on Rancho residents remaining in the current buildings. The construction hauling route is located entirely on 3rd Street and Harbor Boulevard, limiting traffic impacts on residents, but attention should be paid to youth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attending the Port of LA Boys and Girls Club, and Port of LA High School.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Stage III: Focus on Replacing Remaining Rancho Units, Expanding Housing Opportunities and Local Economic Opportunities (North)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final replacement units will be constructed in Stage III. While distributed throughout the site, the 80-20 buildings are relatively contiguous to streamline financing and construction. The remaining portion of Stage III is the development of the remaining homeownership units located in the area adjacent to the Barton Hill neighborhood. While construction of these phases are located across the street from existing Barton Hill homes and recent One San Pedro buildings, the construction hauling route will be located along 1st Street to Harbor Boulevard, limiting impacts on residents. The northern portion of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amenities like the Palos Verdes linear park, retail center, and paseos will be completed during Stage III, with connections north of Santa Cruz Street,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tying all surrounding neighborhoods together into One San Pedro.</a:t>
            </a:r>
            <a:r>
              <a:rPr lang="en-US" dirty="0"/>
              <a:t> </a:t>
            </a:r>
            <a:br>
              <a:rPr lang="en-US" dirty="0"/>
            </a:br>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19</a:t>
            </a:fld>
            <a:endParaRPr lang="en-US" dirty="0"/>
          </a:p>
        </p:txBody>
      </p:sp>
    </p:spTree>
    <p:extLst>
      <p:ext uri="{BB962C8B-B14F-4D97-AF65-F5344CB8AC3E}">
        <p14:creationId xmlns:p14="http://schemas.microsoft.com/office/powerpoint/2010/main" val="413467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2</a:t>
            </a:fld>
            <a:endParaRPr lang="en-US" dirty="0"/>
          </a:p>
        </p:txBody>
      </p:sp>
    </p:spTree>
    <p:extLst>
      <p:ext uri="{BB962C8B-B14F-4D97-AF65-F5344CB8AC3E}">
        <p14:creationId xmlns:p14="http://schemas.microsoft.com/office/powerpoint/2010/main" val="3836637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20</a:t>
            </a:fld>
            <a:endParaRPr lang="en-US" dirty="0"/>
          </a:p>
        </p:txBody>
      </p:sp>
    </p:spTree>
    <p:extLst>
      <p:ext uri="{BB962C8B-B14F-4D97-AF65-F5344CB8AC3E}">
        <p14:creationId xmlns:p14="http://schemas.microsoft.com/office/powerpoint/2010/main" val="156369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b="0" i="0" kern="1200" dirty="0">
                <a:solidFill>
                  <a:schemeClr val="tx1"/>
                </a:solidFill>
                <a:effectLst/>
                <a:latin typeface="+mn-lt"/>
                <a:ea typeface="+mn-ea"/>
                <a:cs typeface="+mn-cs"/>
              </a:rPr>
              <a:t>Danielle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22</a:t>
            </a:fld>
            <a:endParaRPr lang="en-US" dirty="0"/>
          </a:p>
        </p:txBody>
      </p:sp>
    </p:spTree>
    <p:extLst>
      <p:ext uri="{BB962C8B-B14F-4D97-AF65-F5344CB8AC3E}">
        <p14:creationId xmlns:p14="http://schemas.microsoft.com/office/powerpoint/2010/main" val="2054089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23</a:t>
            </a:fld>
            <a:endParaRPr lang="en-US" dirty="0"/>
          </a:p>
        </p:txBody>
      </p:sp>
    </p:spTree>
    <p:extLst>
      <p:ext uri="{BB962C8B-B14F-4D97-AF65-F5344CB8AC3E}">
        <p14:creationId xmlns:p14="http://schemas.microsoft.com/office/powerpoint/2010/main" val="3447956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24</a:t>
            </a:fld>
            <a:endParaRPr lang="en-US" dirty="0"/>
          </a:p>
        </p:txBody>
      </p:sp>
    </p:spTree>
    <p:extLst>
      <p:ext uri="{BB962C8B-B14F-4D97-AF65-F5344CB8AC3E}">
        <p14:creationId xmlns:p14="http://schemas.microsoft.com/office/powerpoint/2010/main" val="247343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FAB867-D3A0-4187-BB68-7E09E46F3BF7}"/>
              </a:ext>
            </a:extLst>
          </p:cNvPr>
          <p:cNvSpPr>
            <a:spLocks noGrp="1"/>
          </p:cNvSpPr>
          <p:nvPr>
            <p:ph type="body" idx="1"/>
          </p:nvPr>
        </p:nvSpPr>
        <p:spPr/>
        <p:txBody>
          <a:bodyPr/>
          <a:lstStyle/>
          <a:p>
            <a:r>
              <a:rPr lang="en-US" dirty="0"/>
              <a:t>This next section will describe the EIR/EIS Approach, Scope and Anticipated Schedule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26</a:t>
            </a:fld>
            <a:endParaRPr lang="en-US" dirty="0"/>
          </a:p>
        </p:txBody>
      </p:sp>
    </p:spTree>
    <p:extLst>
      <p:ext uri="{BB962C8B-B14F-4D97-AF65-F5344CB8AC3E}">
        <p14:creationId xmlns:p14="http://schemas.microsoft.com/office/powerpoint/2010/main" val="1918120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are the environmental topics that will be analyzed for the One San Pedro project. The purpose of this meeting is to collect public comments and input on any of these topics, so please let us know if you have any concerns related to these topics or if there are other issues that you think should be considered.</a:t>
            </a:r>
          </a:p>
        </p:txBody>
      </p:sp>
      <p:sp>
        <p:nvSpPr>
          <p:cNvPr id="4" name="Slide Number Placeholder 3"/>
          <p:cNvSpPr>
            <a:spLocks noGrp="1"/>
          </p:cNvSpPr>
          <p:nvPr>
            <p:ph type="sldNum" sz="quarter" idx="5"/>
          </p:nvPr>
        </p:nvSpPr>
        <p:spPr/>
        <p:txBody>
          <a:bodyPr/>
          <a:lstStyle/>
          <a:p>
            <a:fld id="{2C99762A-E5BD-4061-82B7-690F5069E778}" type="slidenum">
              <a:rPr lang="en-US" smtClean="0"/>
              <a:t>27</a:t>
            </a:fld>
            <a:endParaRPr lang="en-US" dirty="0"/>
          </a:p>
        </p:txBody>
      </p:sp>
    </p:spTree>
    <p:extLst>
      <p:ext uri="{BB962C8B-B14F-4D97-AF65-F5344CB8AC3E}">
        <p14:creationId xmlns:p14="http://schemas.microsoft.com/office/powerpoint/2010/main" val="1160514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28</a:t>
            </a:fld>
            <a:endParaRPr lang="en-US" dirty="0"/>
          </a:p>
        </p:txBody>
      </p:sp>
    </p:spTree>
    <p:extLst>
      <p:ext uri="{BB962C8B-B14F-4D97-AF65-F5344CB8AC3E}">
        <p14:creationId xmlns:p14="http://schemas.microsoft.com/office/powerpoint/2010/main" val="1215648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C99762A-E5BD-4061-82B7-690F5069E778}" type="slidenum">
              <a:rPr lang="en-US" smtClean="0"/>
              <a:t>29</a:t>
            </a:fld>
            <a:endParaRPr lang="en-US" dirty="0"/>
          </a:p>
        </p:txBody>
      </p:sp>
    </p:spTree>
    <p:extLst>
      <p:ext uri="{BB962C8B-B14F-4D97-AF65-F5344CB8AC3E}">
        <p14:creationId xmlns:p14="http://schemas.microsoft.com/office/powerpoint/2010/main" val="229756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a:p>
            <a:r>
              <a:rPr lang="en-US" dirty="0"/>
              <a:t>Please</a:t>
            </a:r>
            <a:r>
              <a:rPr lang="en-US" baseline="0" dirty="0"/>
              <a:t> hold all questions and comments until the end of the presentation.  Copy of the presentation is available on the website.  To ensure the adequacy of the record, we prefer all comments either in writing here on this forum or to our email address, both of which will be provided on a slide at the end of the presentation.</a:t>
            </a:r>
          </a:p>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a:t>
            </a:fld>
            <a:endParaRPr lang="en-US" dirty="0"/>
          </a:p>
        </p:txBody>
      </p:sp>
    </p:spTree>
    <p:extLst>
      <p:ext uri="{BB962C8B-B14F-4D97-AF65-F5344CB8AC3E}">
        <p14:creationId xmlns:p14="http://schemas.microsoft.com/office/powerpoint/2010/main" val="1468317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Board for HACLA to record comments</a:t>
            </a:r>
          </a:p>
        </p:txBody>
      </p:sp>
      <p:sp>
        <p:nvSpPr>
          <p:cNvPr id="4" name="Slide Number Placeholder 3"/>
          <p:cNvSpPr>
            <a:spLocks noGrp="1"/>
          </p:cNvSpPr>
          <p:nvPr>
            <p:ph type="sldNum" sz="quarter" idx="5"/>
          </p:nvPr>
        </p:nvSpPr>
        <p:spPr/>
        <p:txBody>
          <a:bodyPr/>
          <a:lstStyle/>
          <a:p>
            <a:fld id="{2C99762A-E5BD-4061-82B7-690F5069E778}" type="slidenum">
              <a:rPr lang="en-US" smtClean="0"/>
              <a:t>30</a:t>
            </a:fld>
            <a:endParaRPr lang="en-US" dirty="0"/>
          </a:p>
        </p:txBody>
      </p:sp>
    </p:spTree>
    <p:extLst>
      <p:ext uri="{BB962C8B-B14F-4D97-AF65-F5344CB8AC3E}">
        <p14:creationId xmlns:p14="http://schemas.microsoft.com/office/powerpoint/2010/main" val="93095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Board for HACLA to record comments</a:t>
            </a:r>
          </a:p>
        </p:txBody>
      </p:sp>
      <p:sp>
        <p:nvSpPr>
          <p:cNvPr id="4" name="Slide Number Placeholder 3"/>
          <p:cNvSpPr>
            <a:spLocks noGrp="1"/>
          </p:cNvSpPr>
          <p:nvPr>
            <p:ph type="sldNum" sz="quarter" idx="5"/>
          </p:nvPr>
        </p:nvSpPr>
        <p:spPr/>
        <p:txBody>
          <a:bodyPr/>
          <a:lstStyle/>
          <a:p>
            <a:fld id="{2C99762A-E5BD-4061-82B7-690F5069E778}" type="slidenum">
              <a:rPr lang="en-US" smtClean="0"/>
              <a:t>31</a:t>
            </a:fld>
            <a:endParaRPr lang="en-US" dirty="0"/>
          </a:p>
        </p:txBody>
      </p:sp>
    </p:spTree>
    <p:extLst>
      <p:ext uri="{BB962C8B-B14F-4D97-AF65-F5344CB8AC3E}">
        <p14:creationId xmlns:p14="http://schemas.microsoft.com/office/powerpoint/2010/main" val="81504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32</a:t>
            </a:fld>
            <a:endParaRPr lang="en-US" dirty="0"/>
          </a:p>
        </p:txBody>
      </p:sp>
    </p:spTree>
    <p:extLst>
      <p:ext uri="{BB962C8B-B14F-4D97-AF65-F5344CB8AC3E}">
        <p14:creationId xmlns:p14="http://schemas.microsoft.com/office/powerpoint/2010/main" val="308011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33</a:t>
            </a:fld>
            <a:endParaRPr lang="en-US" dirty="0"/>
          </a:p>
        </p:txBody>
      </p:sp>
    </p:spTree>
    <p:extLst>
      <p:ext uri="{BB962C8B-B14F-4D97-AF65-F5344CB8AC3E}">
        <p14:creationId xmlns:p14="http://schemas.microsoft.com/office/powerpoint/2010/main" val="3412518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34</a:t>
            </a:fld>
            <a:endParaRPr lang="en-US" dirty="0"/>
          </a:p>
        </p:txBody>
      </p:sp>
    </p:spTree>
    <p:extLst>
      <p:ext uri="{BB962C8B-B14F-4D97-AF65-F5344CB8AC3E}">
        <p14:creationId xmlns:p14="http://schemas.microsoft.com/office/powerpoint/2010/main" val="386942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4</a:t>
            </a:fld>
            <a:endParaRPr lang="en-US" dirty="0"/>
          </a:p>
        </p:txBody>
      </p:sp>
    </p:spTree>
    <p:extLst>
      <p:ext uri="{BB962C8B-B14F-4D97-AF65-F5344CB8AC3E}">
        <p14:creationId xmlns:p14="http://schemas.microsoft.com/office/powerpoint/2010/main" val="291574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5</a:t>
            </a:fld>
            <a:endParaRPr lang="en-US" dirty="0"/>
          </a:p>
        </p:txBody>
      </p:sp>
    </p:spTree>
    <p:extLst>
      <p:ext uri="{BB962C8B-B14F-4D97-AF65-F5344CB8AC3E}">
        <p14:creationId xmlns:p14="http://schemas.microsoft.com/office/powerpoint/2010/main" val="154631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6</a:t>
            </a:fld>
            <a:endParaRPr lang="en-US" dirty="0"/>
          </a:p>
        </p:txBody>
      </p:sp>
    </p:spTree>
    <p:extLst>
      <p:ext uri="{BB962C8B-B14F-4D97-AF65-F5344CB8AC3E}">
        <p14:creationId xmlns:p14="http://schemas.microsoft.com/office/powerpoint/2010/main" val="53523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Jenny</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Describe how/why all these groups are involved and their roles</a:t>
            </a:r>
          </a:p>
        </p:txBody>
      </p:sp>
      <p:sp>
        <p:nvSpPr>
          <p:cNvPr id="4" name="Slide Number Placeholder 3"/>
          <p:cNvSpPr>
            <a:spLocks noGrp="1"/>
          </p:cNvSpPr>
          <p:nvPr>
            <p:ph type="sldNum" sz="quarter" idx="5"/>
          </p:nvPr>
        </p:nvSpPr>
        <p:spPr/>
        <p:txBody>
          <a:bodyPr/>
          <a:lstStyle/>
          <a:p>
            <a:fld id="{2C99762A-E5BD-4061-82B7-690F5069E778}" type="slidenum">
              <a:rPr lang="en-US" smtClean="0"/>
              <a:t>7</a:t>
            </a:fld>
            <a:endParaRPr lang="en-US" dirty="0"/>
          </a:p>
        </p:txBody>
      </p:sp>
    </p:spTree>
    <p:extLst>
      <p:ext uri="{BB962C8B-B14F-4D97-AF65-F5344CB8AC3E}">
        <p14:creationId xmlns:p14="http://schemas.microsoft.com/office/powerpoint/2010/main" val="49757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8</a:t>
            </a:fld>
            <a:endParaRPr lang="en-US" dirty="0"/>
          </a:p>
        </p:txBody>
      </p:sp>
    </p:spTree>
    <p:extLst>
      <p:ext uri="{BB962C8B-B14F-4D97-AF65-F5344CB8AC3E}">
        <p14:creationId xmlns:p14="http://schemas.microsoft.com/office/powerpoint/2010/main" val="242689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9</a:t>
            </a:fld>
            <a:endParaRPr lang="en-US" dirty="0"/>
          </a:p>
        </p:txBody>
      </p:sp>
    </p:spTree>
    <p:extLst>
      <p:ext uri="{BB962C8B-B14F-4D97-AF65-F5344CB8AC3E}">
        <p14:creationId xmlns:p14="http://schemas.microsoft.com/office/powerpoint/2010/main" val="3513627183"/>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238C1E-7D6E-48B0-BFD5-1C214E84D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82" b="17474"/>
          <a:stretch/>
        </p:blipFill>
        <p:spPr>
          <a:xfrm>
            <a:off x="0" y="-3984"/>
            <a:ext cx="12192001" cy="6861984"/>
          </a:xfrm>
          <a:prstGeom prst="rect">
            <a:avLst/>
          </a:prstGeom>
        </p:spPr>
      </p:pic>
      <p:pic>
        <p:nvPicPr>
          <p:cNvPr id="5" name="Picture 4">
            <a:extLst>
              <a:ext uri="{FF2B5EF4-FFF2-40B4-BE49-F238E27FC236}">
                <a16:creationId xmlns:a16="http://schemas.microsoft.com/office/drawing/2014/main" id="{FFC6DECF-6620-457C-B917-CF91AF998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12192000" cy="1419658"/>
          </a:xfrm>
          <a:prstGeom prst="rect">
            <a:avLst/>
          </a:prstGeom>
        </p:spPr>
      </p:pic>
      <p:pic>
        <p:nvPicPr>
          <p:cNvPr id="9" name="Picture 8">
            <a:extLst>
              <a:ext uri="{FF2B5EF4-FFF2-40B4-BE49-F238E27FC236}">
                <a16:creationId xmlns:a16="http://schemas.microsoft.com/office/drawing/2014/main" id="{C8675E39-264D-4C5B-93BF-1E0B3AD6FB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46258"/>
            <a:ext cx="12192000" cy="2211742"/>
          </a:xfrm>
          <a:prstGeom prst="rect">
            <a:avLst/>
          </a:prstGeom>
        </p:spPr>
      </p:pic>
      <p:sp>
        <p:nvSpPr>
          <p:cNvPr id="2" name="Title 1">
            <a:extLst>
              <a:ext uri="{FF2B5EF4-FFF2-40B4-BE49-F238E27FC236}">
                <a16:creationId xmlns:a16="http://schemas.microsoft.com/office/drawing/2014/main" id="{3507E51B-BF0E-4A53-8650-F1D3BDD0B45A}"/>
              </a:ext>
            </a:extLst>
          </p:cNvPr>
          <p:cNvSpPr>
            <a:spLocks noGrp="1"/>
          </p:cNvSpPr>
          <p:nvPr>
            <p:ph type="ctrTitle" hasCustomPrompt="1"/>
          </p:nvPr>
        </p:nvSpPr>
        <p:spPr>
          <a:xfrm>
            <a:off x="2045169" y="5159829"/>
            <a:ext cx="9640226" cy="738542"/>
          </a:xfrm>
        </p:spPr>
        <p:txBody>
          <a:bodyPr anchor="ctr" anchorCtr="0">
            <a:normAutofit/>
          </a:bodyPr>
          <a:lstStyle>
            <a:lvl1pPr algn="l">
              <a:defRPr sz="4000">
                <a:effectLst>
                  <a:outerShdw blurRad="38100" dist="38100" dir="2700000" algn="tl">
                    <a:srgbClr val="000000">
                      <a:alpha val="43137"/>
                    </a:srgbClr>
                  </a:outerShdw>
                </a:effectLst>
              </a:defRPr>
            </a:lvl1pPr>
          </a:lstStyle>
          <a:p>
            <a:r>
              <a:rPr lang="en-US" dirty="0"/>
              <a:t>Click to edit Master title style       </a:t>
            </a:r>
          </a:p>
        </p:txBody>
      </p:sp>
      <p:sp>
        <p:nvSpPr>
          <p:cNvPr id="3" name="Subtitle 2">
            <a:extLst>
              <a:ext uri="{FF2B5EF4-FFF2-40B4-BE49-F238E27FC236}">
                <a16:creationId xmlns:a16="http://schemas.microsoft.com/office/drawing/2014/main" id="{43874A23-BD96-4637-B590-5988F90A98DE}"/>
              </a:ext>
            </a:extLst>
          </p:cNvPr>
          <p:cNvSpPr>
            <a:spLocks noGrp="1"/>
          </p:cNvSpPr>
          <p:nvPr>
            <p:ph type="subTitle" idx="1"/>
          </p:nvPr>
        </p:nvSpPr>
        <p:spPr>
          <a:xfrm>
            <a:off x="2045169" y="5898371"/>
            <a:ext cx="9640226" cy="422743"/>
          </a:xfrm>
        </p:spPr>
        <p:txBody>
          <a:bodyPr/>
          <a:lstStyle>
            <a:lvl1pPr marL="0" indent="0" algn="l">
              <a:buNone/>
              <a:defRPr sz="2400">
                <a:solidFill>
                  <a:schemeClr val="bg1"/>
                </a:solidFill>
                <a:effectLst>
                  <a:outerShdw blurRad="38100" dist="38100" dir="2700000" algn="tl">
                    <a:srgbClr val="000000">
                      <a:alpha val="43137"/>
                    </a:srgb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9" name="Picture 28">
            <a:extLst>
              <a:ext uri="{FF2B5EF4-FFF2-40B4-BE49-F238E27FC236}">
                <a16:creationId xmlns:a16="http://schemas.microsoft.com/office/drawing/2014/main" id="{FF060238-D5CB-4F35-82AC-3CE4D5DC62A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45168" y="483444"/>
            <a:ext cx="4084674" cy="737680"/>
          </a:xfrm>
          <a:prstGeom prst="rect">
            <a:avLst/>
          </a:prstGeom>
        </p:spPr>
      </p:pic>
      <p:pic>
        <p:nvPicPr>
          <p:cNvPr id="11" name="Picture 2" descr="A Message from HACLA on Coronavirus - News &amp; Media">
            <a:extLst>
              <a:ext uri="{FF2B5EF4-FFF2-40B4-BE49-F238E27FC236}">
                <a16:creationId xmlns:a16="http://schemas.microsoft.com/office/drawing/2014/main" id="{5CA447C5-7ED2-40F0-AA2E-E130D47B190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4069" y="324473"/>
            <a:ext cx="1047031" cy="1047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mergency Renters Assistance Subsidy Program">
            <a:extLst>
              <a:ext uri="{FF2B5EF4-FFF2-40B4-BE49-F238E27FC236}">
                <a16:creationId xmlns:a16="http://schemas.microsoft.com/office/drawing/2014/main" id="{396B6802-5EED-4331-906E-766A3AC8E607}"/>
              </a:ext>
            </a:extLst>
          </p:cNvPr>
          <p:cNvPicPr>
            <a:picLocks noChangeAspect="1" noChangeArrowheads="1"/>
          </p:cNvPicPr>
          <p:nvPr userDrawn="1"/>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462293" y="474855"/>
            <a:ext cx="1175227" cy="74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701192" y="382517"/>
            <a:ext cx="9739955" cy="698739"/>
          </a:xfrm>
        </p:spPr>
        <p:txBody>
          <a:bodyPr tIns="91440" bIns="0"/>
          <a:lstStyle>
            <a:lvl1pPr>
              <a:defRPr>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1A46870C-B1B4-45D5-9DF8-B44D4E72E784}"/>
              </a:ext>
            </a:extLst>
          </p:cNvPr>
          <p:cNvSpPr>
            <a:spLocks noGrp="1"/>
          </p:cNvSpPr>
          <p:nvPr>
            <p:ph idx="1"/>
          </p:nvPr>
        </p:nvSpPr>
        <p:spPr>
          <a:xfrm>
            <a:off x="1301675" y="1401698"/>
            <a:ext cx="9359840"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2">
            <a:extLst>
              <a:ext uri="{FF2B5EF4-FFF2-40B4-BE49-F238E27FC236}">
                <a16:creationId xmlns:a16="http://schemas.microsoft.com/office/drawing/2014/main" id="{245EFD72-9152-4E01-B681-A9FAF53D0E50}"/>
              </a:ext>
            </a:extLst>
          </p:cNvPr>
          <p:cNvSpPr>
            <a:spLocks noGrp="1"/>
          </p:cNvSpPr>
          <p:nvPr>
            <p:ph type="dt" sz="half" idx="2"/>
          </p:nvPr>
        </p:nvSpPr>
        <p:spPr>
          <a:xfrm>
            <a:off x="562708" y="6364808"/>
            <a:ext cx="1549850" cy="335114"/>
          </a:xfrm>
          <a:prstGeom prst="rect">
            <a:avLst/>
          </a:prstGeom>
        </p:spPr>
        <p:txBody>
          <a:bodyPr/>
          <a:lstStyle>
            <a:lvl1pPr>
              <a:defRPr sz="1400">
                <a:solidFill>
                  <a:schemeClr val="bg1"/>
                </a:solidFill>
              </a:defRPr>
            </a:lvl1pPr>
          </a:lstStyle>
          <a:p>
            <a:r>
              <a:rPr lang="en-US" dirty="0"/>
              <a:t>1/23/2021</a:t>
            </a:r>
          </a:p>
        </p:txBody>
      </p:sp>
      <p:sp>
        <p:nvSpPr>
          <p:cNvPr id="9" name="Footer Placeholder 3">
            <a:extLst>
              <a:ext uri="{FF2B5EF4-FFF2-40B4-BE49-F238E27FC236}">
                <a16:creationId xmlns:a16="http://schemas.microsoft.com/office/drawing/2014/main" id="{3C4DE49A-A71F-4CE4-BF3A-D5FDC3C87015}"/>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One San Pedro Specific Plan EIR/EIS Scoping Meeting</a:t>
            </a:r>
          </a:p>
        </p:txBody>
      </p:sp>
      <p:sp>
        <p:nvSpPr>
          <p:cNvPr id="10" name="Slide Number Placeholder 4">
            <a:extLst>
              <a:ext uri="{FF2B5EF4-FFF2-40B4-BE49-F238E27FC236}">
                <a16:creationId xmlns:a16="http://schemas.microsoft.com/office/drawing/2014/main" id="{8588ECE4-284C-4B8A-B514-49844F2094AC}"/>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327075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4C08-442C-4EBB-8884-554117AB29C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41EED96-AC9D-42E5-A155-9D972053D632}"/>
              </a:ext>
            </a:extLst>
          </p:cNvPr>
          <p:cNvSpPr>
            <a:spLocks noGrp="1"/>
          </p:cNvSpPr>
          <p:nvPr>
            <p:ph type="dt" sz="half" idx="10"/>
          </p:nvPr>
        </p:nvSpPr>
        <p:spPr/>
        <p:txBody>
          <a:bodyPr/>
          <a:lstStyle>
            <a:lvl1pPr>
              <a:defRPr/>
            </a:lvl1pPr>
          </a:lstStyle>
          <a:p>
            <a:r>
              <a:rPr lang="en-US" dirty="0"/>
              <a:t>1/23/2021</a:t>
            </a:r>
          </a:p>
        </p:txBody>
      </p:sp>
      <p:sp>
        <p:nvSpPr>
          <p:cNvPr id="4" name="Footer Placeholder 3">
            <a:extLst>
              <a:ext uri="{FF2B5EF4-FFF2-40B4-BE49-F238E27FC236}">
                <a16:creationId xmlns:a16="http://schemas.microsoft.com/office/drawing/2014/main" id="{066690FD-AB30-4C39-85E9-1941AAABC977}"/>
              </a:ext>
            </a:extLst>
          </p:cNvPr>
          <p:cNvSpPr>
            <a:spLocks noGrp="1"/>
          </p:cNvSpPr>
          <p:nvPr>
            <p:ph type="ftr" sz="quarter" idx="11"/>
          </p:nvPr>
        </p:nvSpPr>
        <p:spPr/>
        <p:txBody>
          <a:bodyPr/>
          <a:lstStyle>
            <a:lvl1pPr>
              <a:defRPr/>
            </a:lvl1pPr>
          </a:lstStyle>
          <a:p>
            <a:r>
              <a:rPr lang="en-US" dirty="0"/>
              <a:t>One San Pedro Specific Plan EIR/EIS Scoping Meeting</a:t>
            </a:r>
          </a:p>
        </p:txBody>
      </p:sp>
      <p:sp>
        <p:nvSpPr>
          <p:cNvPr id="5" name="Slide Number Placeholder 4">
            <a:extLst>
              <a:ext uri="{FF2B5EF4-FFF2-40B4-BE49-F238E27FC236}">
                <a16:creationId xmlns:a16="http://schemas.microsoft.com/office/drawing/2014/main" id="{1F457308-16C4-495B-ADD2-2A802D109A4D}"/>
              </a:ext>
            </a:extLst>
          </p:cNvPr>
          <p:cNvSpPr>
            <a:spLocks noGrp="1"/>
          </p:cNvSpPr>
          <p:nvPr>
            <p:ph type="sldNum" sz="quarter" idx="12"/>
          </p:nvPr>
        </p:nvSpPr>
        <p:spPr/>
        <p:txBody>
          <a:body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333994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52D40D-F04C-4773-8915-67CBB0366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8429" y="-5895"/>
            <a:ext cx="8983571" cy="6869790"/>
          </a:xfrm>
          <a:prstGeom prst="rect">
            <a:avLst/>
          </a:prstGeom>
        </p:spPr>
      </p:pic>
      <p:sp>
        <p:nvSpPr>
          <p:cNvPr id="17" name="Rectangle 20">
            <a:extLst>
              <a:ext uri="{FF2B5EF4-FFF2-40B4-BE49-F238E27FC236}">
                <a16:creationId xmlns:a16="http://schemas.microsoft.com/office/drawing/2014/main" id="{B8ECE3B2-6577-40D4-BF36-961018419257}"/>
              </a:ext>
            </a:extLst>
          </p:cNvPr>
          <p:cNvSpPr/>
          <p:nvPr userDrawn="1"/>
        </p:nvSpPr>
        <p:spPr>
          <a:xfrm>
            <a:off x="0" y="-41016"/>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8" name="Picture 17">
            <a:extLst>
              <a:ext uri="{FF2B5EF4-FFF2-40B4-BE49-F238E27FC236}">
                <a16:creationId xmlns:a16="http://schemas.microsoft.com/office/drawing/2014/main" id="{53A70D2B-F9D0-4801-B2DE-EAA49B52990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8277"/>
          <a:stretch/>
        </p:blipFill>
        <p:spPr>
          <a:xfrm>
            <a:off x="0" y="136552"/>
            <a:ext cx="8744403" cy="1194816"/>
          </a:xfrm>
          <a:prstGeom prst="rect">
            <a:avLst/>
          </a:prstGeom>
        </p:spPr>
      </p:pic>
      <p:pic>
        <p:nvPicPr>
          <p:cNvPr id="14" name="Picture 13">
            <a:extLst>
              <a:ext uri="{FF2B5EF4-FFF2-40B4-BE49-F238E27FC236}">
                <a16:creationId xmlns:a16="http://schemas.microsoft.com/office/drawing/2014/main" id="{791AE18F-700E-42F9-A458-A8142788CB4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44974" y="6386361"/>
            <a:ext cx="1172763" cy="335114"/>
          </a:xfrm>
          <a:prstGeom prst="rect">
            <a:avLst/>
          </a:prstGeom>
        </p:spPr>
        <p:txBody>
          <a:bodyPr/>
          <a:lstStyle>
            <a:lvl1pPr>
              <a:defRPr sz="1400">
                <a:solidFill>
                  <a:schemeClr val="bg1"/>
                </a:solidFill>
              </a:defRPr>
            </a:lvl1pPr>
          </a:lstStyle>
          <a:p>
            <a:r>
              <a:rPr lang="en-US" dirty="0"/>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6361"/>
            <a:ext cx="8701548" cy="335114"/>
          </a:xfrm>
          <a:prstGeom prst="rect">
            <a:avLst/>
          </a:prstGeom>
        </p:spPr>
        <p:txBody>
          <a:bodyPr/>
          <a:lstStyle>
            <a:lvl1pPr algn="ctr">
              <a:defRPr sz="1400">
                <a:solidFill>
                  <a:schemeClr val="bg1"/>
                </a:solidFill>
              </a:defRPr>
            </a:lvl1pPr>
          </a:lstStyle>
          <a:p>
            <a:r>
              <a:rPr lang="en-US" dirty="0"/>
              <a:t>One San Pedro Specific Plan EIR/EIS Scoping Meeting</a:t>
            </a:r>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86361"/>
            <a:ext cx="921775"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
        <p:nvSpPr>
          <p:cNvPr id="16" name="Title Placeholder 1">
            <a:extLst>
              <a:ext uri="{FF2B5EF4-FFF2-40B4-BE49-F238E27FC236}">
                <a16:creationId xmlns:a16="http://schemas.microsoft.com/office/drawing/2014/main" id="{7D0F22A3-7B6A-4CF7-A338-A74E0EFD3E54}"/>
              </a:ext>
            </a:extLst>
          </p:cNvPr>
          <p:cNvSpPr txBox="1">
            <a:spLocks/>
          </p:cNvSpPr>
          <p:nvPr userDrawn="1"/>
        </p:nvSpPr>
        <p:spPr>
          <a:xfrm>
            <a:off x="1290919" y="428967"/>
            <a:ext cx="9656560" cy="598449"/>
          </a:xfrm>
          <a:prstGeom prst="rect">
            <a:avLst/>
          </a:prstGeom>
        </p:spPr>
        <p:txBody>
          <a:bodyPr vert="horz" lIns="91440" tIns="182880" rIns="91440" bIns="91440" rtlCol="0" anchor="ctr" anchorCtr="0">
            <a:noAutofit/>
          </a:bodyPr>
          <a:lstStyle>
            <a:lvl1pPr algn="l" defTabSz="914400" rtl="0" eaLnBrk="1" latinLnBrk="0" hangingPunct="1">
              <a:lnSpc>
                <a:spcPct val="90000"/>
              </a:lnSpc>
              <a:spcBef>
                <a:spcPct val="0"/>
              </a:spcBef>
              <a:buNone/>
              <a:defRPr sz="4000" b="1" kern="1200">
                <a:solidFill>
                  <a:schemeClr val="bg1"/>
                </a:solidFill>
                <a:latin typeface="DIN 2014 Bold" panose="020B0704020202020204" pitchFamily="34" charset="0"/>
                <a:ea typeface="DIN 2014 Bold" panose="020B0704020202020204" pitchFamily="34" charset="0"/>
                <a:cs typeface="+mj-cs"/>
              </a:defRPr>
            </a:lvl1pPr>
          </a:lstStyle>
          <a:p>
            <a:r>
              <a:rPr lang="en-US" sz="3200" dirty="0">
                <a:effectLst>
                  <a:outerShdw blurRad="38100" dist="38100" dir="2700000" algn="tl">
                    <a:srgbClr val="000000">
                      <a:alpha val="43137"/>
                    </a:srgbClr>
                  </a:outerShdw>
                </a:effectLst>
              </a:rPr>
              <a:t>Click to edit Master title style</a:t>
            </a:r>
          </a:p>
        </p:txBody>
      </p:sp>
      <p:sp>
        <p:nvSpPr>
          <p:cNvPr id="20" name="Text Placeholder 2">
            <a:extLst>
              <a:ext uri="{FF2B5EF4-FFF2-40B4-BE49-F238E27FC236}">
                <a16:creationId xmlns:a16="http://schemas.microsoft.com/office/drawing/2014/main" id="{5BDDD435-2687-4038-8BF2-E9397CA529BF}"/>
              </a:ext>
            </a:extLst>
          </p:cNvPr>
          <p:cNvSpPr>
            <a:spLocks noGrp="1"/>
          </p:cNvSpPr>
          <p:nvPr>
            <p:ph idx="1"/>
          </p:nvPr>
        </p:nvSpPr>
        <p:spPr>
          <a:xfrm>
            <a:off x="322489" y="1473815"/>
            <a:ext cx="598149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descr="A Message from HACLA on Coronavirus - News &amp; Media">
            <a:extLst>
              <a:ext uri="{FF2B5EF4-FFF2-40B4-BE49-F238E27FC236}">
                <a16:creationId xmlns:a16="http://schemas.microsoft.com/office/drawing/2014/main" id="{04A4FCC5-454B-485D-A27A-437CF3B9DD6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1102" y="281940"/>
            <a:ext cx="932771" cy="9327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mergency Renters Assistance Subsidy Program">
            <a:extLst>
              <a:ext uri="{FF2B5EF4-FFF2-40B4-BE49-F238E27FC236}">
                <a16:creationId xmlns:a16="http://schemas.microsoft.com/office/drawing/2014/main" id="{91EC13BA-E454-4A4D-802A-A319ACD828A4}"/>
              </a:ext>
            </a:extLst>
          </p:cNvPr>
          <p:cNvPicPr>
            <a:picLocks noChangeAspect="1" noChangeArrowheads="1"/>
          </p:cNvPicPr>
          <p:nvPr userDrawn="1"/>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78174" y="435805"/>
            <a:ext cx="984315" cy="62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9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BF0C6A-BFA4-4D88-818E-53519AF93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3844" y="0"/>
            <a:ext cx="8968156" cy="6858000"/>
          </a:xfrm>
          <a:prstGeom prst="rect">
            <a:avLst/>
          </a:prstGeom>
          <a:blipFill>
            <a:blip r:embed="rId2"/>
            <a:stretch>
              <a:fillRect/>
            </a:stretch>
          </a:blipFill>
        </p:spPr>
      </p:pic>
      <p:sp>
        <p:nvSpPr>
          <p:cNvPr id="15" name="Rectangle 20">
            <a:extLst>
              <a:ext uri="{FF2B5EF4-FFF2-40B4-BE49-F238E27FC236}">
                <a16:creationId xmlns:a16="http://schemas.microsoft.com/office/drawing/2014/main" id="{5653D57A-6FBB-4F7D-9F7B-07EFBAFEBCF7}"/>
              </a:ext>
            </a:extLst>
          </p:cNvPr>
          <p:cNvSpPr/>
          <p:nvPr userDrawn="1"/>
        </p:nvSpPr>
        <p:spPr>
          <a:xfrm>
            <a:off x="0" y="0"/>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6" name="Picture 5">
            <a:extLst>
              <a:ext uri="{FF2B5EF4-FFF2-40B4-BE49-F238E27FC236}">
                <a16:creationId xmlns:a16="http://schemas.microsoft.com/office/drawing/2014/main" id="{87211AF9-468B-4E14-A53D-BE26F21F49B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2" name="Title 1">
            <a:extLst>
              <a:ext uri="{FF2B5EF4-FFF2-40B4-BE49-F238E27FC236}">
                <a16:creationId xmlns:a16="http://schemas.microsoft.com/office/drawing/2014/main" id="{1E71949B-07C0-4124-910C-F377629A6F70}"/>
              </a:ext>
            </a:extLst>
          </p:cNvPr>
          <p:cNvSpPr>
            <a:spLocks noGrp="1"/>
          </p:cNvSpPr>
          <p:nvPr>
            <p:ph type="title"/>
          </p:nvPr>
        </p:nvSpPr>
        <p:spPr>
          <a:xfrm>
            <a:off x="491615" y="630199"/>
            <a:ext cx="5948516" cy="2501335"/>
          </a:xfrm>
        </p:spPr>
        <p:txBody>
          <a:bodyPr anchor="ctr" anchorCtr="0"/>
          <a:lstStyle>
            <a:lvl1pPr>
              <a:defRPr lang="en-US" dirty="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2EDE49-0D42-4983-BEBD-D699AB7B7A51}"/>
              </a:ext>
            </a:extLst>
          </p:cNvPr>
          <p:cNvSpPr>
            <a:spLocks noGrp="1"/>
          </p:cNvSpPr>
          <p:nvPr>
            <p:ph type="body" idx="1"/>
          </p:nvPr>
        </p:nvSpPr>
        <p:spPr>
          <a:xfrm>
            <a:off x="491615" y="3761729"/>
            <a:ext cx="5948516" cy="565354"/>
          </a:xfrm>
        </p:spPr>
        <p:txBody>
          <a:bodyPr/>
          <a:lstStyle>
            <a:lvl1pPr marL="0" indent="0">
              <a:buNone/>
              <a:defRPr sz="2400">
                <a:solidFill>
                  <a:srgbClr val="59595B"/>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9" name="Graphic 8">
            <a:extLst>
              <a:ext uri="{FF2B5EF4-FFF2-40B4-BE49-F238E27FC236}">
                <a16:creationId xmlns:a16="http://schemas.microsoft.com/office/drawing/2014/main" id="{91EC320B-D4D1-4F2C-BFD7-5AEF284D622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64" y="4812883"/>
            <a:ext cx="1331965" cy="1424280"/>
          </a:xfrm>
          <a:prstGeom prst="rect">
            <a:avLst/>
          </a:prstGeom>
          <a:effectLst/>
        </p:spPr>
      </p:pic>
    </p:spTree>
    <p:extLst>
      <p:ext uri="{BB962C8B-B14F-4D97-AF65-F5344CB8AC3E}">
        <p14:creationId xmlns:p14="http://schemas.microsoft.com/office/powerpoint/2010/main" val="215601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B8E4-8079-4A64-81C4-747C81EDA641}"/>
              </a:ext>
            </a:extLst>
          </p:cNvPr>
          <p:cNvSpPr>
            <a:spLocks noGrp="1"/>
          </p:cNvSpPr>
          <p:nvPr>
            <p:ph type="title"/>
          </p:nvPr>
        </p:nvSpPr>
        <p:spPr>
          <a:xfrm>
            <a:off x="1526876" y="370936"/>
            <a:ext cx="9652402" cy="69418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0B599E-6C2E-4385-883D-445D5126BE3F}"/>
              </a:ext>
            </a:extLst>
          </p:cNvPr>
          <p:cNvSpPr>
            <a:spLocks noGrp="1"/>
          </p:cNvSpPr>
          <p:nvPr>
            <p:ph sz="half" idx="1"/>
          </p:nvPr>
        </p:nvSpPr>
        <p:spPr>
          <a:xfrm>
            <a:off x="693401" y="1720645"/>
            <a:ext cx="4813096"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C7C86FD-774F-4948-B38B-AC70D4B9C8EE}"/>
              </a:ext>
            </a:extLst>
          </p:cNvPr>
          <p:cNvSpPr>
            <a:spLocks noGrp="1"/>
          </p:cNvSpPr>
          <p:nvPr>
            <p:ph sz="half" idx="2"/>
          </p:nvPr>
        </p:nvSpPr>
        <p:spPr>
          <a:xfrm>
            <a:off x="6096000" y="1723892"/>
            <a:ext cx="5278734"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2">
            <a:extLst>
              <a:ext uri="{FF2B5EF4-FFF2-40B4-BE49-F238E27FC236}">
                <a16:creationId xmlns:a16="http://schemas.microsoft.com/office/drawing/2014/main" id="{D85FA38A-4501-4DFC-B7CD-CE69FECE64A9}"/>
              </a:ext>
            </a:extLst>
          </p:cNvPr>
          <p:cNvSpPr>
            <a:spLocks noGrp="1"/>
          </p:cNvSpPr>
          <p:nvPr>
            <p:ph type="dt" sz="half" idx="10"/>
          </p:nvPr>
        </p:nvSpPr>
        <p:spPr>
          <a:xfrm>
            <a:off x="562708" y="6364808"/>
            <a:ext cx="1364694" cy="335114"/>
          </a:xfrm>
          <a:prstGeom prst="rect">
            <a:avLst/>
          </a:prstGeom>
        </p:spPr>
        <p:txBody>
          <a:bodyPr/>
          <a:lstStyle>
            <a:lvl1pPr>
              <a:defRPr sz="1400">
                <a:solidFill>
                  <a:schemeClr val="bg1"/>
                </a:solidFill>
              </a:defRPr>
            </a:lvl1pPr>
          </a:lstStyle>
          <a:p>
            <a:r>
              <a:rPr lang="en-US" dirty="0"/>
              <a:t>1/23/2021</a:t>
            </a:r>
          </a:p>
        </p:txBody>
      </p:sp>
      <p:sp>
        <p:nvSpPr>
          <p:cNvPr id="12" name="Footer Placeholder 3">
            <a:extLst>
              <a:ext uri="{FF2B5EF4-FFF2-40B4-BE49-F238E27FC236}">
                <a16:creationId xmlns:a16="http://schemas.microsoft.com/office/drawing/2014/main" id="{9E06FFFE-1DA7-480C-BB19-D71E9895A754}"/>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One San Pedro Specific Plan EIR/EIS Scoping Meeting</a:t>
            </a:r>
          </a:p>
        </p:txBody>
      </p:sp>
      <p:sp>
        <p:nvSpPr>
          <p:cNvPr id="13" name="Slide Number Placeholder 4">
            <a:extLst>
              <a:ext uri="{FF2B5EF4-FFF2-40B4-BE49-F238E27FC236}">
                <a16:creationId xmlns:a16="http://schemas.microsoft.com/office/drawing/2014/main" id="{F7A90EF7-04C6-4687-A287-F04E9D410B2D}"/>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11191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EE1FCA-04F1-4D34-A59F-F582EA7E1120}"/>
              </a:ext>
            </a:extLst>
          </p:cNvPr>
          <p:cNvSpPr>
            <a:spLocks noGrp="1"/>
          </p:cNvSpPr>
          <p:nvPr>
            <p:ph type="dt" sz="half" idx="10"/>
          </p:nvPr>
        </p:nvSpPr>
        <p:spPr/>
        <p:txBody>
          <a:bodyPr/>
          <a:lstStyle/>
          <a:p>
            <a:fld id="{04765447-74A5-480B-9E3E-B4051409D546}" type="datetime1">
              <a:rPr lang="en-US" smtClean="0"/>
              <a:t>2/5/2021</a:t>
            </a:fld>
            <a:endParaRPr lang="en-US" dirty="0"/>
          </a:p>
        </p:txBody>
      </p:sp>
      <p:sp>
        <p:nvSpPr>
          <p:cNvPr id="4" name="Footer Placeholder 3">
            <a:extLst>
              <a:ext uri="{FF2B5EF4-FFF2-40B4-BE49-F238E27FC236}">
                <a16:creationId xmlns:a16="http://schemas.microsoft.com/office/drawing/2014/main" id="{52D2359C-D4B8-428A-BEA8-52FA365F914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5D749B4-2EEA-4315-82A7-9A8FF8A81E7C}"/>
              </a:ext>
            </a:extLst>
          </p:cNvPr>
          <p:cNvSpPr>
            <a:spLocks noGrp="1"/>
          </p:cNvSpPr>
          <p:nvPr>
            <p:ph type="sldNum" sz="quarter" idx="12"/>
          </p:nvPr>
        </p:nvSpPr>
        <p:spPr/>
        <p:txBody>
          <a:body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182725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4D2D36-309A-4678-A3B8-E6B1717B99A4}"/>
              </a:ext>
            </a:extLst>
          </p:cNvPr>
          <p:cNvSpPr/>
          <p:nvPr userDrawn="1"/>
        </p:nvSpPr>
        <p:spPr>
          <a:xfrm>
            <a:off x="-3964" y="-13711"/>
            <a:ext cx="7329921" cy="6868141"/>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B28682E-5A59-4545-A95D-A32BDAD5D25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0151"/>
          <a:stretch/>
        </p:blipFill>
        <p:spPr>
          <a:xfrm>
            <a:off x="0" y="-338595"/>
            <a:ext cx="7357353" cy="1809345"/>
          </a:xfrm>
          <a:prstGeom prst="rect">
            <a:avLst/>
          </a:prstGeom>
        </p:spPr>
      </p:pic>
      <p:pic>
        <p:nvPicPr>
          <p:cNvPr id="13" name="Picture 12">
            <a:extLst>
              <a:ext uri="{FF2B5EF4-FFF2-40B4-BE49-F238E27FC236}">
                <a16:creationId xmlns:a16="http://schemas.microsoft.com/office/drawing/2014/main" id="{378E1DBA-7BC3-433A-9EAD-264247AACF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582997" y="420305"/>
            <a:ext cx="4513004" cy="722727"/>
          </a:xfrm>
        </p:spPr>
        <p:txBody>
          <a:bodyPr tIns="91440" bIns="0">
            <a:noAutofit/>
          </a:bodyPr>
          <a:lstStyle>
            <a:lvl1pPr>
              <a:defRPr sz="3200">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31161" y="6388870"/>
            <a:ext cx="1366574" cy="335114"/>
          </a:xfrm>
          <a:prstGeom prst="rect">
            <a:avLst/>
          </a:prstGeom>
        </p:spPr>
        <p:txBody>
          <a:bodyPr/>
          <a:lstStyle>
            <a:lvl1pPr>
              <a:defRPr sz="1400">
                <a:solidFill>
                  <a:schemeClr val="bg1"/>
                </a:solidFill>
              </a:defRPr>
            </a:lvl1pPr>
          </a:lstStyle>
          <a:p>
            <a:r>
              <a:rPr lang="en-US" dirty="0"/>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8870"/>
            <a:ext cx="4563805" cy="335114"/>
          </a:xfrm>
          <a:prstGeom prst="rect">
            <a:avLst/>
          </a:prstGeom>
        </p:spPr>
        <p:txBody>
          <a:bodyPr anchor="ctr" anchorCtr="0"/>
          <a:lstStyle>
            <a:lvl1pPr algn="ctr">
              <a:defRPr sz="1100">
                <a:solidFill>
                  <a:schemeClr val="bg1"/>
                </a:solidFill>
              </a:defRPr>
            </a:lvl1pPr>
          </a:lstStyle>
          <a:p>
            <a:r>
              <a:rPr lang="en-US" dirty="0"/>
              <a:t>One San Pedro Specific Plan EIR/EIS Scoping Meeting</a:t>
            </a:r>
          </a:p>
        </p:txBody>
      </p:sp>
      <p:sp>
        <p:nvSpPr>
          <p:cNvPr id="11" name="Rectangle 10">
            <a:extLst>
              <a:ext uri="{FF2B5EF4-FFF2-40B4-BE49-F238E27FC236}">
                <a16:creationId xmlns:a16="http://schemas.microsoft.com/office/drawing/2014/main" id="{80DBED07-7D7F-4E63-A583-912127C24146}"/>
              </a:ext>
            </a:extLst>
          </p:cNvPr>
          <p:cNvSpPr/>
          <p:nvPr userDrawn="1"/>
        </p:nvSpPr>
        <p:spPr>
          <a:xfrm>
            <a:off x="6946253" y="-99508"/>
            <a:ext cx="5328222" cy="7057016"/>
          </a:xfrm>
          <a:prstGeom prst="rect">
            <a:avLst/>
          </a:prstGeom>
          <a:solidFill>
            <a:schemeClr val="bg1"/>
          </a:solidFill>
          <a:ln>
            <a:noFill/>
          </a:ln>
          <a:effectLst>
            <a:glow rad="76200">
              <a:schemeClr val="tx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98394"/>
            <a:ext cx="921775" cy="335114"/>
          </a:xfrm>
          <a:prstGeom prst="rect">
            <a:avLst/>
          </a:prstGeom>
        </p:spPr>
        <p:txBody>
          <a:bodyPr/>
          <a:lstStyle>
            <a:lvl1pPr algn="r">
              <a:defRPr sz="1400">
                <a:solidFill>
                  <a:schemeClr val="accent1"/>
                </a:solidFill>
              </a:defRPr>
            </a:lvl1pPr>
          </a:lstStyle>
          <a:p>
            <a:fld id="{C1858806-A1AF-4656-A8CB-7715E5E3E424}" type="slidenum">
              <a:rPr lang="en-US" smtClean="0"/>
              <a:pPr/>
              <a:t>‹#›</a:t>
            </a:fld>
            <a:endParaRPr lang="en-US" dirty="0"/>
          </a:p>
        </p:txBody>
      </p:sp>
      <p:sp>
        <p:nvSpPr>
          <p:cNvPr id="15" name="Text Placeholder 2">
            <a:extLst>
              <a:ext uri="{FF2B5EF4-FFF2-40B4-BE49-F238E27FC236}">
                <a16:creationId xmlns:a16="http://schemas.microsoft.com/office/drawing/2014/main" id="{7F0386CF-B57F-44D2-9A9D-C13E8F9064E8}"/>
              </a:ext>
            </a:extLst>
          </p:cNvPr>
          <p:cNvSpPr>
            <a:spLocks noGrp="1"/>
          </p:cNvSpPr>
          <p:nvPr>
            <p:ph idx="1"/>
          </p:nvPr>
        </p:nvSpPr>
        <p:spPr>
          <a:xfrm>
            <a:off x="231987" y="1556547"/>
            <a:ext cx="6408958"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A Message from HACLA on Coronavirus - News &amp; Media">
            <a:extLst>
              <a:ext uri="{FF2B5EF4-FFF2-40B4-BE49-F238E27FC236}">
                <a16:creationId xmlns:a16="http://schemas.microsoft.com/office/drawing/2014/main" id="{1F4DB403-D0E1-428A-B31F-11AB75ED98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800" y="300062"/>
            <a:ext cx="963211" cy="96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7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995DB2-4C17-4D4B-A316-F035140302E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 y="0"/>
            <a:ext cx="12191995" cy="1194816"/>
          </a:xfrm>
          <a:prstGeom prst="rect">
            <a:avLst/>
          </a:prstGeom>
        </p:spPr>
      </p:pic>
      <p:pic>
        <p:nvPicPr>
          <p:cNvPr id="19" name="Picture 18">
            <a:extLst>
              <a:ext uri="{FF2B5EF4-FFF2-40B4-BE49-F238E27FC236}">
                <a16:creationId xmlns:a16="http://schemas.microsoft.com/office/drawing/2014/main" id="{24882ECC-212B-49B2-B3A8-86B72D0A98B9}"/>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2" name="Title Placeholder 1">
            <a:extLst>
              <a:ext uri="{FF2B5EF4-FFF2-40B4-BE49-F238E27FC236}">
                <a16:creationId xmlns:a16="http://schemas.microsoft.com/office/drawing/2014/main" id="{C95FD6CF-DD1F-4E5E-93FB-DF4370B90067}"/>
              </a:ext>
            </a:extLst>
          </p:cNvPr>
          <p:cNvSpPr>
            <a:spLocks noGrp="1"/>
          </p:cNvSpPr>
          <p:nvPr>
            <p:ph type="title"/>
          </p:nvPr>
        </p:nvSpPr>
        <p:spPr>
          <a:xfrm>
            <a:off x="1301675" y="396815"/>
            <a:ext cx="9972683" cy="672582"/>
          </a:xfrm>
          <a:prstGeom prst="rect">
            <a:avLst/>
          </a:prstGeom>
        </p:spPr>
        <p:txBody>
          <a:bodyPr vert="horz" lIns="91440" tIns="182880" rIns="91440" bIns="91440" rtlCol="0" anchor="ctr"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1A9FB6-C779-4AE1-ACDE-A7394848C639}"/>
              </a:ext>
            </a:extLst>
          </p:cNvPr>
          <p:cNvSpPr>
            <a:spLocks noGrp="1"/>
          </p:cNvSpPr>
          <p:nvPr>
            <p:ph type="body" idx="1"/>
          </p:nvPr>
        </p:nvSpPr>
        <p:spPr>
          <a:xfrm>
            <a:off x="1301674" y="1401698"/>
            <a:ext cx="997268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a:extLst>
              <a:ext uri="{FF2B5EF4-FFF2-40B4-BE49-F238E27FC236}">
                <a16:creationId xmlns:a16="http://schemas.microsoft.com/office/drawing/2014/main" id="{0713BFE6-F229-42F4-B2B1-45AB0C70CEED}"/>
              </a:ext>
            </a:extLst>
          </p:cNvPr>
          <p:cNvSpPr>
            <a:spLocks noGrp="1"/>
          </p:cNvSpPr>
          <p:nvPr>
            <p:ph type="dt" sz="half" idx="2"/>
          </p:nvPr>
        </p:nvSpPr>
        <p:spPr>
          <a:xfrm>
            <a:off x="562708" y="6364808"/>
            <a:ext cx="1364694" cy="335114"/>
          </a:xfrm>
          <a:prstGeom prst="rect">
            <a:avLst/>
          </a:prstGeom>
        </p:spPr>
        <p:txBody>
          <a:bodyPr/>
          <a:lstStyle>
            <a:lvl1pPr>
              <a:defRPr sz="1400">
                <a:solidFill>
                  <a:schemeClr val="bg1"/>
                </a:solidFill>
              </a:defRPr>
            </a:lvl1pPr>
          </a:lstStyle>
          <a:p>
            <a:r>
              <a:rPr lang="en-US" dirty="0"/>
              <a:t>1/23/2021</a:t>
            </a:r>
          </a:p>
        </p:txBody>
      </p:sp>
      <p:sp>
        <p:nvSpPr>
          <p:cNvPr id="9" name="Footer Placeholder 3">
            <a:extLst>
              <a:ext uri="{FF2B5EF4-FFF2-40B4-BE49-F238E27FC236}">
                <a16:creationId xmlns:a16="http://schemas.microsoft.com/office/drawing/2014/main" id="{4DCC01D0-4285-4876-9AE5-88C41267692C}"/>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Metropolitan CAP Scoping Meeting</a:t>
            </a:r>
          </a:p>
        </p:txBody>
      </p:sp>
      <p:sp>
        <p:nvSpPr>
          <p:cNvPr id="10" name="Slide Number Placeholder 4">
            <a:extLst>
              <a:ext uri="{FF2B5EF4-FFF2-40B4-BE49-F238E27FC236}">
                <a16:creationId xmlns:a16="http://schemas.microsoft.com/office/drawing/2014/main" id="{944ED66F-3D67-4E1E-9DA1-FC8FB4443EEA}"/>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pic>
        <p:nvPicPr>
          <p:cNvPr id="12" name="Picture 2" descr="A Message from HACLA on Coronavirus - News &amp; Media">
            <a:extLst>
              <a:ext uri="{FF2B5EF4-FFF2-40B4-BE49-F238E27FC236}">
                <a16:creationId xmlns:a16="http://schemas.microsoft.com/office/drawing/2014/main" id="{B2667BC3-994C-47F5-9F5D-3B32F8505B9F}"/>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1102" y="301971"/>
            <a:ext cx="836540" cy="8365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mergency Renters Assistance Subsidy Program">
            <a:extLst>
              <a:ext uri="{FF2B5EF4-FFF2-40B4-BE49-F238E27FC236}">
                <a16:creationId xmlns:a16="http://schemas.microsoft.com/office/drawing/2014/main" id="{38401CD4-6DCB-4697-BD76-AE234FC04319}"/>
              </a:ext>
            </a:extLst>
          </p:cNvPr>
          <p:cNvPicPr>
            <a:picLocks noChangeAspect="1" noChangeArrowheads="1"/>
          </p:cNvPicPr>
          <p:nvPr userDrawn="1"/>
        </p:nvPicPr>
        <p:blipFill>
          <a:blip r:embed="rId13">
            <a:lum bright="70000" contrast="-70000"/>
            <a:extLst>
              <a:ext uri="{BEBA8EAE-BF5A-486C-A8C5-ECC9F3942E4B}">
                <a14:imgProps xmlns:a14="http://schemas.microsoft.com/office/drawing/2010/main">
                  <a14:imgLayer r:embed="rId1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88074" y="420585"/>
            <a:ext cx="984315" cy="62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1" r:id="rId5"/>
    <p:sldLayoutId id="2147483652" r:id="rId6"/>
    <p:sldLayoutId id="2147483656" r:id="rId7"/>
    <p:sldLayoutId id="2147483658" r:id="rId8"/>
  </p:sldLayoutIdLst>
  <p:hf hdr="0"/>
  <p:txStyles>
    <p:title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p:titleStyle>
    <p:bodyStyle>
      <a:lvl1pPr marL="290513" indent="-290513" algn="l" defTabSz="914377" rtl="0" eaLnBrk="1" latinLnBrk="0" hangingPunct="1">
        <a:lnSpc>
          <a:spcPct val="110000"/>
        </a:lnSpc>
        <a:spcBef>
          <a:spcPts val="600"/>
        </a:spcBef>
        <a:spcAft>
          <a:spcPts val="600"/>
        </a:spcAft>
        <a:buClr>
          <a:schemeClr val="tx2"/>
        </a:buClr>
        <a:buFont typeface="Wingdings" panose="05000000000000000000" pitchFamily="2" charset="2"/>
        <a:buChar char="§"/>
        <a:defRPr sz="2800" kern="1200">
          <a:solidFill>
            <a:srgbClr val="59595B"/>
          </a:solidFill>
          <a:latin typeface="+mn-lt"/>
          <a:ea typeface="+mn-ea"/>
          <a:cs typeface="+mn-cs"/>
        </a:defRPr>
      </a:lvl1pPr>
      <a:lvl2pPr marL="515938" indent="-225425" algn="l" defTabSz="914377" rtl="0" eaLnBrk="1" latinLnBrk="0" hangingPunct="1">
        <a:lnSpc>
          <a:spcPct val="100000"/>
        </a:lnSpc>
        <a:spcBef>
          <a:spcPts val="600"/>
        </a:spcBef>
        <a:spcAft>
          <a:spcPts val="600"/>
        </a:spcAft>
        <a:buClr>
          <a:schemeClr val="accent3"/>
        </a:buClr>
        <a:buSzPct val="80000"/>
        <a:buFont typeface="Wingdings" panose="05000000000000000000" pitchFamily="2" charset="2"/>
        <a:buChar char="§"/>
        <a:defRPr sz="2400" kern="1200">
          <a:solidFill>
            <a:srgbClr val="59595B"/>
          </a:solidFill>
          <a:latin typeface="+mn-lt"/>
          <a:ea typeface="+mn-ea"/>
          <a:cs typeface="+mn-cs"/>
        </a:defRPr>
      </a:lvl2pPr>
      <a:lvl3pPr marL="738188" indent="-227013" algn="l" defTabSz="914377" rtl="0" eaLnBrk="1" latinLnBrk="0" hangingPunct="1">
        <a:lnSpc>
          <a:spcPct val="100000"/>
        </a:lnSpc>
        <a:spcBef>
          <a:spcPts val="500"/>
        </a:spcBef>
        <a:spcAft>
          <a:spcPts val="400"/>
        </a:spcAft>
        <a:buClr>
          <a:schemeClr val="accent4"/>
        </a:buClr>
        <a:buSzPct val="60000"/>
        <a:buFont typeface="Wingdings" panose="05000000000000000000" pitchFamily="2" charset="2"/>
        <a:buChar char="§"/>
        <a:defRPr sz="2000" kern="1200">
          <a:solidFill>
            <a:srgbClr val="59595B"/>
          </a:solidFill>
          <a:latin typeface="+mn-lt"/>
          <a:ea typeface="+mn-ea"/>
          <a:cs typeface="+mn-cs"/>
        </a:defRPr>
      </a:lvl3pPr>
      <a:lvl4pPr marL="1025525" indent="-227013" algn="l" defTabSz="914377" rtl="0" eaLnBrk="1" latinLnBrk="0" hangingPunct="1">
        <a:lnSpc>
          <a:spcPct val="90000"/>
        </a:lnSpc>
        <a:spcBef>
          <a:spcPts val="500"/>
        </a:spcBef>
        <a:buClr>
          <a:schemeClr val="tx2"/>
        </a:buClr>
        <a:buSzPct val="50000"/>
        <a:buFont typeface="Wingdings" panose="05000000000000000000" pitchFamily="2" charset="2"/>
        <a:buChar char="§"/>
        <a:defRPr sz="1800" kern="1200">
          <a:solidFill>
            <a:srgbClr val="59595B"/>
          </a:solidFill>
          <a:latin typeface="+mn-lt"/>
          <a:ea typeface="+mn-ea"/>
          <a:cs typeface="+mn-cs"/>
        </a:defRPr>
      </a:lvl4pPr>
      <a:lvl5pPr marL="1255713" indent="-227013" algn="l" defTabSz="914377" rtl="0" eaLnBrk="1" latinLnBrk="0" hangingPunct="1">
        <a:lnSpc>
          <a:spcPct val="90000"/>
        </a:lnSpc>
        <a:spcBef>
          <a:spcPts val="500"/>
        </a:spcBef>
        <a:buClr>
          <a:schemeClr val="accent3"/>
        </a:buClr>
        <a:buSzPct val="50000"/>
        <a:buFont typeface="Wingdings" panose="05000000000000000000" pitchFamily="2" charset="2"/>
        <a:buChar char="§"/>
        <a:defRPr sz="1800" kern="1200">
          <a:solidFill>
            <a:srgbClr val="59595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1.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3.pn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4.pn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89E73-5CEE-4294-835E-761B8BCFDD36}"/>
              </a:ext>
            </a:extLst>
          </p:cNvPr>
          <p:cNvPicPr>
            <a:picLocks noChangeAspect="1"/>
          </p:cNvPicPr>
          <p:nvPr/>
        </p:nvPicPr>
        <p:blipFill>
          <a:blip r:embed="rId3"/>
          <a:stretch>
            <a:fillRect/>
          </a:stretch>
        </p:blipFill>
        <p:spPr>
          <a:xfrm>
            <a:off x="-33054" y="-292802"/>
            <a:ext cx="12249839" cy="8082130"/>
          </a:xfrm>
          <a:prstGeom prst="rect">
            <a:avLst/>
          </a:prstGeom>
        </p:spPr>
      </p:pic>
      <p:pic>
        <p:nvPicPr>
          <p:cNvPr id="4" name="Picture 3">
            <a:extLst>
              <a:ext uri="{FF2B5EF4-FFF2-40B4-BE49-F238E27FC236}">
                <a16:creationId xmlns:a16="http://schemas.microsoft.com/office/drawing/2014/main" id="{71569AC8-5FEE-4CB4-9CA2-15AA3AF10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9" y="4829139"/>
            <a:ext cx="12216783" cy="2211742"/>
          </a:xfrm>
          <a:prstGeom prst="rect">
            <a:avLst/>
          </a:prstGeom>
        </p:spPr>
      </p:pic>
      <p:pic>
        <p:nvPicPr>
          <p:cNvPr id="9" name="Picture 8">
            <a:extLst>
              <a:ext uri="{FF2B5EF4-FFF2-40B4-BE49-F238E27FC236}">
                <a16:creationId xmlns:a16="http://schemas.microsoft.com/office/drawing/2014/main" id="{0247D16B-AAE0-4D86-A448-0828D1593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4" y="1"/>
            <a:ext cx="12191999" cy="1419658"/>
          </a:xfrm>
          <a:prstGeom prst="rect">
            <a:avLst/>
          </a:prstGeom>
        </p:spPr>
      </p:pic>
      <p:sp>
        <p:nvSpPr>
          <p:cNvPr id="10" name="Title 1">
            <a:extLst>
              <a:ext uri="{FF2B5EF4-FFF2-40B4-BE49-F238E27FC236}">
                <a16:creationId xmlns:a16="http://schemas.microsoft.com/office/drawing/2014/main" id="{3B6449E0-1B0A-462A-9CFE-7D92F16F6671}"/>
              </a:ext>
            </a:extLst>
          </p:cNvPr>
          <p:cNvSpPr txBox="1">
            <a:spLocks/>
          </p:cNvSpPr>
          <p:nvPr/>
        </p:nvSpPr>
        <p:spPr>
          <a:xfrm>
            <a:off x="1739832" y="5094351"/>
            <a:ext cx="10267406" cy="929172"/>
          </a:xfrm>
          <a:prstGeom prst="rect">
            <a:avLst/>
          </a:prstGeom>
        </p:spPr>
        <p:txBody>
          <a:bodyPr anchor="ctr" anchorCtr="0">
            <a:normAutofit fontScale="70000" lnSpcReduction="20000"/>
          </a:bodyPr>
          <a:lstStyle>
            <a:lvl1pPr algn="l" defTabSz="914377" rtl="0" eaLnBrk="1" latinLnBrk="0" hangingPunct="1">
              <a:lnSpc>
                <a:spcPct val="90000"/>
              </a:lnSpc>
              <a:spcBef>
                <a:spcPct val="0"/>
              </a:spcBef>
              <a:buNone/>
              <a:defRPr sz="48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pPr>
              <a:spcAft>
                <a:spcPts val="600"/>
              </a:spcAft>
            </a:pPr>
            <a:r>
              <a:rPr lang="en-US" sz="4000" dirty="0"/>
              <a:t>One San Pedro Specific Plan</a:t>
            </a:r>
          </a:p>
          <a:p>
            <a:r>
              <a:rPr lang="en-US" sz="4000" dirty="0"/>
              <a:t>Environmental Impact Report/Environmental Impact Statement  </a:t>
            </a:r>
          </a:p>
        </p:txBody>
      </p:sp>
      <p:sp>
        <p:nvSpPr>
          <p:cNvPr id="11" name="Subtitle 2">
            <a:extLst>
              <a:ext uri="{FF2B5EF4-FFF2-40B4-BE49-F238E27FC236}">
                <a16:creationId xmlns:a16="http://schemas.microsoft.com/office/drawing/2014/main" id="{D7D58048-0827-408B-92BE-622C794E31B5}"/>
              </a:ext>
            </a:extLst>
          </p:cNvPr>
          <p:cNvSpPr txBox="1">
            <a:spLocks/>
          </p:cNvSpPr>
          <p:nvPr/>
        </p:nvSpPr>
        <p:spPr>
          <a:xfrm>
            <a:off x="1739832" y="6000828"/>
            <a:ext cx="10149839" cy="452170"/>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chemeClr val="bg1"/>
                </a:solidFill>
                <a:effectLst>
                  <a:outerShdw blurRad="38100" dist="38100" dir="2700000" algn="tl">
                    <a:srgbClr val="000000">
                      <a:alpha val="43137"/>
                    </a:srgbClr>
                  </a:outerShdw>
                </a:effectLst>
                <a:latin typeface="+mn-lt"/>
                <a:ea typeface="+mn-ea"/>
                <a:cs typeface="+mn-cs"/>
              </a:defRPr>
            </a:lvl1pPr>
            <a:lvl2pPr marL="457189" indent="0" algn="ctr" defTabSz="914377" rtl="0" eaLnBrk="1" latinLnBrk="0" hangingPunct="1">
              <a:lnSpc>
                <a:spcPct val="90000"/>
              </a:lnSpc>
              <a:spcBef>
                <a:spcPts val="500"/>
              </a:spcBef>
              <a:buClr>
                <a:schemeClr val="tx2"/>
              </a:buClr>
              <a:buFont typeface="Wingdings" panose="05000000000000000000" pitchFamily="2" charset="2"/>
              <a:buNone/>
              <a:defRPr sz="2000" kern="1200">
                <a:solidFill>
                  <a:srgbClr val="59595B"/>
                </a:solidFill>
                <a:latin typeface="+mn-lt"/>
                <a:ea typeface="+mn-ea"/>
                <a:cs typeface="+mn-cs"/>
              </a:defRPr>
            </a:lvl2pPr>
            <a:lvl3pPr marL="914377" indent="0" algn="ctr" defTabSz="914377" rtl="0" eaLnBrk="1" latinLnBrk="0" hangingPunct="1">
              <a:lnSpc>
                <a:spcPct val="90000"/>
              </a:lnSpc>
              <a:spcBef>
                <a:spcPts val="500"/>
              </a:spcBef>
              <a:buClr>
                <a:schemeClr val="tx2"/>
              </a:buClr>
              <a:buFont typeface="Wingdings" panose="05000000000000000000" pitchFamily="2" charset="2"/>
              <a:buNone/>
              <a:defRPr sz="1800" kern="1200">
                <a:solidFill>
                  <a:srgbClr val="59595B"/>
                </a:solidFill>
                <a:latin typeface="+mn-lt"/>
                <a:ea typeface="+mn-ea"/>
                <a:cs typeface="+mn-cs"/>
              </a:defRPr>
            </a:lvl3pPr>
            <a:lvl4pPr marL="1371566"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4pPr>
            <a:lvl5pPr marL="1828754"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Virtual Scoping Meeting / February 6, 2021</a:t>
            </a:r>
          </a:p>
        </p:txBody>
      </p:sp>
      <p:sp>
        <p:nvSpPr>
          <p:cNvPr id="2" name="Rectangle 1">
            <a:extLst>
              <a:ext uri="{FF2B5EF4-FFF2-40B4-BE49-F238E27FC236}">
                <a16:creationId xmlns:a16="http://schemas.microsoft.com/office/drawing/2014/main" id="{181CA7C8-2972-4F84-8EB6-38B8F7FBF12F}"/>
              </a:ext>
            </a:extLst>
          </p:cNvPr>
          <p:cNvSpPr/>
          <p:nvPr/>
        </p:nvSpPr>
        <p:spPr>
          <a:xfrm>
            <a:off x="-264271" y="455408"/>
            <a:ext cx="10058110" cy="830997"/>
          </a:xfrm>
          <a:prstGeom prst="rect">
            <a:avLst/>
          </a:prstGeom>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rPr>
              <a:t>Housing Authority of the City of Los Angeles </a:t>
            </a:r>
          </a:p>
          <a:p>
            <a:pPr algn="ctr"/>
            <a:r>
              <a:rPr lang="en-US" sz="24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rPr>
              <a:t>&amp; Housing + Community Investment Department</a:t>
            </a:r>
          </a:p>
        </p:txBody>
      </p:sp>
      <p:pic>
        <p:nvPicPr>
          <p:cNvPr id="14" name="Graphic 13">
            <a:extLst>
              <a:ext uri="{FF2B5EF4-FFF2-40B4-BE49-F238E27FC236}">
                <a16:creationId xmlns:a16="http://schemas.microsoft.com/office/drawing/2014/main" id="{B754FA19-D76F-496F-B552-90B363CCE6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8428" y="5248163"/>
            <a:ext cx="1012335" cy="1082496"/>
          </a:xfrm>
          <a:prstGeom prst="rect">
            <a:avLst/>
          </a:prstGeom>
          <a:effectLst>
            <a:glow rad="63500">
              <a:schemeClr val="tx1">
                <a:lumMod val="50000"/>
                <a:alpha val="35000"/>
              </a:schemeClr>
            </a:glow>
          </a:effectLst>
        </p:spPr>
      </p:pic>
      <p:pic>
        <p:nvPicPr>
          <p:cNvPr id="1026" name="Picture 2" descr="A Message from HACLA on Coronavirus - News &amp; Media">
            <a:extLst>
              <a:ext uri="{FF2B5EF4-FFF2-40B4-BE49-F238E27FC236}">
                <a16:creationId xmlns:a16="http://schemas.microsoft.com/office/drawing/2014/main" id="{A0814E1A-B074-4934-A25E-DBA123AD2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23" y="305475"/>
            <a:ext cx="1080182" cy="10801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ergency Renters Assistance Subsidy Program">
            <a:extLst>
              <a:ext uri="{FF2B5EF4-FFF2-40B4-BE49-F238E27FC236}">
                <a16:creationId xmlns:a16="http://schemas.microsoft.com/office/drawing/2014/main" id="{EDF74964-44F9-4EAE-807A-473A7F34D356}"/>
              </a:ext>
            </a:extLst>
          </p:cNvPr>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09407" y="458816"/>
            <a:ext cx="1218112" cy="77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80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1007-4FC6-4CD7-8F4D-CBA23BD12BB3}"/>
              </a:ext>
            </a:extLst>
          </p:cNvPr>
          <p:cNvSpPr>
            <a:spLocks noGrp="1"/>
          </p:cNvSpPr>
          <p:nvPr>
            <p:ph type="title"/>
          </p:nvPr>
        </p:nvSpPr>
        <p:spPr/>
        <p:txBody>
          <a:bodyPr/>
          <a:lstStyle/>
          <a:p>
            <a:r>
              <a:rPr lang="en-US" dirty="0"/>
              <a:t>What is a Specific Plan?</a:t>
            </a:r>
          </a:p>
        </p:txBody>
      </p:sp>
      <p:sp>
        <p:nvSpPr>
          <p:cNvPr id="3" name="Content Placeholder 2">
            <a:extLst>
              <a:ext uri="{FF2B5EF4-FFF2-40B4-BE49-F238E27FC236}">
                <a16:creationId xmlns:a16="http://schemas.microsoft.com/office/drawing/2014/main" id="{60786762-FC6C-42EB-918D-8EDCC5FBD054}"/>
              </a:ext>
            </a:extLst>
          </p:cNvPr>
          <p:cNvSpPr>
            <a:spLocks noGrp="1"/>
          </p:cNvSpPr>
          <p:nvPr>
            <p:ph idx="1"/>
          </p:nvPr>
        </p:nvSpPr>
        <p:spPr>
          <a:xfrm>
            <a:off x="838202" y="1285500"/>
            <a:ext cx="7248523" cy="4953375"/>
          </a:xfrm>
        </p:spPr>
        <p:txBody>
          <a:bodyPr>
            <a:normAutofit fontScale="85000" lnSpcReduction="10000"/>
          </a:bodyPr>
          <a:lstStyle/>
          <a:p>
            <a:pPr marL="0" indent="0">
              <a:buNone/>
            </a:pPr>
            <a:endParaRPr lang="en-US" dirty="0"/>
          </a:p>
          <a:p>
            <a:pPr>
              <a:lnSpc>
                <a:spcPct val="120000"/>
              </a:lnSpc>
              <a:spcBef>
                <a:spcPts val="1200"/>
              </a:spcBef>
              <a:spcAft>
                <a:spcPts val="1200"/>
              </a:spcAft>
            </a:pPr>
            <a:r>
              <a:rPr lang="en-US" sz="3000" dirty="0"/>
              <a:t>A Specific Plan is a planning document that applies to a selected geographical area and contains a custom set of rules and land use regulations.</a:t>
            </a:r>
          </a:p>
          <a:p>
            <a:pPr>
              <a:lnSpc>
                <a:spcPct val="120000"/>
              </a:lnSpc>
              <a:spcBef>
                <a:spcPts val="1200"/>
              </a:spcBef>
              <a:spcAft>
                <a:spcPts val="1200"/>
              </a:spcAft>
            </a:pPr>
            <a:r>
              <a:rPr lang="en-US" sz="3000" dirty="0"/>
              <a:t>Specific Plans implement the goals and policies of the City’s General Plan for a focused area of the city, with additional standards that go beyond what the underlying zoning would normally regulate.</a:t>
            </a:r>
          </a:p>
          <a:p>
            <a:pPr marL="0" indent="0">
              <a:buNone/>
            </a:pPr>
            <a:endParaRPr lang="en-US" dirty="0"/>
          </a:p>
        </p:txBody>
      </p:sp>
      <p:sp>
        <p:nvSpPr>
          <p:cNvPr id="7" name="Footer Placeholder 6">
            <a:extLst>
              <a:ext uri="{FF2B5EF4-FFF2-40B4-BE49-F238E27FC236}">
                <a16:creationId xmlns:a16="http://schemas.microsoft.com/office/drawing/2014/main" id="{369D6EB6-81D1-480F-8181-CAC55AF371BB}"/>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8" name="Date Placeholder 4">
            <a:extLst>
              <a:ext uri="{FF2B5EF4-FFF2-40B4-BE49-F238E27FC236}">
                <a16:creationId xmlns:a16="http://schemas.microsoft.com/office/drawing/2014/main" id="{44D27EDD-B6EC-438E-8897-B6CF72F1F9DC}"/>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982E261D-B7FB-46ED-8F89-8F84DF94C49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10</a:t>
            </a:fld>
            <a:endParaRPr lang="en-US" dirty="0"/>
          </a:p>
        </p:txBody>
      </p:sp>
      <p:pic>
        <p:nvPicPr>
          <p:cNvPr id="2052" name="Picture 4" descr="Land Use">
            <a:extLst>
              <a:ext uri="{FF2B5EF4-FFF2-40B4-BE49-F238E27FC236}">
                <a16:creationId xmlns:a16="http://schemas.microsoft.com/office/drawing/2014/main" id="{3681710B-5CB6-4900-8A16-1284CE8AB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802" y="1525949"/>
            <a:ext cx="5076564" cy="380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2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One San Pedro Specific Plan</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700591" y="1592425"/>
            <a:ext cx="10790818" cy="2395799"/>
          </a:xfrm>
        </p:spPr>
        <p:txBody>
          <a:bodyPr>
            <a:noAutofit/>
          </a:bodyPr>
          <a:lstStyle/>
          <a:p>
            <a:r>
              <a:rPr lang="en-US" b="1" dirty="0"/>
              <a:t>Purpose: </a:t>
            </a:r>
            <a:r>
              <a:rPr lang="en-US" dirty="0"/>
              <a:t>Improve the physical condition of the Rancho San Pedro community and increase housing stock and amenities for residents.</a:t>
            </a:r>
          </a:p>
          <a:p>
            <a:r>
              <a:rPr lang="en-US" b="1" dirty="0"/>
              <a:t>Benefits:</a:t>
            </a:r>
            <a:endParaRPr lang="en-US" dirty="0"/>
          </a:p>
          <a:p>
            <a:pPr lvl="1">
              <a:lnSpc>
                <a:spcPct val="110000"/>
              </a:lnSpc>
            </a:pPr>
            <a:endParaRPr lang="en-US" sz="1600" dirty="0"/>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11</a:t>
            </a:fld>
            <a:endParaRPr lang="en-US" dirty="0"/>
          </a:p>
        </p:txBody>
      </p:sp>
      <p:sp>
        <p:nvSpPr>
          <p:cNvPr id="10" name="Oval 9">
            <a:extLst>
              <a:ext uri="{FF2B5EF4-FFF2-40B4-BE49-F238E27FC236}">
                <a16:creationId xmlns:a16="http://schemas.microsoft.com/office/drawing/2014/main" id="{ACA0EF9C-8C05-4092-88A6-6C51B16F4768}"/>
              </a:ext>
            </a:extLst>
          </p:cNvPr>
          <p:cNvSpPr/>
          <p:nvPr/>
        </p:nvSpPr>
        <p:spPr>
          <a:xfrm>
            <a:off x="9757355" y="3719681"/>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C854BB6F-C7B9-42CD-BE86-27AD0CE07DA4}"/>
              </a:ext>
            </a:extLst>
          </p:cNvPr>
          <p:cNvSpPr/>
          <p:nvPr/>
        </p:nvSpPr>
        <p:spPr>
          <a:xfrm>
            <a:off x="1321281"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F44682E6-3634-47E0-A74F-3E814480E9E9}"/>
              </a:ext>
            </a:extLst>
          </p:cNvPr>
          <p:cNvSpPr/>
          <p:nvPr/>
        </p:nvSpPr>
        <p:spPr>
          <a:xfrm>
            <a:off x="3430300"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DE3AD42E-F412-4460-B98F-97FD41C6F0E3}"/>
              </a:ext>
            </a:extLst>
          </p:cNvPr>
          <p:cNvSpPr/>
          <p:nvPr/>
        </p:nvSpPr>
        <p:spPr>
          <a:xfrm>
            <a:off x="5539319"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DF2D016B-C520-4D62-8164-2E45FD4D720D}"/>
              </a:ext>
            </a:extLst>
          </p:cNvPr>
          <p:cNvSpPr/>
          <p:nvPr/>
        </p:nvSpPr>
        <p:spPr>
          <a:xfrm>
            <a:off x="7648338" y="3685663"/>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pic>
        <p:nvPicPr>
          <p:cNvPr id="15" name="Graphic 14" descr="Suburban scene">
            <a:extLst>
              <a:ext uri="{FF2B5EF4-FFF2-40B4-BE49-F238E27FC236}">
                <a16:creationId xmlns:a16="http://schemas.microsoft.com/office/drawing/2014/main" id="{0CFB2119-4582-4110-B148-72BD2C793B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0432" y="3812249"/>
            <a:ext cx="926701" cy="926701"/>
          </a:xfrm>
          <a:prstGeom prst="rect">
            <a:avLst/>
          </a:prstGeom>
        </p:spPr>
      </p:pic>
      <p:sp>
        <p:nvSpPr>
          <p:cNvPr id="16" name="TextBox 15">
            <a:extLst>
              <a:ext uri="{FF2B5EF4-FFF2-40B4-BE49-F238E27FC236}">
                <a16:creationId xmlns:a16="http://schemas.microsoft.com/office/drawing/2014/main" id="{C1269142-FFD1-4A17-AC93-A4C4856CB266}"/>
              </a:ext>
            </a:extLst>
          </p:cNvPr>
          <p:cNvSpPr txBox="1"/>
          <p:nvPr/>
        </p:nvSpPr>
        <p:spPr>
          <a:xfrm>
            <a:off x="1084696" y="4944683"/>
            <a:ext cx="1698171" cy="830997"/>
          </a:xfrm>
          <a:prstGeom prst="rect">
            <a:avLst/>
          </a:prstGeom>
          <a:noFill/>
        </p:spPr>
        <p:txBody>
          <a:bodyPr wrap="square" rtlCol="0">
            <a:spAutoFit/>
          </a:bodyPr>
          <a:lstStyle/>
          <a:p>
            <a:pPr algn="ctr"/>
            <a:r>
              <a:rPr lang="en-US" sz="1600" dirty="0"/>
              <a:t>Improve housing conditions for existing residents</a:t>
            </a:r>
          </a:p>
        </p:txBody>
      </p:sp>
      <p:pic>
        <p:nvPicPr>
          <p:cNvPr id="20" name="Graphic 19" descr="City">
            <a:extLst>
              <a:ext uri="{FF2B5EF4-FFF2-40B4-BE49-F238E27FC236}">
                <a16:creationId xmlns:a16="http://schemas.microsoft.com/office/drawing/2014/main" id="{1A732620-8C1B-4D13-A18B-C688645B4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5456" y="3771065"/>
            <a:ext cx="976350" cy="976350"/>
          </a:xfrm>
          <a:prstGeom prst="rect">
            <a:avLst/>
          </a:prstGeom>
        </p:spPr>
      </p:pic>
      <p:sp>
        <p:nvSpPr>
          <p:cNvPr id="27" name="TextBox 26">
            <a:extLst>
              <a:ext uri="{FF2B5EF4-FFF2-40B4-BE49-F238E27FC236}">
                <a16:creationId xmlns:a16="http://schemas.microsoft.com/office/drawing/2014/main" id="{65D58379-3C48-40A1-8023-63AC7B1469E3}"/>
              </a:ext>
            </a:extLst>
          </p:cNvPr>
          <p:cNvSpPr txBox="1"/>
          <p:nvPr/>
        </p:nvSpPr>
        <p:spPr>
          <a:xfrm>
            <a:off x="3090264" y="4944681"/>
            <a:ext cx="1940219" cy="830997"/>
          </a:xfrm>
          <a:prstGeom prst="rect">
            <a:avLst/>
          </a:prstGeom>
          <a:noFill/>
        </p:spPr>
        <p:txBody>
          <a:bodyPr wrap="square" rtlCol="0">
            <a:spAutoFit/>
          </a:bodyPr>
          <a:lstStyle/>
          <a:p>
            <a:pPr algn="ctr"/>
            <a:r>
              <a:rPr lang="en-US" sz="1600" dirty="0"/>
              <a:t>Increase affordable and senior housing availability</a:t>
            </a:r>
          </a:p>
        </p:txBody>
      </p:sp>
      <p:sp>
        <p:nvSpPr>
          <p:cNvPr id="28" name="TextBox 27">
            <a:extLst>
              <a:ext uri="{FF2B5EF4-FFF2-40B4-BE49-F238E27FC236}">
                <a16:creationId xmlns:a16="http://schemas.microsoft.com/office/drawing/2014/main" id="{463FE42C-B9C1-4948-87F0-73791FF369D1}"/>
              </a:ext>
            </a:extLst>
          </p:cNvPr>
          <p:cNvSpPr txBox="1"/>
          <p:nvPr/>
        </p:nvSpPr>
        <p:spPr>
          <a:xfrm>
            <a:off x="5251662" y="4944682"/>
            <a:ext cx="2017478" cy="830997"/>
          </a:xfrm>
          <a:prstGeom prst="rect">
            <a:avLst/>
          </a:prstGeom>
          <a:noFill/>
        </p:spPr>
        <p:txBody>
          <a:bodyPr wrap="square" rtlCol="0">
            <a:spAutoFit/>
          </a:bodyPr>
          <a:lstStyle/>
          <a:p>
            <a:pPr algn="ctr"/>
            <a:r>
              <a:rPr lang="en-US" sz="1600" dirty="0"/>
              <a:t>Expand community amenities and open space</a:t>
            </a:r>
          </a:p>
        </p:txBody>
      </p:sp>
      <p:sp>
        <p:nvSpPr>
          <p:cNvPr id="29" name="TextBox 28">
            <a:extLst>
              <a:ext uri="{FF2B5EF4-FFF2-40B4-BE49-F238E27FC236}">
                <a16:creationId xmlns:a16="http://schemas.microsoft.com/office/drawing/2014/main" id="{2BCCB89C-EC87-452C-82FD-E8E3FA0F021C}"/>
              </a:ext>
            </a:extLst>
          </p:cNvPr>
          <p:cNvSpPr txBox="1"/>
          <p:nvPr/>
        </p:nvSpPr>
        <p:spPr>
          <a:xfrm>
            <a:off x="7518698" y="4944680"/>
            <a:ext cx="1642298" cy="830997"/>
          </a:xfrm>
          <a:prstGeom prst="rect">
            <a:avLst/>
          </a:prstGeom>
          <a:noFill/>
        </p:spPr>
        <p:txBody>
          <a:bodyPr wrap="square" rtlCol="0">
            <a:spAutoFit/>
          </a:bodyPr>
          <a:lstStyle/>
          <a:p>
            <a:pPr algn="ctr"/>
            <a:r>
              <a:rPr lang="en-US" sz="1600" dirty="0"/>
              <a:t>Improve multi-modal mobility facilities</a:t>
            </a:r>
          </a:p>
        </p:txBody>
      </p:sp>
      <p:sp>
        <p:nvSpPr>
          <p:cNvPr id="30" name="TextBox 29">
            <a:extLst>
              <a:ext uri="{FF2B5EF4-FFF2-40B4-BE49-F238E27FC236}">
                <a16:creationId xmlns:a16="http://schemas.microsoft.com/office/drawing/2014/main" id="{AF2EBF10-14D9-40A9-9525-183B251D18C2}"/>
              </a:ext>
            </a:extLst>
          </p:cNvPr>
          <p:cNvSpPr txBox="1"/>
          <p:nvPr/>
        </p:nvSpPr>
        <p:spPr>
          <a:xfrm>
            <a:off x="9548707" y="4944679"/>
            <a:ext cx="1642298" cy="830997"/>
          </a:xfrm>
          <a:prstGeom prst="rect">
            <a:avLst/>
          </a:prstGeom>
          <a:noFill/>
        </p:spPr>
        <p:txBody>
          <a:bodyPr wrap="square" rtlCol="0">
            <a:spAutoFit/>
          </a:bodyPr>
          <a:lstStyle/>
          <a:p>
            <a:pPr algn="ctr"/>
            <a:r>
              <a:rPr lang="en-US" sz="1600" dirty="0"/>
              <a:t>Create a vibrant, mixed-use community</a:t>
            </a:r>
          </a:p>
        </p:txBody>
      </p:sp>
      <p:pic>
        <p:nvPicPr>
          <p:cNvPr id="24" name="Graphic 23" descr="Park scene">
            <a:extLst>
              <a:ext uri="{FF2B5EF4-FFF2-40B4-BE49-F238E27FC236}">
                <a16:creationId xmlns:a16="http://schemas.microsoft.com/office/drawing/2014/main" id="{92279770-F4C4-42B3-A7D0-DEE9D06134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620" y="3771065"/>
            <a:ext cx="914400" cy="914400"/>
          </a:xfrm>
          <a:prstGeom prst="rect">
            <a:avLst/>
          </a:prstGeom>
        </p:spPr>
      </p:pic>
      <p:pic>
        <p:nvPicPr>
          <p:cNvPr id="1026" name="Picture 2" descr="Multi-Modal Icons - Download Free Vector Icons | Noun Project">
            <a:extLst>
              <a:ext uri="{FF2B5EF4-FFF2-40B4-BE49-F238E27FC236}">
                <a16:creationId xmlns:a16="http://schemas.microsoft.com/office/drawing/2014/main" id="{4A252254-73AF-4E70-BA36-DF3803F6144D}"/>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5068" y="3911548"/>
            <a:ext cx="831541" cy="8315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own Icons - Download Free Vector Icons | Noun Project">
            <a:extLst>
              <a:ext uri="{FF2B5EF4-FFF2-40B4-BE49-F238E27FC236}">
                <a16:creationId xmlns:a16="http://schemas.microsoft.com/office/drawing/2014/main" id="{E2FB48E2-1F06-4B3C-9D2A-A7FAE7D3E76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57350" y="3797682"/>
            <a:ext cx="1046841" cy="104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0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21B2-BFD8-46A7-83DD-B07F582F9289}"/>
              </a:ext>
            </a:extLst>
          </p:cNvPr>
          <p:cNvSpPr>
            <a:spLocks noGrp="1"/>
          </p:cNvSpPr>
          <p:nvPr>
            <p:ph type="title"/>
          </p:nvPr>
        </p:nvSpPr>
        <p:spPr/>
        <p:txBody>
          <a:bodyPr/>
          <a:lstStyle/>
          <a:p>
            <a:r>
              <a:rPr lang="en-US" dirty="0"/>
              <a:t>Specific Plan Chapters </a:t>
            </a:r>
          </a:p>
        </p:txBody>
      </p:sp>
      <p:sp>
        <p:nvSpPr>
          <p:cNvPr id="4" name="Date Placeholder 3">
            <a:extLst>
              <a:ext uri="{FF2B5EF4-FFF2-40B4-BE49-F238E27FC236}">
                <a16:creationId xmlns:a16="http://schemas.microsoft.com/office/drawing/2014/main" id="{00EBE7FB-8AE0-49E3-B2D9-1758FBBDAEFE}"/>
              </a:ext>
            </a:extLst>
          </p:cNvPr>
          <p:cNvSpPr>
            <a:spLocks noGrp="1"/>
          </p:cNvSpPr>
          <p:nvPr>
            <p:ph type="dt" sz="half" idx="2"/>
          </p:nvPr>
        </p:nvSpPr>
        <p:spPr/>
        <p:txBody>
          <a:bodyPr/>
          <a:lstStyle/>
          <a:p>
            <a:r>
              <a:rPr lang="en-US"/>
              <a:t>1/23/2021</a:t>
            </a:r>
            <a:endParaRPr lang="en-US" dirty="0"/>
          </a:p>
        </p:txBody>
      </p:sp>
      <p:sp>
        <p:nvSpPr>
          <p:cNvPr id="5" name="Footer Placeholder 4">
            <a:extLst>
              <a:ext uri="{FF2B5EF4-FFF2-40B4-BE49-F238E27FC236}">
                <a16:creationId xmlns:a16="http://schemas.microsoft.com/office/drawing/2014/main" id="{0807EBF2-B299-4BD5-BA63-425C94A06FB9}"/>
              </a:ext>
            </a:extLst>
          </p:cNvPr>
          <p:cNvSpPr>
            <a:spLocks noGrp="1"/>
          </p:cNvSpPr>
          <p:nvPr>
            <p:ph type="ftr" sz="quarter" idx="3"/>
          </p:nvPr>
        </p:nvSpPr>
        <p:spPr/>
        <p:txBody>
          <a:bodyPr/>
          <a:lstStyle/>
          <a:p>
            <a:r>
              <a:rPr lang="en-US"/>
              <a:t>One San Pedro Specific Plan EIR/EIS Scoping Meeting</a:t>
            </a:r>
            <a:endParaRPr lang="en-US" dirty="0"/>
          </a:p>
        </p:txBody>
      </p:sp>
      <p:sp>
        <p:nvSpPr>
          <p:cNvPr id="6" name="Slide Number Placeholder 5">
            <a:extLst>
              <a:ext uri="{FF2B5EF4-FFF2-40B4-BE49-F238E27FC236}">
                <a16:creationId xmlns:a16="http://schemas.microsoft.com/office/drawing/2014/main" id="{E2D7A838-EFE4-4091-AFA4-6A6F5E73EC6D}"/>
              </a:ext>
            </a:extLst>
          </p:cNvPr>
          <p:cNvSpPr>
            <a:spLocks noGrp="1"/>
          </p:cNvSpPr>
          <p:nvPr>
            <p:ph type="sldNum" sz="quarter" idx="4"/>
          </p:nvPr>
        </p:nvSpPr>
        <p:spPr/>
        <p:txBody>
          <a:bodyPr/>
          <a:lstStyle/>
          <a:p>
            <a:fld id="{C1858806-A1AF-4656-A8CB-7715E5E3E424}" type="slidenum">
              <a:rPr lang="en-US" smtClean="0"/>
              <a:pPr/>
              <a:t>12</a:t>
            </a:fld>
            <a:endParaRPr lang="en-US" dirty="0"/>
          </a:p>
        </p:txBody>
      </p:sp>
      <p:pic>
        <p:nvPicPr>
          <p:cNvPr id="9" name="Picture 8">
            <a:extLst>
              <a:ext uri="{FF2B5EF4-FFF2-40B4-BE49-F238E27FC236}">
                <a16:creationId xmlns:a16="http://schemas.microsoft.com/office/drawing/2014/main" id="{368BEAA7-0B97-46CD-89C6-A5C0A5378AAC}"/>
              </a:ext>
            </a:extLst>
          </p:cNvPr>
          <p:cNvPicPr>
            <a:picLocks noChangeAspect="1"/>
          </p:cNvPicPr>
          <p:nvPr/>
        </p:nvPicPr>
        <p:blipFill rotWithShape="1">
          <a:blip r:embed="rId3"/>
          <a:srcRect l="50209" r="1708" b="4613"/>
          <a:stretch/>
        </p:blipFill>
        <p:spPr>
          <a:xfrm>
            <a:off x="7929863" y="1469911"/>
            <a:ext cx="3511284" cy="3918177"/>
          </a:xfrm>
          <a:prstGeom prst="rect">
            <a:avLst/>
          </a:prstGeom>
        </p:spPr>
      </p:pic>
      <p:sp>
        <p:nvSpPr>
          <p:cNvPr id="10" name="TextBox 9">
            <a:extLst>
              <a:ext uri="{FF2B5EF4-FFF2-40B4-BE49-F238E27FC236}">
                <a16:creationId xmlns:a16="http://schemas.microsoft.com/office/drawing/2014/main" id="{6EDDBB27-676E-4518-9579-28E289D53372}"/>
              </a:ext>
            </a:extLst>
          </p:cNvPr>
          <p:cNvSpPr txBox="1"/>
          <p:nvPr/>
        </p:nvSpPr>
        <p:spPr>
          <a:xfrm>
            <a:off x="1207477" y="1248508"/>
            <a:ext cx="6986954" cy="4674806"/>
          </a:xfrm>
          <a:prstGeom prst="rect">
            <a:avLst/>
          </a:prstGeom>
          <a:noFill/>
        </p:spPr>
        <p:txBody>
          <a:bodyPr wrap="square" rtlCol="0">
            <a:spAutoFit/>
          </a:bodyPr>
          <a:lstStyle/>
          <a:p>
            <a:pPr marL="342900" indent="-342900">
              <a:lnSpc>
                <a:spcPct val="125000"/>
              </a:lnSpc>
              <a:buAutoNum type="arabicPeriod"/>
            </a:pPr>
            <a:r>
              <a:rPr lang="en-US" sz="2400" dirty="0"/>
              <a:t>Introduction</a:t>
            </a:r>
          </a:p>
          <a:p>
            <a:pPr marL="342900" indent="-342900">
              <a:lnSpc>
                <a:spcPct val="125000"/>
              </a:lnSpc>
              <a:buAutoNum type="arabicPeriod"/>
            </a:pPr>
            <a:r>
              <a:rPr lang="en-US" sz="2400" dirty="0"/>
              <a:t>Current Conditions</a:t>
            </a:r>
          </a:p>
          <a:p>
            <a:pPr marL="342900" indent="-342900">
              <a:lnSpc>
                <a:spcPct val="125000"/>
              </a:lnSpc>
              <a:buAutoNum type="arabicPeriod"/>
            </a:pPr>
            <a:r>
              <a:rPr lang="en-US" sz="2400" dirty="0"/>
              <a:t>Research &amp; Engagement</a:t>
            </a:r>
          </a:p>
          <a:p>
            <a:pPr marL="342900" indent="-342900">
              <a:lnSpc>
                <a:spcPct val="125000"/>
              </a:lnSpc>
              <a:buAutoNum type="arabicPeriod"/>
            </a:pPr>
            <a:r>
              <a:rPr lang="en-US" sz="2400" dirty="0"/>
              <a:t>Development Plan</a:t>
            </a:r>
          </a:p>
          <a:p>
            <a:pPr marL="342900" indent="-342900">
              <a:lnSpc>
                <a:spcPct val="125000"/>
              </a:lnSpc>
              <a:buAutoNum type="arabicPeriod"/>
            </a:pPr>
            <a:r>
              <a:rPr lang="en-US" sz="2400" dirty="0"/>
              <a:t>Development Standards</a:t>
            </a:r>
          </a:p>
          <a:p>
            <a:pPr marL="342900" indent="-342900">
              <a:lnSpc>
                <a:spcPct val="125000"/>
              </a:lnSpc>
              <a:buAutoNum type="arabicPeriod"/>
            </a:pPr>
            <a:r>
              <a:rPr lang="en-US" sz="2400" dirty="0"/>
              <a:t>Mobility</a:t>
            </a:r>
          </a:p>
          <a:p>
            <a:pPr marL="342900" indent="-342900">
              <a:lnSpc>
                <a:spcPct val="125000"/>
              </a:lnSpc>
              <a:buAutoNum type="arabicPeriod"/>
            </a:pPr>
            <a:r>
              <a:rPr lang="en-US" sz="2400" dirty="0"/>
              <a:t>Open Space</a:t>
            </a:r>
          </a:p>
          <a:p>
            <a:pPr marL="342900" indent="-342900">
              <a:lnSpc>
                <a:spcPct val="125000"/>
              </a:lnSpc>
              <a:buAutoNum type="arabicPeriod"/>
            </a:pPr>
            <a:r>
              <a:rPr lang="en-US" sz="2400" dirty="0"/>
              <a:t>Design Guidelines</a:t>
            </a:r>
          </a:p>
          <a:p>
            <a:pPr marL="342900" indent="-342900">
              <a:lnSpc>
                <a:spcPct val="125000"/>
              </a:lnSpc>
              <a:buAutoNum type="arabicPeriod"/>
            </a:pPr>
            <a:r>
              <a:rPr lang="en-US" sz="2400" dirty="0"/>
              <a:t>Infrastructure</a:t>
            </a:r>
          </a:p>
          <a:p>
            <a:pPr marL="342900" indent="-342900">
              <a:lnSpc>
                <a:spcPct val="125000"/>
              </a:lnSpc>
              <a:buAutoNum type="arabicPeriod"/>
            </a:pPr>
            <a:r>
              <a:rPr lang="en-US" sz="2400" dirty="0"/>
              <a:t> Administration &amp; Implementation</a:t>
            </a:r>
          </a:p>
        </p:txBody>
      </p:sp>
    </p:spTree>
    <p:extLst>
      <p:ext uri="{BB962C8B-B14F-4D97-AF65-F5344CB8AC3E}">
        <p14:creationId xmlns:p14="http://schemas.microsoft.com/office/powerpoint/2010/main" val="113960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Project Components</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0" y="1259665"/>
            <a:ext cx="11142481" cy="953392"/>
          </a:xfrm>
        </p:spPr>
        <p:txBody>
          <a:bodyPr>
            <a:noAutofit/>
          </a:bodyPr>
          <a:lstStyle/>
          <a:p>
            <a:pPr lvl="1">
              <a:lnSpc>
                <a:spcPct val="110000"/>
              </a:lnSpc>
            </a:pPr>
            <a:r>
              <a:rPr lang="en-US" dirty="0"/>
              <a:t>Phased demolition of the 479-unit public housing complex and replacement with new housing, local-serving commercial uses, and amenities</a:t>
            </a:r>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13</a:t>
            </a:fld>
            <a:endParaRPr lang="en-US" dirty="0"/>
          </a:p>
        </p:txBody>
      </p:sp>
      <p:pic>
        <p:nvPicPr>
          <p:cNvPr id="2" name="Picture 1">
            <a:extLst>
              <a:ext uri="{FF2B5EF4-FFF2-40B4-BE49-F238E27FC236}">
                <a16:creationId xmlns:a16="http://schemas.microsoft.com/office/drawing/2014/main" id="{345845B6-36A2-4CFE-8D12-E0CBF0FAA4A3}"/>
              </a:ext>
            </a:extLst>
          </p:cNvPr>
          <p:cNvPicPr>
            <a:picLocks noChangeAspect="1"/>
          </p:cNvPicPr>
          <p:nvPr/>
        </p:nvPicPr>
        <p:blipFill rotWithShape="1">
          <a:blip r:embed="rId3"/>
          <a:srcRect l="1859"/>
          <a:stretch/>
        </p:blipFill>
        <p:spPr>
          <a:xfrm>
            <a:off x="6386956" y="2919471"/>
            <a:ext cx="5576446" cy="2866975"/>
          </a:xfrm>
          <a:prstGeom prst="rect">
            <a:avLst/>
          </a:prstGeom>
        </p:spPr>
      </p:pic>
      <p:sp>
        <p:nvSpPr>
          <p:cNvPr id="3" name="TextBox 2">
            <a:extLst>
              <a:ext uri="{FF2B5EF4-FFF2-40B4-BE49-F238E27FC236}">
                <a16:creationId xmlns:a16="http://schemas.microsoft.com/office/drawing/2014/main" id="{5592CEEC-16E4-4F71-BCCC-406880A6B83C}"/>
              </a:ext>
            </a:extLst>
          </p:cNvPr>
          <p:cNvSpPr txBox="1"/>
          <p:nvPr/>
        </p:nvSpPr>
        <p:spPr>
          <a:xfrm>
            <a:off x="0" y="2329450"/>
            <a:ext cx="6191250" cy="4015971"/>
          </a:xfrm>
          <a:prstGeom prst="rect">
            <a:avLst/>
          </a:prstGeom>
          <a:noFill/>
        </p:spPr>
        <p:txBody>
          <a:bodyPr wrap="square" rtlCol="0">
            <a:spAutoFit/>
          </a:bodyPr>
          <a:lstStyle/>
          <a:p>
            <a:pPr marL="515938" lvl="1" indent="-225425" defTabSz="914377">
              <a:lnSpc>
                <a:spcPct val="110000"/>
              </a:lnSpc>
              <a:spcBef>
                <a:spcPts val="600"/>
              </a:spcBef>
              <a:spcAft>
                <a:spcPts val="600"/>
              </a:spcAft>
              <a:buClr>
                <a:schemeClr val="accent3"/>
              </a:buClr>
              <a:buSzPct val="80000"/>
              <a:buFont typeface="Wingdings" panose="05000000000000000000" pitchFamily="2" charset="2"/>
              <a:buChar char="§"/>
            </a:pPr>
            <a:r>
              <a:rPr lang="en-US" sz="2400" dirty="0">
                <a:solidFill>
                  <a:srgbClr val="59595B"/>
                </a:solidFill>
              </a:rPr>
              <a:t>Construction of:</a:t>
            </a: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n-US" sz="2000" dirty="0">
                <a:solidFill>
                  <a:srgbClr val="59595B"/>
                </a:solidFill>
              </a:rPr>
              <a:t>Up to 1,390 multi-family residential units (mix of affordable and market-rate units, including rentals and homes for purchase)</a:t>
            </a: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n-US" sz="2000" dirty="0">
                <a:solidFill>
                  <a:srgbClr val="59595B"/>
                </a:solidFill>
              </a:rPr>
              <a:t>85,000 square feet of residential amenities and services</a:t>
            </a: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n-US" sz="2000" dirty="0">
                <a:solidFill>
                  <a:srgbClr val="59595B"/>
                </a:solidFill>
              </a:rPr>
              <a:t>49,000 square feet of commercial/retail space (e.g., grocery, pharmacy, laundromat, etc.)</a:t>
            </a: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n-US" sz="2000" dirty="0">
                <a:solidFill>
                  <a:srgbClr val="59595B"/>
                </a:solidFill>
              </a:rPr>
              <a:t>New open space, bicycle, transit, and pedestrian amenities</a:t>
            </a:r>
          </a:p>
        </p:txBody>
      </p:sp>
      <p:sp>
        <p:nvSpPr>
          <p:cNvPr id="4" name="TextBox 3">
            <a:extLst>
              <a:ext uri="{FF2B5EF4-FFF2-40B4-BE49-F238E27FC236}">
                <a16:creationId xmlns:a16="http://schemas.microsoft.com/office/drawing/2014/main" id="{CDD00E9F-ECC8-4470-BA98-D190DF82F5F1}"/>
              </a:ext>
            </a:extLst>
          </p:cNvPr>
          <p:cNvSpPr txBox="1"/>
          <p:nvPr/>
        </p:nvSpPr>
        <p:spPr>
          <a:xfrm>
            <a:off x="6386956" y="5869344"/>
            <a:ext cx="5695065" cy="307777"/>
          </a:xfrm>
          <a:prstGeom prst="rect">
            <a:avLst/>
          </a:prstGeom>
          <a:noFill/>
        </p:spPr>
        <p:txBody>
          <a:bodyPr wrap="square" rtlCol="0">
            <a:spAutoFit/>
          </a:bodyPr>
          <a:lstStyle/>
          <a:p>
            <a:r>
              <a:rPr lang="en-US" sz="1400" i="1" dirty="0"/>
              <a:t>Above: Historic picture of Rancho San Pedro after it was constructed in 1942.</a:t>
            </a:r>
          </a:p>
        </p:txBody>
      </p:sp>
    </p:spTree>
    <p:extLst>
      <p:ext uri="{BB962C8B-B14F-4D97-AF65-F5344CB8AC3E}">
        <p14:creationId xmlns:p14="http://schemas.microsoft.com/office/powerpoint/2010/main" val="2217927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14</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Land Use Districts</a:t>
            </a:r>
          </a:p>
        </p:txBody>
      </p:sp>
      <p:pic>
        <p:nvPicPr>
          <p:cNvPr id="4" name="Picture 3" descr="Diagram, treemap chart&#10;&#10;Description automatically generated">
            <a:extLst>
              <a:ext uri="{FF2B5EF4-FFF2-40B4-BE49-F238E27FC236}">
                <a16:creationId xmlns:a16="http://schemas.microsoft.com/office/drawing/2014/main" id="{7F25FAAC-6C34-41FE-B886-FF76FD1685BC}"/>
              </a:ext>
            </a:extLst>
          </p:cNvPr>
          <p:cNvPicPr>
            <a:picLocks noChangeAspect="1"/>
          </p:cNvPicPr>
          <p:nvPr/>
        </p:nvPicPr>
        <p:blipFill rotWithShape="1">
          <a:blip r:embed="rId4">
            <a:extLst>
              <a:ext uri="{28A0092B-C50C-407E-A947-70E740481C1C}">
                <a14:useLocalDpi xmlns:a14="http://schemas.microsoft.com/office/drawing/2010/main" val="0"/>
              </a:ext>
            </a:extLst>
          </a:blip>
          <a:srcRect l="1125" t="6899" r="1055" b="4549"/>
          <a:stretch/>
        </p:blipFill>
        <p:spPr>
          <a:xfrm>
            <a:off x="1377894" y="525778"/>
            <a:ext cx="10701494" cy="5839030"/>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37E779A1-11BE-4633-B46F-5130EE119838}"/>
              </a:ext>
            </a:extLst>
          </p:cNvPr>
          <p:cNvPicPr>
            <a:picLocks noChangeAspect="1"/>
          </p:cNvPicPr>
          <p:nvPr/>
        </p:nvPicPr>
        <p:blipFill rotWithShape="1">
          <a:blip r:embed="rId5">
            <a:extLst>
              <a:ext uri="{28A0092B-C50C-407E-A947-70E740481C1C}">
                <a14:useLocalDpi xmlns:a14="http://schemas.microsoft.com/office/drawing/2010/main" val="0"/>
              </a:ext>
            </a:extLst>
          </a:blip>
          <a:srcRect l="8090" t="9210" r="45911" b="59048"/>
          <a:stretch/>
        </p:blipFill>
        <p:spPr>
          <a:xfrm>
            <a:off x="1377894" y="5215095"/>
            <a:ext cx="1797385" cy="1356527"/>
          </a:xfrm>
          <a:prstGeom prst="rect">
            <a:avLst/>
          </a:prstGeom>
        </p:spPr>
      </p:pic>
    </p:spTree>
    <p:extLst>
      <p:ext uri="{BB962C8B-B14F-4D97-AF65-F5344CB8AC3E}">
        <p14:creationId xmlns:p14="http://schemas.microsoft.com/office/powerpoint/2010/main" val="325770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15</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Conceptual Site Plan </a:t>
            </a:r>
          </a:p>
        </p:txBody>
      </p:sp>
      <p:pic>
        <p:nvPicPr>
          <p:cNvPr id="2" name="Picture 1">
            <a:extLst>
              <a:ext uri="{FF2B5EF4-FFF2-40B4-BE49-F238E27FC236}">
                <a16:creationId xmlns:a16="http://schemas.microsoft.com/office/drawing/2014/main" id="{4A2AE179-38A3-4B4A-A087-C1E5A908C613}"/>
              </a:ext>
            </a:extLst>
          </p:cNvPr>
          <p:cNvPicPr>
            <a:picLocks noChangeAspect="1"/>
          </p:cNvPicPr>
          <p:nvPr/>
        </p:nvPicPr>
        <p:blipFill>
          <a:blip r:embed="rId4"/>
          <a:stretch>
            <a:fillRect/>
          </a:stretch>
        </p:blipFill>
        <p:spPr>
          <a:xfrm>
            <a:off x="1574542" y="93131"/>
            <a:ext cx="10300286" cy="6606791"/>
          </a:xfrm>
          <a:prstGeom prst="rect">
            <a:avLst/>
          </a:prstGeom>
        </p:spPr>
      </p:pic>
    </p:spTree>
    <p:extLst>
      <p:ext uri="{BB962C8B-B14F-4D97-AF65-F5344CB8AC3E}">
        <p14:creationId xmlns:p14="http://schemas.microsoft.com/office/powerpoint/2010/main" val="46954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16</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Building Heights</a:t>
            </a:r>
          </a:p>
        </p:txBody>
      </p:sp>
      <p:pic>
        <p:nvPicPr>
          <p:cNvPr id="7" name="Picture 6">
            <a:extLst>
              <a:ext uri="{FF2B5EF4-FFF2-40B4-BE49-F238E27FC236}">
                <a16:creationId xmlns:a16="http://schemas.microsoft.com/office/drawing/2014/main" id="{C7F3CFFD-AA28-4D83-A78C-00B7B961563D}"/>
              </a:ext>
            </a:extLst>
          </p:cNvPr>
          <p:cNvPicPr/>
          <p:nvPr/>
        </p:nvPicPr>
        <p:blipFill>
          <a:blip r:embed="rId4"/>
          <a:stretch>
            <a:fillRect/>
          </a:stretch>
        </p:blipFill>
        <p:spPr>
          <a:xfrm>
            <a:off x="1789857" y="196461"/>
            <a:ext cx="9930979" cy="6465078"/>
          </a:xfrm>
          <a:prstGeom prst="rect">
            <a:avLst/>
          </a:prstGeom>
        </p:spPr>
      </p:pic>
      <p:pic>
        <p:nvPicPr>
          <p:cNvPr id="8" name="Picture 7">
            <a:extLst>
              <a:ext uri="{FF2B5EF4-FFF2-40B4-BE49-F238E27FC236}">
                <a16:creationId xmlns:a16="http://schemas.microsoft.com/office/drawing/2014/main" id="{A2A7D2FB-DE63-4823-89A3-BFABBE294222}"/>
              </a:ext>
            </a:extLst>
          </p:cNvPr>
          <p:cNvPicPr/>
          <p:nvPr/>
        </p:nvPicPr>
        <p:blipFill>
          <a:blip r:embed="rId5">
            <a:extLst>
              <a:ext uri="{28A0092B-C50C-407E-A947-70E740481C1C}">
                <a14:useLocalDpi xmlns:a14="http://schemas.microsoft.com/office/drawing/2010/main" val="0"/>
              </a:ext>
            </a:extLst>
          </a:blip>
          <a:stretch>
            <a:fillRect/>
          </a:stretch>
        </p:blipFill>
        <p:spPr>
          <a:xfrm>
            <a:off x="1422923" y="5848142"/>
            <a:ext cx="4307203" cy="810960"/>
          </a:xfrm>
          <a:prstGeom prst="rect">
            <a:avLst/>
          </a:prstGeom>
        </p:spPr>
      </p:pic>
    </p:spTree>
    <p:extLst>
      <p:ext uri="{BB962C8B-B14F-4D97-AF65-F5344CB8AC3E}">
        <p14:creationId xmlns:p14="http://schemas.microsoft.com/office/powerpoint/2010/main" val="88142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17</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Open Space Renderings</a:t>
            </a:r>
          </a:p>
        </p:txBody>
      </p:sp>
      <p:pic>
        <p:nvPicPr>
          <p:cNvPr id="5" name="Picture 4" descr="A picture containing grass&#10;&#10;Description automatically generated">
            <a:extLst>
              <a:ext uri="{FF2B5EF4-FFF2-40B4-BE49-F238E27FC236}">
                <a16:creationId xmlns:a16="http://schemas.microsoft.com/office/drawing/2014/main" id="{F0B52F1C-8D26-4CC2-A445-BEAD66E3109E}"/>
              </a:ext>
            </a:extLst>
          </p:cNvPr>
          <p:cNvPicPr>
            <a:picLocks noChangeAspect="1"/>
          </p:cNvPicPr>
          <p:nvPr/>
        </p:nvPicPr>
        <p:blipFill rotWithShape="1">
          <a:blip r:embed="rId4">
            <a:extLst>
              <a:ext uri="{28A0092B-C50C-407E-A947-70E740481C1C}">
                <a14:useLocalDpi xmlns:a14="http://schemas.microsoft.com/office/drawing/2010/main" val="0"/>
              </a:ext>
            </a:extLst>
          </a:blip>
          <a:srcRect t="7375" b="6343"/>
          <a:stretch/>
        </p:blipFill>
        <p:spPr>
          <a:xfrm>
            <a:off x="5828985" y="3385235"/>
            <a:ext cx="6179749" cy="3472765"/>
          </a:xfrm>
          <a:prstGeom prst="rect">
            <a:avLst/>
          </a:prstGeom>
        </p:spPr>
      </p:pic>
      <p:pic>
        <p:nvPicPr>
          <p:cNvPr id="3" name="Picture 2">
            <a:extLst>
              <a:ext uri="{FF2B5EF4-FFF2-40B4-BE49-F238E27FC236}">
                <a16:creationId xmlns:a16="http://schemas.microsoft.com/office/drawing/2014/main" id="{AE8627F4-39F2-49B6-B0FE-43771751CA4D}"/>
              </a:ext>
            </a:extLst>
          </p:cNvPr>
          <p:cNvPicPr>
            <a:picLocks noChangeAspect="1"/>
          </p:cNvPicPr>
          <p:nvPr/>
        </p:nvPicPr>
        <p:blipFill rotWithShape="1">
          <a:blip r:embed="rId5">
            <a:extLst>
              <a:ext uri="{28A0092B-C50C-407E-A947-70E740481C1C}">
                <a14:useLocalDpi xmlns:a14="http://schemas.microsoft.com/office/drawing/2010/main" val="0"/>
              </a:ext>
            </a:extLst>
          </a:blip>
          <a:srcRect t="6078" b="7236"/>
          <a:stretch/>
        </p:blipFill>
        <p:spPr>
          <a:xfrm>
            <a:off x="1369819" y="0"/>
            <a:ext cx="6530325" cy="3686907"/>
          </a:xfrm>
          <a:prstGeom prst="rect">
            <a:avLst/>
          </a:prstGeom>
        </p:spPr>
      </p:pic>
    </p:spTree>
    <p:extLst>
      <p:ext uri="{BB962C8B-B14F-4D97-AF65-F5344CB8AC3E}">
        <p14:creationId xmlns:p14="http://schemas.microsoft.com/office/powerpoint/2010/main" val="884999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18</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Mobility Renderings</a:t>
            </a:r>
          </a:p>
        </p:txBody>
      </p:sp>
      <p:pic>
        <p:nvPicPr>
          <p:cNvPr id="9" name="Picture 8" descr="A picture containing ground, outdoor&#10;&#10;Description automatically generated">
            <a:extLst>
              <a:ext uri="{FF2B5EF4-FFF2-40B4-BE49-F238E27FC236}">
                <a16:creationId xmlns:a16="http://schemas.microsoft.com/office/drawing/2014/main" id="{FC06A83E-465B-4379-B69B-B5183A745F99}"/>
              </a:ext>
            </a:extLst>
          </p:cNvPr>
          <p:cNvPicPr>
            <a:picLocks noChangeAspect="1"/>
          </p:cNvPicPr>
          <p:nvPr/>
        </p:nvPicPr>
        <p:blipFill rotWithShape="1">
          <a:blip r:embed="rId4">
            <a:extLst>
              <a:ext uri="{28A0092B-C50C-407E-A947-70E740481C1C}">
                <a14:useLocalDpi xmlns:a14="http://schemas.microsoft.com/office/drawing/2010/main" val="0"/>
              </a:ext>
            </a:extLst>
          </a:blip>
          <a:srcRect t="6591" b="6521"/>
          <a:stretch/>
        </p:blipFill>
        <p:spPr>
          <a:xfrm>
            <a:off x="5731094" y="3223545"/>
            <a:ext cx="6402025" cy="3622876"/>
          </a:xfrm>
          <a:prstGeom prst="rect">
            <a:avLst/>
          </a:prstGeom>
        </p:spPr>
      </p:pic>
      <p:pic>
        <p:nvPicPr>
          <p:cNvPr id="4" name="Picture 3">
            <a:extLst>
              <a:ext uri="{FF2B5EF4-FFF2-40B4-BE49-F238E27FC236}">
                <a16:creationId xmlns:a16="http://schemas.microsoft.com/office/drawing/2014/main" id="{5918F316-6D91-46C6-96D5-FB53ED926F44}"/>
              </a:ext>
            </a:extLst>
          </p:cNvPr>
          <p:cNvPicPr>
            <a:picLocks noChangeAspect="1"/>
          </p:cNvPicPr>
          <p:nvPr/>
        </p:nvPicPr>
        <p:blipFill rotWithShape="1">
          <a:blip r:embed="rId5"/>
          <a:srcRect t="6502" b="7230"/>
          <a:stretch/>
        </p:blipFill>
        <p:spPr>
          <a:xfrm>
            <a:off x="1233194" y="0"/>
            <a:ext cx="6145666" cy="3452954"/>
          </a:xfrm>
          <a:prstGeom prst="rect">
            <a:avLst/>
          </a:prstGeom>
        </p:spPr>
      </p:pic>
    </p:spTree>
    <p:extLst>
      <p:ext uri="{BB962C8B-B14F-4D97-AF65-F5344CB8AC3E}">
        <p14:creationId xmlns:p14="http://schemas.microsoft.com/office/powerpoint/2010/main" val="283903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Anticipated Project Construction Timeline</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194033" y="1649692"/>
            <a:ext cx="5031109" cy="4157048"/>
          </a:xfrm>
        </p:spPr>
        <p:txBody>
          <a:bodyPr anchor="t">
            <a:noAutofit/>
          </a:bodyPr>
          <a:lstStyle/>
          <a:p>
            <a:pPr marL="407988" lvl="1" indent="-342900">
              <a:lnSpc>
                <a:spcPct val="110000"/>
              </a:lnSpc>
              <a:spcBef>
                <a:spcPts val="0"/>
              </a:spcBef>
              <a:spcAft>
                <a:spcPts val="0"/>
              </a:spcAft>
              <a:buClr>
                <a:schemeClr val="tx2"/>
              </a:buClr>
            </a:pPr>
            <a:r>
              <a:rPr lang="en-US" dirty="0"/>
              <a:t>Phased construction (3 main phases) beginning in 2024 and ending in 2037 (15 total years)</a:t>
            </a:r>
          </a:p>
          <a:p>
            <a:pPr marL="407988" lvl="1" indent="-342900">
              <a:lnSpc>
                <a:spcPct val="110000"/>
              </a:lnSpc>
              <a:spcBef>
                <a:spcPts val="0"/>
              </a:spcBef>
              <a:spcAft>
                <a:spcPts val="0"/>
              </a:spcAft>
              <a:buClr>
                <a:schemeClr val="tx2"/>
              </a:buClr>
            </a:pPr>
            <a:r>
              <a:rPr lang="en-US" dirty="0"/>
              <a:t>Opening year for Phase I buildings anticipated in 2025</a:t>
            </a:r>
          </a:p>
          <a:p>
            <a:pPr marL="407988" lvl="1" indent="-342900">
              <a:lnSpc>
                <a:spcPct val="110000"/>
              </a:lnSpc>
              <a:spcBef>
                <a:spcPts val="0"/>
              </a:spcBef>
              <a:spcAft>
                <a:spcPts val="0"/>
              </a:spcAft>
              <a:buClr>
                <a:schemeClr val="tx2"/>
              </a:buClr>
            </a:pPr>
            <a:r>
              <a:rPr lang="en-US" dirty="0"/>
              <a:t>Initial phases focus on replacement of aging rental housing</a:t>
            </a:r>
          </a:p>
          <a:p>
            <a:pPr marL="407988" lvl="1" indent="-342900">
              <a:lnSpc>
                <a:spcPct val="110000"/>
              </a:lnSpc>
              <a:spcBef>
                <a:spcPts val="0"/>
              </a:spcBef>
              <a:spcAft>
                <a:spcPts val="0"/>
              </a:spcAft>
              <a:buClr>
                <a:schemeClr val="tx2"/>
              </a:buClr>
            </a:pPr>
            <a:r>
              <a:rPr lang="en-US" dirty="0"/>
              <a:t>Later phases involve development of commercial and community amenity uses and homeownership units</a:t>
            </a:r>
          </a:p>
          <a:p>
            <a:pPr marL="407988" lvl="1" indent="-342900">
              <a:lnSpc>
                <a:spcPct val="110000"/>
              </a:lnSpc>
              <a:spcBef>
                <a:spcPts val="0"/>
              </a:spcBef>
              <a:spcAft>
                <a:spcPts val="0"/>
              </a:spcAft>
              <a:buClr>
                <a:schemeClr val="tx2"/>
              </a:buClr>
            </a:pPr>
            <a:endParaRPr lang="en-US" dirty="0"/>
          </a:p>
          <a:p>
            <a:pPr marL="407988" lvl="1" indent="-342900">
              <a:lnSpc>
                <a:spcPct val="110000"/>
              </a:lnSpc>
              <a:spcBef>
                <a:spcPts val="0"/>
              </a:spcBef>
              <a:spcAft>
                <a:spcPts val="0"/>
              </a:spcAft>
              <a:buClr>
                <a:schemeClr val="tx2"/>
              </a:buClr>
            </a:pPr>
            <a:endParaRPr lang="en-US" dirty="0"/>
          </a:p>
          <a:p>
            <a:pPr marL="290513" lvl="1" indent="0">
              <a:lnSpc>
                <a:spcPct val="110000"/>
              </a:lnSpc>
              <a:buNone/>
            </a:pPr>
            <a:endParaRPr lang="en-US" sz="2800" dirty="0"/>
          </a:p>
          <a:p>
            <a:pPr marL="290513" lvl="1" indent="0">
              <a:lnSpc>
                <a:spcPct val="110000"/>
              </a:lnSpc>
              <a:buNone/>
            </a:pPr>
            <a:endParaRPr lang="en-US" sz="2200" dirty="0"/>
          </a:p>
          <a:p>
            <a:pPr marL="290513" lvl="1" indent="0">
              <a:lnSpc>
                <a:spcPct val="110000"/>
              </a:lnSpc>
              <a:buNone/>
            </a:pPr>
            <a:endParaRPr lang="en-US" sz="2200" dirty="0"/>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19</a:t>
            </a:fld>
            <a:endParaRPr lang="en-US" dirty="0"/>
          </a:p>
        </p:txBody>
      </p:sp>
      <p:pic>
        <p:nvPicPr>
          <p:cNvPr id="3" name="Picture 2">
            <a:extLst>
              <a:ext uri="{FF2B5EF4-FFF2-40B4-BE49-F238E27FC236}">
                <a16:creationId xmlns:a16="http://schemas.microsoft.com/office/drawing/2014/main" id="{43B494C6-62A2-47FF-A765-96251B300913}"/>
              </a:ext>
            </a:extLst>
          </p:cNvPr>
          <p:cNvPicPr>
            <a:picLocks noChangeAspect="1"/>
          </p:cNvPicPr>
          <p:nvPr/>
        </p:nvPicPr>
        <p:blipFill>
          <a:blip r:embed="rId3"/>
          <a:stretch>
            <a:fillRect/>
          </a:stretch>
        </p:blipFill>
        <p:spPr>
          <a:xfrm>
            <a:off x="5872164" y="1401266"/>
            <a:ext cx="5854262" cy="4679869"/>
          </a:xfrm>
          <a:prstGeom prst="rect">
            <a:avLst/>
          </a:prstGeom>
        </p:spPr>
      </p:pic>
      <p:pic>
        <p:nvPicPr>
          <p:cNvPr id="10" name="Picture 9">
            <a:extLst>
              <a:ext uri="{FF2B5EF4-FFF2-40B4-BE49-F238E27FC236}">
                <a16:creationId xmlns:a16="http://schemas.microsoft.com/office/drawing/2014/main" id="{F2984576-0CBA-4EDA-B5CC-C40C3D74BF82}"/>
              </a:ext>
            </a:extLst>
          </p:cNvPr>
          <p:cNvPicPr>
            <a:picLocks noChangeAspect="1"/>
          </p:cNvPicPr>
          <p:nvPr/>
        </p:nvPicPr>
        <p:blipFill>
          <a:blip r:embed="rId4"/>
          <a:stretch>
            <a:fillRect/>
          </a:stretch>
        </p:blipFill>
        <p:spPr>
          <a:xfrm>
            <a:off x="11166682" y="5456734"/>
            <a:ext cx="548930" cy="431825"/>
          </a:xfrm>
          <a:prstGeom prst="rect">
            <a:avLst/>
          </a:prstGeom>
        </p:spPr>
      </p:pic>
    </p:spTree>
    <p:extLst>
      <p:ext uri="{BB962C8B-B14F-4D97-AF65-F5344CB8AC3E}">
        <p14:creationId xmlns:p14="http://schemas.microsoft.com/office/powerpoint/2010/main" val="1349678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E0FF2-EE3E-442E-ACA1-5FBD942397E6}"/>
              </a:ext>
            </a:extLst>
          </p:cNvPr>
          <p:cNvSpPr>
            <a:spLocks noGrp="1"/>
          </p:cNvSpPr>
          <p:nvPr>
            <p:ph type="title"/>
          </p:nvPr>
        </p:nvSpPr>
        <p:spPr/>
        <p:txBody>
          <a:bodyPr/>
          <a:lstStyle/>
          <a:p>
            <a:r>
              <a:rPr lang="en-US" dirty="0" err="1"/>
              <a:t>Traducción</a:t>
            </a:r>
            <a:r>
              <a:rPr lang="en-US" dirty="0"/>
              <a:t> del </a:t>
            </a:r>
            <a:r>
              <a:rPr lang="en-US" dirty="0" err="1"/>
              <a:t>idioma</a:t>
            </a:r>
            <a:r>
              <a:rPr lang="en-US" dirty="0"/>
              <a:t> </a:t>
            </a:r>
            <a:r>
              <a:rPr lang="en-US" dirty="0" err="1"/>
              <a:t>español</a:t>
            </a:r>
            <a:endParaRPr lang="en-US" dirty="0"/>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2"/>
          </p:nvPr>
        </p:nvSpPr>
        <p:spPr/>
        <p:txBody>
          <a:bodyPr/>
          <a:lstStyle/>
          <a:p>
            <a:r>
              <a:rPr lang="en-US" dirty="0"/>
              <a:t>2/6/2021</a:t>
            </a:r>
          </a:p>
        </p:txBody>
      </p:sp>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4"/>
          </p:nvPr>
        </p:nvSpPr>
        <p:spPr/>
        <p:txBody>
          <a:bodyPr/>
          <a:lstStyle/>
          <a:p>
            <a:fld id="{C1858806-A1AF-4656-A8CB-7715E5E3E424}" type="slidenum">
              <a:rPr lang="en-US" smtClean="0"/>
              <a:pPr/>
              <a:t>2</a:t>
            </a:fld>
            <a:endParaRPr lang="en-US" dirty="0"/>
          </a:p>
        </p:txBody>
      </p:sp>
      <p:sp>
        <p:nvSpPr>
          <p:cNvPr id="13" name="Footer Placeholder 6">
            <a:extLst>
              <a:ext uri="{FF2B5EF4-FFF2-40B4-BE49-F238E27FC236}">
                <a16:creationId xmlns:a16="http://schemas.microsoft.com/office/drawing/2014/main" id="{787116B1-F710-47F5-AA80-5415DCF47C4E}"/>
              </a:ext>
            </a:extLst>
          </p:cNvPr>
          <p:cNvSpPr txBox="1">
            <a:spLocks/>
          </p:cNvSpPr>
          <p:nvPr/>
        </p:nvSpPr>
        <p:spPr>
          <a:xfrm>
            <a:off x="1905168" y="6366523"/>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7" name="Content Placeholder 6">
            <a:extLst>
              <a:ext uri="{FF2B5EF4-FFF2-40B4-BE49-F238E27FC236}">
                <a16:creationId xmlns:a16="http://schemas.microsoft.com/office/drawing/2014/main" id="{13EF4EB4-4797-48C2-A3B0-319BA6E05D1D}"/>
              </a:ext>
            </a:extLst>
          </p:cNvPr>
          <p:cNvSpPr>
            <a:spLocks noGrp="1"/>
          </p:cNvSpPr>
          <p:nvPr>
            <p:ph idx="1"/>
          </p:nvPr>
        </p:nvSpPr>
        <p:spPr>
          <a:xfrm>
            <a:off x="1301675" y="1401698"/>
            <a:ext cx="9359840" cy="1492227"/>
          </a:xfrm>
        </p:spPr>
        <p:txBody>
          <a:bodyPr/>
          <a:lstStyle/>
          <a:p>
            <a:r>
              <a:rPr lang="en-US" dirty="0"/>
              <a:t>Para </a:t>
            </a:r>
            <a:r>
              <a:rPr lang="en-US" dirty="0" err="1"/>
              <a:t>traducción</a:t>
            </a:r>
            <a:r>
              <a:rPr lang="en-US" dirty="0"/>
              <a:t> al </a:t>
            </a:r>
            <a:r>
              <a:rPr lang="en-US" dirty="0" err="1"/>
              <a:t>español</a:t>
            </a:r>
            <a:r>
              <a:rPr lang="en-US" dirty="0"/>
              <a:t>:</a:t>
            </a:r>
          </a:p>
        </p:txBody>
      </p:sp>
      <p:pic>
        <p:nvPicPr>
          <p:cNvPr id="5" name="Picture 4">
            <a:extLst>
              <a:ext uri="{FF2B5EF4-FFF2-40B4-BE49-F238E27FC236}">
                <a16:creationId xmlns:a16="http://schemas.microsoft.com/office/drawing/2014/main" id="{66056C2A-4943-4ED7-909E-994370292946}"/>
              </a:ext>
            </a:extLst>
          </p:cNvPr>
          <p:cNvPicPr>
            <a:picLocks noChangeAspect="1"/>
          </p:cNvPicPr>
          <p:nvPr/>
        </p:nvPicPr>
        <p:blipFill>
          <a:blip r:embed="rId3"/>
          <a:stretch>
            <a:fillRect/>
          </a:stretch>
        </p:blipFill>
        <p:spPr>
          <a:xfrm>
            <a:off x="961292" y="2738363"/>
            <a:ext cx="10269415" cy="3298429"/>
          </a:xfrm>
          <a:prstGeom prst="rect">
            <a:avLst/>
          </a:prstGeom>
        </p:spPr>
      </p:pic>
    </p:spTree>
    <p:extLst>
      <p:ext uri="{BB962C8B-B14F-4D97-AF65-F5344CB8AC3E}">
        <p14:creationId xmlns:p14="http://schemas.microsoft.com/office/powerpoint/2010/main" val="319691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33124-6912-4500-B6A8-63E302AB1EFC}"/>
              </a:ext>
            </a:extLst>
          </p:cNvPr>
          <p:cNvPicPr>
            <a:picLocks noChangeAspect="1"/>
          </p:cNvPicPr>
          <p:nvPr/>
        </p:nvPicPr>
        <p:blipFill>
          <a:blip r:embed="rId3"/>
          <a:stretch>
            <a:fillRect/>
          </a:stretch>
        </p:blipFill>
        <p:spPr>
          <a:xfrm>
            <a:off x="1396681" y="12495"/>
            <a:ext cx="10795319" cy="6858000"/>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2/5/2021</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Environmental Review Process</a:t>
            </a:r>
          </a:p>
        </p:txBody>
      </p:sp>
      <p:pic>
        <p:nvPicPr>
          <p:cNvPr id="13" name="Picture 2" descr="A Message from HACLA on Coronavirus - News &amp; Media">
            <a:extLst>
              <a:ext uri="{FF2B5EF4-FFF2-40B4-BE49-F238E27FC236}">
                <a16:creationId xmlns:a16="http://schemas.microsoft.com/office/drawing/2014/main" id="{96D37D86-AB3D-4C74-848F-6397CD76B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os Angeles Housing + Community Investment Department - SGA Marketing">
            <a:extLst>
              <a:ext uri="{FF2B5EF4-FFF2-40B4-BE49-F238E27FC236}">
                <a16:creationId xmlns:a16="http://schemas.microsoft.com/office/drawing/2014/main" id="{6BCDB6B8-E4AF-44D6-98AB-00FB89AD0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8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0">
            <a:extLst>
              <a:ext uri="{FF2B5EF4-FFF2-40B4-BE49-F238E27FC236}">
                <a16:creationId xmlns:a16="http://schemas.microsoft.com/office/drawing/2014/main" id="{30D9621A-5061-41B7-9ADF-F3AB14E5AAEE}"/>
              </a:ext>
            </a:extLst>
          </p:cNvPr>
          <p:cNvGraphicFramePr>
            <a:graphicFrameLocks noGrp="1"/>
          </p:cNvGraphicFramePr>
          <p:nvPr>
            <p:ph idx="1"/>
            <p:extLst>
              <p:ext uri="{D42A27DB-BD31-4B8C-83A1-F6EECF244321}">
                <p14:modId xmlns:p14="http://schemas.microsoft.com/office/powerpoint/2010/main" val="1293353020"/>
              </p:ext>
            </p:extLst>
          </p:nvPr>
        </p:nvGraphicFramePr>
        <p:xfrm>
          <a:off x="838202" y="155836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3">
            <a:extLst>
              <a:ext uri="{FF2B5EF4-FFF2-40B4-BE49-F238E27FC236}">
                <a16:creationId xmlns:a16="http://schemas.microsoft.com/office/drawing/2014/main" id="{10929019-29D4-4D80-A70D-52ADA3BE5E22}"/>
              </a:ext>
            </a:extLst>
          </p:cNvPr>
          <p:cNvSpPr>
            <a:spLocks noGrp="1"/>
          </p:cNvSpPr>
          <p:nvPr>
            <p:ph type="title"/>
          </p:nvPr>
        </p:nvSpPr>
        <p:spPr>
          <a:xfrm>
            <a:off x="1226022" y="399511"/>
            <a:ext cx="9739955" cy="698739"/>
          </a:xfrm>
        </p:spPr>
        <p:txBody>
          <a:bodyPr/>
          <a:lstStyle/>
          <a:p>
            <a:r>
              <a:rPr lang="en-US" dirty="0"/>
              <a:t>Purpose of the Environmental Review Process</a:t>
            </a:r>
          </a:p>
        </p:txBody>
      </p:sp>
      <p:sp>
        <p:nvSpPr>
          <p:cNvPr id="8" name="Footer Placeholder 6">
            <a:extLst>
              <a:ext uri="{FF2B5EF4-FFF2-40B4-BE49-F238E27FC236}">
                <a16:creationId xmlns:a16="http://schemas.microsoft.com/office/drawing/2014/main" id="{AD9E53FC-AFAD-4222-B479-5024C8B3ED48}"/>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9" name="Date Placeholder 4">
            <a:extLst>
              <a:ext uri="{FF2B5EF4-FFF2-40B4-BE49-F238E27FC236}">
                <a16:creationId xmlns:a16="http://schemas.microsoft.com/office/drawing/2014/main" id="{FB52A819-00A3-4B48-9643-35530AE3490D}"/>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10" name="Slide Number Placeholder 5">
            <a:extLst>
              <a:ext uri="{FF2B5EF4-FFF2-40B4-BE49-F238E27FC236}">
                <a16:creationId xmlns:a16="http://schemas.microsoft.com/office/drawing/2014/main" id="{BDB46A74-6AB9-421C-9602-B8DEEB95B6CB}"/>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21</a:t>
            </a:fld>
            <a:endParaRPr lang="en-US" dirty="0"/>
          </a:p>
        </p:txBody>
      </p:sp>
    </p:spTree>
    <p:extLst>
      <p:ext uri="{BB962C8B-B14F-4D97-AF65-F5344CB8AC3E}">
        <p14:creationId xmlns:p14="http://schemas.microsoft.com/office/powerpoint/2010/main" val="312631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014884" y="328895"/>
            <a:ext cx="9739955" cy="698739"/>
          </a:xfrm>
        </p:spPr>
        <p:txBody>
          <a:bodyPr/>
          <a:lstStyle/>
          <a:p>
            <a:r>
              <a:rPr lang="en-US" sz="2800" dirty="0"/>
              <a:t>Project Environmental Review Requirements and Roles</a:t>
            </a:r>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idx="1"/>
          </p:nvPr>
        </p:nvSpPr>
        <p:spPr>
          <a:xfrm>
            <a:off x="1014884" y="1401698"/>
            <a:ext cx="10426263" cy="4778037"/>
          </a:xfrm>
        </p:spPr>
        <p:txBody>
          <a:bodyPr anchor="t">
            <a:normAutofit fontScale="92500"/>
          </a:bodyPr>
          <a:lstStyle/>
          <a:p>
            <a:r>
              <a:rPr lang="en-US" sz="2200" dirty="0"/>
              <a:t>Two types of environmental review required:</a:t>
            </a:r>
          </a:p>
          <a:p>
            <a:pPr lvl="1"/>
            <a:r>
              <a:rPr lang="en-US" sz="1800" b="1" dirty="0"/>
              <a:t>California Environmental Quality Act (CEQA) - </a:t>
            </a:r>
            <a:r>
              <a:rPr lang="en-US" sz="1800" dirty="0"/>
              <a:t>Statewide environmental protection policy. Required because the project would need discretionary approvals from HACLA and the City of Los Angeles, including but not limited to approval of the Specific Plan, a zone change, and General Plan Amendment</a:t>
            </a:r>
          </a:p>
          <a:p>
            <a:pPr lvl="1"/>
            <a:r>
              <a:rPr lang="en-US" sz="1800" b="1" dirty="0"/>
              <a:t>National Environmental Policy Act (NEPA) - </a:t>
            </a:r>
            <a:r>
              <a:rPr lang="en-US" sz="1800" dirty="0"/>
              <a:t>U.S. environmental protection law. Required because the project involves Federal funding from the United States Department of Housing and Urban Development (HUD)</a:t>
            </a:r>
          </a:p>
          <a:p>
            <a:r>
              <a:rPr lang="en-US" sz="2200" dirty="0"/>
              <a:t>Lead Agencies responsible for environmental review:</a:t>
            </a:r>
          </a:p>
          <a:p>
            <a:pPr lvl="1"/>
            <a:r>
              <a:rPr lang="en-US" sz="1800" b="1" dirty="0"/>
              <a:t>HACLA</a:t>
            </a:r>
            <a:r>
              <a:rPr lang="en-US" sz="1800" dirty="0"/>
              <a:t> is responsible for the CEQA portion of environmental review</a:t>
            </a:r>
          </a:p>
          <a:p>
            <a:pPr lvl="1"/>
            <a:r>
              <a:rPr lang="en-US" sz="1800" b="1" dirty="0"/>
              <a:t>HCID</a:t>
            </a:r>
            <a:r>
              <a:rPr lang="en-US" sz="1800" dirty="0"/>
              <a:t> acts as the responsible entity on behalf of HUD for the NEPA portion of environmental review</a:t>
            </a:r>
          </a:p>
          <a:p>
            <a:r>
              <a:rPr lang="en-US" sz="2200" dirty="0"/>
              <a:t>Level of review required:</a:t>
            </a:r>
          </a:p>
          <a:p>
            <a:pPr lvl="1"/>
            <a:r>
              <a:rPr lang="en-US" sz="1800" dirty="0"/>
              <a:t>Project may potentially have significant impacts on a range of environmental issues. Therefore, preparation of an EIR under CEQA and EIS under NEPA is proceeding (most in-depth level of environmental review under these policies)</a:t>
            </a:r>
          </a:p>
        </p:txBody>
      </p:sp>
      <p:sp>
        <p:nvSpPr>
          <p:cNvPr id="8" name="Date Placeholder 4">
            <a:extLst>
              <a:ext uri="{FF2B5EF4-FFF2-40B4-BE49-F238E27FC236}">
                <a16:creationId xmlns:a16="http://schemas.microsoft.com/office/drawing/2014/main" id="{05FB8043-16F8-4BFE-B33A-7987F0B9FAE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22</a:t>
            </a:fld>
            <a:endParaRPr lang="en-US" dirty="0"/>
          </a:p>
        </p:txBody>
      </p:sp>
      <p:sp>
        <p:nvSpPr>
          <p:cNvPr id="11" name="Footer Placeholder 6">
            <a:extLst>
              <a:ext uri="{FF2B5EF4-FFF2-40B4-BE49-F238E27FC236}">
                <a16:creationId xmlns:a16="http://schemas.microsoft.com/office/drawing/2014/main" id="{846B89EC-FF86-4B3C-AD9A-A4163D7E13AC}"/>
              </a:ext>
            </a:extLst>
          </p:cNvPr>
          <p:cNvSpPr txBox="1">
            <a:spLocks/>
          </p:cNvSpPr>
          <p:nvPr/>
        </p:nvSpPr>
        <p:spPr>
          <a:xfrm>
            <a:off x="2340079" y="6367116"/>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Tree>
    <p:extLst>
      <p:ext uri="{BB962C8B-B14F-4D97-AF65-F5344CB8AC3E}">
        <p14:creationId xmlns:p14="http://schemas.microsoft.com/office/powerpoint/2010/main" val="162142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940F-706A-47D1-940A-2636C1760E9B}"/>
              </a:ext>
            </a:extLst>
          </p:cNvPr>
          <p:cNvSpPr>
            <a:spLocks noGrp="1"/>
          </p:cNvSpPr>
          <p:nvPr>
            <p:ph type="title"/>
          </p:nvPr>
        </p:nvSpPr>
        <p:spPr/>
        <p:txBody>
          <a:bodyPr/>
          <a:lstStyle/>
          <a:p>
            <a:r>
              <a:rPr lang="en-US" dirty="0"/>
              <a:t>Environmental Review Process</a:t>
            </a:r>
          </a:p>
        </p:txBody>
      </p:sp>
      <p:sp>
        <p:nvSpPr>
          <p:cNvPr id="6" name="Slide Number Placeholder 5">
            <a:extLst>
              <a:ext uri="{FF2B5EF4-FFF2-40B4-BE49-F238E27FC236}">
                <a16:creationId xmlns:a16="http://schemas.microsoft.com/office/drawing/2014/main" id="{1736A5F1-0B8B-48BC-839A-EB1F70050BFB}"/>
              </a:ext>
            </a:extLst>
          </p:cNvPr>
          <p:cNvSpPr>
            <a:spLocks noGrp="1"/>
          </p:cNvSpPr>
          <p:nvPr>
            <p:ph type="sldNum" sz="quarter" idx="4"/>
          </p:nvPr>
        </p:nvSpPr>
        <p:spPr/>
        <p:txBody>
          <a:bodyPr/>
          <a:lstStyle/>
          <a:p>
            <a:fld id="{C1858806-A1AF-4656-A8CB-7715E5E3E424}" type="slidenum">
              <a:rPr lang="en-US" smtClean="0"/>
              <a:pPr/>
              <a:t>23</a:t>
            </a:fld>
            <a:endParaRPr lang="en-US" dirty="0"/>
          </a:p>
        </p:txBody>
      </p:sp>
      <p:sp>
        <p:nvSpPr>
          <p:cNvPr id="15" name="Footer Placeholder 6">
            <a:extLst>
              <a:ext uri="{FF2B5EF4-FFF2-40B4-BE49-F238E27FC236}">
                <a16:creationId xmlns:a16="http://schemas.microsoft.com/office/drawing/2014/main" id="{9DC6B724-91A4-4BD4-BDE0-90F5ED60754A}"/>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16" name="Date Placeholder 4">
            <a:extLst>
              <a:ext uri="{FF2B5EF4-FFF2-40B4-BE49-F238E27FC236}">
                <a16:creationId xmlns:a16="http://schemas.microsoft.com/office/drawing/2014/main" id="{C39C9B29-5DD5-4F36-BA11-AD212B6CF8E3}"/>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graphicFrame>
        <p:nvGraphicFramePr>
          <p:cNvPr id="17" name="Diagram 16">
            <a:extLst>
              <a:ext uri="{FF2B5EF4-FFF2-40B4-BE49-F238E27FC236}">
                <a16:creationId xmlns:a16="http://schemas.microsoft.com/office/drawing/2014/main" id="{C885A25E-CEA5-41C6-802E-29E24D8909B2}"/>
              </a:ext>
            </a:extLst>
          </p:cNvPr>
          <p:cNvGraphicFramePr/>
          <p:nvPr>
            <p:extLst>
              <p:ext uri="{D42A27DB-BD31-4B8C-83A1-F6EECF244321}">
                <p14:modId xmlns:p14="http://schemas.microsoft.com/office/powerpoint/2010/main" val="2519874412"/>
              </p:ext>
            </p:extLst>
          </p:nvPr>
        </p:nvGraphicFramePr>
        <p:xfrm>
          <a:off x="2369178" y="1431888"/>
          <a:ext cx="7453644" cy="461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Star">
            <a:extLst>
              <a:ext uri="{FF2B5EF4-FFF2-40B4-BE49-F238E27FC236}">
                <a16:creationId xmlns:a16="http://schemas.microsoft.com/office/drawing/2014/main" id="{F268BFD2-DBB3-43D3-B174-BFCE1E1E06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8623">
            <a:off x="1494333" y="1042645"/>
            <a:ext cx="1189959" cy="1189959"/>
          </a:xfrm>
          <a:prstGeom prst="rect">
            <a:avLst/>
          </a:prstGeom>
        </p:spPr>
      </p:pic>
      <p:sp>
        <p:nvSpPr>
          <p:cNvPr id="5" name="TextBox 4">
            <a:extLst>
              <a:ext uri="{FF2B5EF4-FFF2-40B4-BE49-F238E27FC236}">
                <a16:creationId xmlns:a16="http://schemas.microsoft.com/office/drawing/2014/main" id="{A642E5B1-7007-4505-81C6-2ED1DC1EFEC7}"/>
              </a:ext>
            </a:extLst>
          </p:cNvPr>
          <p:cNvSpPr txBox="1"/>
          <p:nvPr/>
        </p:nvSpPr>
        <p:spPr>
          <a:xfrm rot="20350678">
            <a:off x="1739494" y="1442732"/>
            <a:ext cx="751744" cy="523220"/>
          </a:xfrm>
          <a:prstGeom prst="rect">
            <a:avLst/>
          </a:prstGeom>
          <a:noFill/>
        </p:spPr>
        <p:txBody>
          <a:bodyPr wrap="none" rtlCol="0">
            <a:spAutoFit/>
          </a:bodyPr>
          <a:lstStyle/>
          <a:p>
            <a:r>
              <a:rPr lang="en-US" sz="1400" b="1" dirty="0"/>
              <a:t>We are </a:t>
            </a:r>
          </a:p>
          <a:p>
            <a:pPr algn="ctr"/>
            <a:r>
              <a:rPr lang="en-US" sz="1400" b="1" dirty="0"/>
              <a:t>here</a:t>
            </a:r>
          </a:p>
        </p:txBody>
      </p:sp>
    </p:spTree>
    <p:extLst>
      <p:ext uri="{BB962C8B-B14F-4D97-AF65-F5344CB8AC3E}">
        <p14:creationId xmlns:p14="http://schemas.microsoft.com/office/powerpoint/2010/main" val="995556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014884" y="328895"/>
            <a:ext cx="9739955" cy="698739"/>
          </a:xfrm>
        </p:spPr>
        <p:txBody>
          <a:bodyPr/>
          <a:lstStyle/>
          <a:p>
            <a:r>
              <a:rPr lang="en-US" sz="2800" dirty="0"/>
              <a:t>Public Scoping Meetings</a:t>
            </a:r>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idx="1"/>
          </p:nvPr>
        </p:nvSpPr>
        <p:spPr>
          <a:xfrm>
            <a:off x="1014884" y="1812512"/>
            <a:ext cx="10426263" cy="4551902"/>
          </a:xfrm>
        </p:spPr>
        <p:txBody>
          <a:bodyPr anchor="t">
            <a:normAutofit/>
          </a:bodyPr>
          <a:lstStyle/>
          <a:p>
            <a:r>
              <a:rPr lang="en-US" dirty="0"/>
              <a:t>Two opportunities for stakeholders to provide feedback at public scoping meetings</a:t>
            </a:r>
          </a:p>
          <a:p>
            <a:r>
              <a:rPr lang="en-US" dirty="0"/>
              <a:t>CEQA Public Scoping Meeting (this meeting): February 6, 2021</a:t>
            </a:r>
          </a:p>
          <a:p>
            <a:r>
              <a:rPr lang="en-US" dirty="0"/>
              <a:t>NEPA Public Scoping Meeting: anticipated in April 2021, date to be determined</a:t>
            </a:r>
          </a:p>
          <a:p>
            <a:pPr lvl="1"/>
            <a:r>
              <a:rPr lang="en-US" dirty="0"/>
              <a:t>Meeting information will be provided in a subsequent notice</a:t>
            </a:r>
          </a:p>
          <a:p>
            <a:endParaRPr lang="en-US" sz="2400" dirty="0"/>
          </a:p>
        </p:txBody>
      </p:sp>
      <p:sp>
        <p:nvSpPr>
          <p:cNvPr id="8" name="Date Placeholder 4">
            <a:extLst>
              <a:ext uri="{FF2B5EF4-FFF2-40B4-BE49-F238E27FC236}">
                <a16:creationId xmlns:a16="http://schemas.microsoft.com/office/drawing/2014/main" id="{05FB8043-16F8-4BFE-B33A-7987F0B9FAE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24</a:t>
            </a:fld>
            <a:endParaRPr lang="en-US" dirty="0"/>
          </a:p>
        </p:txBody>
      </p:sp>
      <p:sp>
        <p:nvSpPr>
          <p:cNvPr id="11" name="Footer Placeholder 6">
            <a:extLst>
              <a:ext uri="{FF2B5EF4-FFF2-40B4-BE49-F238E27FC236}">
                <a16:creationId xmlns:a16="http://schemas.microsoft.com/office/drawing/2014/main" id="{846B89EC-FF86-4B3C-AD9A-A4163D7E13AC}"/>
              </a:ext>
            </a:extLst>
          </p:cNvPr>
          <p:cNvSpPr txBox="1">
            <a:spLocks/>
          </p:cNvSpPr>
          <p:nvPr/>
        </p:nvSpPr>
        <p:spPr>
          <a:xfrm>
            <a:off x="2340079" y="6367116"/>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Tree>
    <p:extLst>
      <p:ext uri="{BB962C8B-B14F-4D97-AF65-F5344CB8AC3E}">
        <p14:creationId xmlns:p14="http://schemas.microsoft.com/office/powerpoint/2010/main" val="438209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F34B8-FA9B-442A-BF60-7BC23AED29A5}"/>
              </a:ext>
            </a:extLst>
          </p:cNvPr>
          <p:cNvPicPr>
            <a:picLocks noChangeAspect="1"/>
          </p:cNvPicPr>
          <p:nvPr/>
        </p:nvPicPr>
        <p:blipFill rotWithShape="1">
          <a:blip r:embed="rId3"/>
          <a:srcRect r="1833"/>
          <a:stretch/>
        </p:blipFill>
        <p:spPr>
          <a:xfrm>
            <a:off x="4438274" y="-69243"/>
            <a:ext cx="8876545" cy="6996486"/>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2/5/2021</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4" y="630199"/>
            <a:ext cx="6602522"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EIR/EIS Scope and Schedule</a:t>
            </a:r>
          </a:p>
        </p:txBody>
      </p:sp>
      <p:pic>
        <p:nvPicPr>
          <p:cNvPr id="11" name="Picture 2" descr="A Message from HACLA on Coronavirus - News &amp; Media">
            <a:extLst>
              <a:ext uri="{FF2B5EF4-FFF2-40B4-BE49-F238E27FC236}">
                <a16:creationId xmlns:a16="http://schemas.microsoft.com/office/drawing/2014/main" id="{C754585C-6E56-43E7-B4C3-3A612B973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s Angeles Housing + Community Investment Department - SGA Marketing">
            <a:extLst>
              <a:ext uri="{FF2B5EF4-FFF2-40B4-BE49-F238E27FC236}">
                <a16:creationId xmlns:a16="http://schemas.microsoft.com/office/drawing/2014/main" id="{D74D6521-925A-4308-A173-1D460898B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75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a:t>Required contents </a:t>
            </a:r>
            <a:r>
              <a:rPr lang="en-US" dirty="0"/>
              <a:t>of the EIR/EIS</a:t>
            </a:r>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sz="half" idx="1"/>
          </p:nvPr>
        </p:nvSpPr>
        <p:spPr>
          <a:xfrm>
            <a:off x="693401" y="1720645"/>
            <a:ext cx="4943724" cy="4238968"/>
          </a:xfrm>
        </p:spPr>
        <p:txBody>
          <a:bodyPr anchor="t">
            <a:noAutofit/>
          </a:bodyPr>
          <a:lstStyle/>
          <a:p>
            <a:r>
              <a:rPr lang="en-US" dirty="0"/>
              <a:t>Project description</a:t>
            </a:r>
          </a:p>
          <a:p>
            <a:r>
              <a:rPr lang="en-US" dirty="0"/>
              <a:t>Environmental setting</a:t>
            </a:r>
          </a:p>
          <a:p>
            <a:r>
              <a:rPr lang="en-US" dirty="0"/>
              <a:t>Discussion of environmental impact areas</a:t>
            </a:r>
          </a:p>
          <a:p>
            <a:r>
              <a:rPr lang="en-US" dirty="0"/>
              <a:t>Growth-inducing impacts of the project</a:t>
            </a:r>
          </a:p>
        </p:txBody>
      </p:sp>
      <p:sp>
        <p:nvSpPr>
          <p:cNvPr id="3" name="Content Placeholder 2">
            <a:extLst>
              <a:ext uri="{FF2B5EF4-FFF2-40B4-BE49-F238E27FC236}">
                <a16:creationId xmlns:a16="http://schemas.microsoft.com/office/drawing/2014/main" id="{A0B823B3-21B7-4F63-B903-D5B50A8427E0}"/>
              </a:ext>
            </a:extLst>
          </p:cNvPr>
          <p:cNvSpPr>
            <a:spLocks noGrp="1"/>
          </p:cNvSpPr>
          <p:nvPr>
            <p:ph sz="half" idx="2"/>
          </p:nvPr>
        </p:nvSpPr>
        <p:spPr/>
        <p:txBody>
          <a:bodyPr>
            <a:normAutofit/>
          </a:bodyPr>
          <a:lstStyle/>
          <a:p>
            <a:r>
              <a:rPr lang="en-US" dirty="0"/>
              <a:t>Significant and unavoidable impacts</a:t>
            </a:r>
          </a:p>
          <a:p>
            <a:r>
              <a:rPr lang="en-US" dirty="0"/>
              <a:t>Mitigation measures to minimize impacts</a:t>
            </a:r>
          </a:p>
          <a:p>
            <a:r>
              <a:rPr lang="en-US" dirty="0"/>
              <a:t>Discussion of alternatives</a:t>
            </a:r>
          </a:p>
          <a:p>
            <a:r>
              <a:rPr lang="en-US" dirty="0"/>
              <a:t>NEPA including Environmental Justice</a:t>
            </a:r>
          </a:p>
          <a:p>
            <a:pPr marL="0" indent="0">
              <a:buNone/>
            </a:pPr>
            <a:endParaRPr lang="en-US" dirty="0"/>
          </a:p>
        </p:txBody>
      </p:sp>
      <p:sp>
        <p:nvSpPr>
          <p:cNvPr id="8" name="Date Placeholder 4">
            <a:extLst>
              <a:ext uri="{FF2B5EF4-FFF2-40B4-BE49-F238E27FC236}">
                <a16:creationId xmlns:a16="http://schemas.microsoft.com/office/drawing/2014/main" id="{05FB8043-16F8-4BFE-B33A-7987F0B9FAE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26</a:t>
            </a:fld>
            <a:endParaRPr lang="en-US" dirty="0"/>
          </a:p>
        </p:txBody>
      </p:sp>
      <p:sp>
        <p:nvSpPr>
          <p:cNvPr id="11" name="Footer Placeholder 6">
            <a:extLst>
              <a:ext uri="{FF2B5EF4-FFF2-40B4-BE49-F238E27FC236}">
                <a16:creationId xmlns:a16="http://schemas.microsoft.com/office/drawing/2014/main" id="{846B89EC-FF86-4B3C-AD9A-A4163D7E13AC}"/>
              </a:ext>
            </a:extLst>
          </p:cNvPr>
          <p:cNvSpPr txBox="1">
            <a:spLocks/>
          </p:cNvSpPr>
          <p:nvPr/>
        </p:nvSpPr>
        <p:spPr>
          <a:xfrm>
            <a:off x="2340079" y="6367116"/>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Tree>
    <p:extLst>
      <p:ext uri="{BB962C8B-B14F-4D97-AF65-F5344CB8AC3E}">
        <p14:creationId xmlns:p14="http://schemas.microsoft.com/office/powerpoint/2010/main" val="145074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937517" y="344826"/>
            <a:ext cx="9739955" cy="698739"/>
          </a:xfrm>
        </p:spPr>
        <p:txBody>
          <a:bodyPr/>
          <a:lstStyle/>
          <a:p>
            <a:r>
              <a:rPr lang="en-US" dirty="0"/>
              <a:t>Environmental Topics to be Analyzed in the EIR/EIS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974262268"/>
              </p:ext>
            </p:extLst>
          </p:nvPr>
        </p:nvGraphicFramePr>
        <p:xfrm>
          <a:off x="762596" y="1616561"/>
          <a:ext cx="5327552" cy="4465320"/>
        </p:xfrm>
        <a:graphic>
          <a:graphicData uri="http://schemas.openxmlformats.org/drawingml/2006/table">
            <a:tbl>
              <a:tblPr firstRow="1" firstCol="1" bandRow="1"/>
              <a:tblGrid>
                <a:gridCol w="5327552">
                  <a:extLst>
                    <a:ext uri="{9D8B030D-6E8A-4147-A177-3AD203B41FA5}">
                      <a16:colId xmlns:a16="http://schemas.microsoft.com/office/drawing/2014/main" val="20000"/>
                    </a:ext>
                  </a:extLst>
                </a:gridCol>
              </a:tblGrid>
              <a:tr h="4430444">
                <a:tc>
                  <a:txBody>
                    <a:bodyPr/>
                    <a:lstStyle/>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Aesthetics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Air Quality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Biological Resources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Cultural Resources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Energy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Environmental Justice </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rgbClr val="59595B"/>
                          </a:solidFill>
                          <a:latin typeface="+mn-lt"/>
                          <a:ea typeface="+mn-ea"/>
                          <a:cs typeface="+mn-cs"/>
                        </a:rPr>
                        <a:t>Geology/Soils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rgbClr val="59595B"/>
                          </a:solidFill>
                          <a:latin typeface="+mn-lt"/>
                          <a:ea typeface="+mn-ea"/>
                          <a:cs typeface="+mn-cs"/>
                        </a:rPr>
                        <a:t>Greenhouse Gas Emissions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rgbClr val="59595B"/>
                          </a:solidFill>
                          <a:latin typeface="+mn-lt"/>
                          <a:ea typeface="+mn-ea"/>
                          <a:cs typeface="+mn-cs"/>
                        </a:rPr>
                        <a:t>Hazards/Hazardous Materials</a:t>
                      </a:r>
                      <a:endParaRPr lang="en-US" sz="2800" b="0" dirty="0">
                        <a:solidFill>
                          <a:schemeClr val="tx1">
                            <a:lumMod val="50000"/>
                          </a:schemeClr>
                        </a:solidFill>
                        <a:effectLst/>
                        <a:latin typeface="Calibri" panose="020F0502020204030204" pitchFamily="34" charset="0"/>
                        <a:ea typeface="Times New Roman"/>
                      </a:endParaRPr>
                    </a:p>
                    <a:p>
                      <a:pPr marL="342900" marR="0" lvl="0" indent="-342900">
                        <a:spcBef>
                          <a:spcPts val="0"/>
                        </a:spcBef>
                        <a:spcAft>
                          <a:spcPts val="0"/>
                        </a:spcAft>
                        <a:buFont typeface="Symbol"/>
                        <a:buChar char=""/>
                        <a:tabLst>
                          <a:tab pos="0" algn="l"/>
                        </a:tabLst>
                      </a:pPr>
                      <a:endParaRPr lang="en-US" sz="2800" b="0" dirty="0">
                        <a:solidFill>
                          <a:schemeClr val="tx1">
                            <a:lumMod val="50000"/>
                          </a:schemeClr>
                        </a:solidFill>
                        <a:effectLst/>
                        <a:latin typeface="Calibri" panose="020F0502020204030204" pitchFamily="34" charset="0"/>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11F5AEFA-6DA9-4EA0-8AED-BD664A35A0BF}"/>
              </a:ext>
            </a:extLst>
          </p:cNvPr>
          <p:cNvGraphicFramePr>
            <a:graphicFrameLocks noGrp="1"/>
          </p:cNvGraphicFramePr>
          <p:nvPr>
            <p:extLst>
              <p:ext uri="{D42A27DB-BD31-4B8C-83A1-F6EECF244321}">
                <p14:modId xmlns:p14="http://schemas.microsoft.com/office/powerpoint/2010/main" val="1896460196"/>
              </p:ext>
            </p:extLst>
          </p:nvPr>
        </p:nvGraphicFramePr>
        <p:xfrm>
          <a:off x="4508360" y="1616561"/>
          <a:ext cx="4675367" cy="4635518"/>
        </p:xfrm>
        <a:graphic>
          <a:graphicData uri="http://schemas.openxmlformats.org/drawingml/2006/table">
            <a:tbl>
              <a:tblPr firstRow="1" firstCol="1" bandRow="1"/>
              <a:tblGrid>
                <a:gridCol w="4675367">
                  <a:extLst>
                    <a:ext uri="{9D8B030D-6E8A-4147-A177-3AD203B41FA5}">
                      <a16:colId xmlns:a16="http://schemas.microsoft.com/office/drawing/2014/main" val="20000"/>
                    </a:ext>
                  </a:extLst>
                </a:gridCol>
              </a:tblGrid>
              <a:tr h="4635518">
                <a:tc>
                  <a:txBody>
                    <a:bodyPr/>
                    <a:lstStyle/>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rgbClr val="59595B"/>
                          </a:solidFill>
                          <a:latin typeface="+mn-lt"/>
                          <a:ea typeface="+mn-ea"/>
                          <a:cs typeface="+mn-cs"/>
                        </a:rPr>
                        <a:t>Hydrology/Water Quality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Land Use/Planning</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Noise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Population/Housing</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Public Services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Recreation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Transportation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Tribal Cultural Resources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Utilities/Service Systems</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27</a:t>
            </a:fld>
            <a:endParaRPr lang="en-US" dirty="0"/>
          </a:p>
        </p:txBody>
      </p:sp>
      <p:sp>
        <p:nvSpPr>
          <p:cNvPr id="13" name="Footer Placeholder 6">
            <a:extLst>
              <a:ext uri="{FF2B5EF4-FFF2-40B4-BE49-F238E27FC236}">
                <a16:creationId xmlns:a16="http://schemas.microsoft.com/office/drawing/2014/main" id="{101EA5DA-1839-4F01-9F07-2B9A7A7EBC3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14" name="Date Placeholder 4">
            <a:extLst>
              <a:ext uri="{FF2B5EF4-FFF2-40B4-BE49-F238E27FC236}">
                <a16:creationId xmlns:a16="http://schemas.microsoft.com/office/drawing/2014/main" id="{56E779D6-E82D-4E53-A5F1-45D7771FDB65}"/>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pic>
        <p:nvPicPr>
          <p:cNvPr id="3" name="Picture 2">
            <a:extLst>
              <a:ext uri="{FF2B5EF4-FFF2-40B4-BE49-F238E27FC236}">
                <a16:creationId xmlns:a16="http://schemas.microsoft.com/office/drawing/2014/main" id="{A38F8AD5-073F-466D-A876-8787313D1936}"/>
              </a:ext>
            </a:extLst>
          </p:cNvPr>
          <p:cNvPicPr>
            <a:picLocks noChangeAspect="1"/>
          </p:cNvPicPr>
          <p:nvPr/>
        </p:nvPicPr>
        <p:blipFill rotWithShape="1">
          <a:blip r:embed="rId3"/>
          <a:srcRect r="1078"/>
          <a:stretch/>
        </p:blipFill>
        <p:spPr>
          <a:xfrm>
            <a:off x="8195037" y="1616561"/>
            <a:ext cx="3307477" cy="3742019"/>
          </a:xfrm>
          <a:prstGeom prst="rect">
            <a:avLst/>
          </a:prstGeom>
        </p:spPr>
      </p:pic>
      <p:sp>
        <p:nvSpPr>
          <p:cNvPr id="11" name="TextBox 10">
            <a:extLst>
              <a:ext uri="{FF2B5EF4-FFF2-40B4-BE49-F238E27FC236}">
                <a16:creationId xmlns:a16="http://schemas.microsoft.com/office/drawing/2014/main" id="{40F609F8-5ECB-4469-80D2-4AF9E4CA1E5E}"/>
              </a:ext>
            </a:extLst>
          </p:cNvPr>
          <p:cNvSpPr txBox="1"/>
          <p:nvPr/>
        </p:nvSpPr>
        <p:spPr>
          <a:xfrm>
            <a:off x="8195037" y="5358580"/>
            <a:ext cx="3307477" cy="523220"/>
          </a:xfrm>
          <a:prstGeom prst="rect">
            <a:avLst/>
          </a:prstGeom>
          <a:noFill/>
        </p:spPr>
        <p:txBody>
          <a:bodyPr wrap="square" rtlCol="0">
            <a:spAutoFit/>
          </a:bodyPr>
          <a:lstStyle/>
          <a:p>
            <a:r>
              <a:rPr lang="en-US" sz="1400" i="1" dirty="0"/>
              <a:t>Above: San Pedro waterfront and Vincent Thomas Bridge.</a:t>
            </a:r>
          </a:p>
        </p:txBody>
      </p:sp>
    </p:spTree>
    <p:extLst>
      <p:ext uri="{BB962C8B-B14F-4D97-AF65-F5344CB8AC3E}">
        <p14:creationId xmlns:p14="http://schemas.microsoft.com/office/powerpoint/2010/main" val="618810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940F-706A-47D1-940A-2636C1760E9B}"/>
              </a:ext>
            </a:extLst>
          </p:cNvPr>
          <p:cNvSpPr>
            <a:spLocks noGrp="1"/>
          </p:cNvSpPr>
          <p:nvPr>
            <p:ph type="title"/>
          </p:nvPr>
        </p:nvSpPr>
        <p:spPr/>
        <p:txBody>
          <a:bodyPr/>
          <a:lstStyle/>
          <a:p>
            <a:r>
              <a:rPr lang="en-US" dirty="0"/>
              <a:t>Anticipated Environmental Review Schedule</a:t>
            </a:r>
          </a:p>
        </p:txBody>
      </p:sp>
      <p:sp>
        <p:nvSpPr>
          <p:cNvPr id="6" name="Slide Number Placeholder 5">
            <a:extLst>
              <a:ext uri="{FF2B5EF4-FFF2-40B4-BE49-F238E27FC236}">
                <a16:creationId xmlns:a16="http://schemas.microsoft.com/office/drawing/2014/main" id="{1736A5F1-0B8B-48BC-839A-EB1F70050BFB}"/>
              </a:ext>
            </a:extLst>
          </p:cNvPr>
          <p:cNvSpPr>
            <a:spLocks noGrp="1"/>
          </p:cNvSpPr>
          <p:nvPr>
            <p:ph type="sldNum" sz="quarter" idx="4"/>
          </p:nvPr>
        </p:nvSpPr>
        <p:spPr/>
        <p:txBody>
          <a:bodyPr/>
          <a:lstStyle/>
          <a:p>
            <a:fld id="{C1858806-A1AF-4656-A8CB-7715E5E3E424}" type="slidenum">
              <a:rPr lang="en-US" smtClean="0"/>
              <a:pPr/>
              <a:t>28</a:t>
            </a:fld>
            <a:endParaRPr lang="en-US" dirty="0"/>
          </a:p>
        </p:txBody>
      </p:sp>
      <p:sp>
        <p:nvSpPr>
          <p:cNvPr id="15" name="Footer Placeholder 6">
            <a:extLst>
              <a:ext uri="{FF2B5EF4-FFF2-40B4-BE49-F238E27FC236}">
                <a16:creationId xmlns:a16="http://schemas.microsoft.com/office/drawing/2014/main" id="{9DC6B724-91A4-4BD4-BDE0-90F5ED60754A}"/>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16" name="Date Placeholder 4">
            <a:extLst>
              <a:ext uri="{FF2B5EF4-FFF2-40B4-BE49-F238E27FC236}">
                <a16:creationId xmlns:a16="http://schemas.microsoft.com/office/drawing/2014/main" id="{C39C9B29-5DD5-4F36-BA11-AD212B6CF8E3}"/>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graphicFrame>
        <p:nvGraphicFramePr>
          <p:cNvPr id="9" name="Diagram 8">
            <a:extLst>
              <a:ext uri="{FF2B5EF4-FFF2-40B4-BE49-F238E27FC236}">
                <a16:creationId xmlns:a16="http://schemas.microsoft.com/office/drawing/2014/main" id="{ADDFA0A7-FC1B-44D0-8EF7-89C9B52F91E9}"/>
              </a:ext>
            </a:extLst>
          </p:cNvPr>
          <p:cNvGraphicFramePr/>
          <p:nvPr>
            <p:extLst>
              <p:ext uri="{D42A27DB-BD31-4B8C-83A1-F6EECF244321}">
                <p14:modId xmlns:p14="http://schemas.microsoft.com/office/powerpoint/2010/main" val="4125840323"/>
              </p:ext>
            </p:extLst>
          </p:nvPr>
        </p:nvGraphicFramePr>
        <p:xfrm>
          <a:off x="2268695" y="1431888"/>
          <a:ext cx="7453644" cy="461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Star">
            <a:extLst>
              <a:ext uri="{FF2B5EF4-FFF2-40B4-BE49-F238E27FC236}">
                <a16:creationId xmlns:a16="http://schemas.microsoft.com/office/drawing/2014/main" id="{F268BFD2-DBB3-43D3-B174-BFCE1E1E06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8623">
            <a:off x="1597615" y="1625898"/>
            <a:ext cx="1189959" cy="1189959"/>
          </a:xfrm>
          <a:prstGeom prst="rect">
            <a:avLst/>
          </a:prstGeom>
        </p:spPr>
      </p:pic>
      <p:sp>
        <p:nvSpPr>
          <p:cNvPr id="5" name="TextBox 4">
            <a:extLst>
              <a:ext uri="{FF2B5EF4-FFF2-40B4-BE49-F238E27FC236}">
                <a16:creationId xmlns:a16="http://schemas.microsoft.com/office/drawing/2014/main" id="{A642E5B1-7007-4505-81C6-2ED1DC1EFEC7}"/>
              </a:ext>
            </a:extLst>
          </p:cNvPr>
          <p:cNvSpPr txBox="1"/>
          <p:nvPr/>
        </p:nvSpPr>
        <p:spPr>
          <a:xfrm rot="20350678">
            <a:off x="1842776" y="2025985"/>
            <a:ext cx="751744" cy="523220"/>
          </a:xfrm>
          <a:prstGeom prst="rect">
            <a:avLst/>
          </a:prstGeom>
          <a:noFill/>
        </p:spPr>
        <p:txBody>
          <a:bodyPr wrap="none" rtlCol="0">
            <a:spAutoFit/>
          </a:bodyPr>
          <a:lstStyle/>
          <a:p>
            <a:r>
              <a:rPr lang="en-US" sz="1400" b="1" dirty="0"/>
              <a:t>We are </a:t>
            </a:r>
          </a:p>
          <a:p>
            <a:pPr algn="ctr"/>
            <a:r>
              <a:rPr lang="en-US" sz="1400" b="1" dirty="0"/>
              <a:t>here</a:t>
            </a:r>
          </a:p>
        </p:txBody>
      </p:sp>
    </p:spTree>
    <p:extLst>
      <p:ext uri="{BB962C8B-B14F-4D97-AF65-F5344CB8AC3E}">
        <p14:creationId xmlns:p14="http://schemas.microsoft.com/office/powerpoint/2010/main" val="1183226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E735A-0253-47D7-B1C5-49706CA22511}"/>
              </a:ext>
            </a:extLst>
          </p:cNvPr>
          <p:cNvPicPr>
            <a:picLocks noChangeAspect="1"/>
          </p:cNvPicPr>
          <p:nvPr/>
        </p:nvPicPr>
        <p:blipFill>
          <a:blip r:embed="rId3"/>
          <a:stretch>
            <a:fillRect/>
          </a:stretch>
        </p:blipFill>
        <p:spPr>
          <a:xfrm>
            <a:off x="-8264" y="0"/>
            <a:ext cx="12200264" cy="8052174"/>
          </a:xfrm>
          <a:prstGeom prst="rect">
            <a:avLst/>
          </a:prstGeom>
        </p:spPr>
      </p:pic>
      <p:pic>
        <p:nvPicPr>
          <p:cNvPr id="13" name="Picture 12">
            <a:extLst>
              <a:ext uri="{FF2B5EF4-FFF2-40B4-BE49-F238E27FC236}">
                <a16:creationId xmlns:a16="http://schemas.microsoft.com/office/drawing/2014/main" id="{3A23428E-4DA9-4B12-803D-02FE0CEA36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4" y="131552"/>
            <a:ext cx="12191995" cy="1194816"/>
          </a:xfrm>
          <a:prstGeom prst="rect">
            <a:avLst/>
          </a:prstGeom>
        </p:spPr>
      </p:pic>
      <p:sp>
        <p:nvSpPr>
          <p:cNvPr id="2" name="Title 1">
            <a:extLst>
              <a:ext uri="{FF2B5EF4-FFF2-40B4-BE49-F238E27FC236}">
                <a16:creationId xmlns:a16="http://schemas.microsoft.com/office/drawing/2014/main" id="{283A57F3-FFE5-4C99-8551-72F79A0D7C89}"/>
              </a:ext>
            </a:extLst>
          </p:cNvPr>
          <p:cNvSpPr>
            <a:spLocks noGrp="1"/>
          </p:cNvSpPr>
          <p:nvPr>
            <p:ph type="title" idx="4294967295"/>
          </p:nvPr>
        </p:nvSpPr>
        <p:spPr>
          <a:xfrm>
            <a:off x="1649247" y="372390"/>
            <a:ext cx="9992138" cy="722312"/>
          </a:xfrm>
        </p:spPr>
        <p:txBody>
          <a:bodyPr vert="horz" lIns="91440" tIns="182880" rIns="91440" bIns="91440" rtlCol="0" anchor="ctr" anchorCtr="0">
            <a:noAutofit/>
          </a:bodyPr>
          <a:lstStyle/>
          <a:p>
            <a:r>
              <a:rPr lang="en-US" sz="3600" dirty="0"/>
              <a:t>Comments</a:t>
            </a:r>
          </a:p>
        </p:txBody>
      </p:sp>
      <p:sp>
        <p:nvSpPr>
          <p:cNvPr id="3" name="Hexagon 2">
            <a:extLst>
              <a:ext uri="{FF2B5EF4-FFF2-40B4-BE49-F238E27FC236}">
                <a16:creationId xmlns:a16="http://schemas.microsoft.com/office/drawing/2014/main" id="{9473BD8D-8882-453F-BCEB-21098B0D25D6}"/>
              </a:ext>
            </a:extLst>
          </p:cNvPr>
          <p:cNvSpPr/>
          <p:nvPr/>
        </p:nvSpPr>
        <p:spPr>
          <a:xfrm>
            <a:off x="4185106" y="2227241"/>
            <a:ext cx="3430601" cy="3041487"/>
          </a:xfrm>
          <a:prstGeom prst="hexagon">
            <a:avLst/>
          </a:prstGeom>
          <a:solidFill>
            <a:schemeClr val="tx2"/>
          </a:solidFill>
          <a:ln w="28575">
            <a:solidFill>
              <a:schemeClr val="bg1"/>
            </a:solidFill>
          </a:ln>
        </p:spPr>
        <p:txBody>
          <a:bodyPr wrap="square" anchor="ctr" anchorCtr="0">
            <a:normAutofit fontScale="92500" lnSpcReduction="10000"/>
          </a:bodyPr>
          <a:lstStyle/>
          <a:p>
            <a:pPr lvl="0" algn="ctr">
              <a:lnSpc>
                <a:spcPct val="130000"/>
              </a:lnSpc>
              <a:buClr>
                <a:schemeClr val="accent2"/>
              </a:buClr>
              <a:buSzPct val="110000"/>
            </a:pPr>
            <a:r>
              <a:rPr lang="en-US" sz="2800" b="1" dirty="0">
                <a:solidFill>
                  <a:schemeClr val="bg1"/>
                </a:solidFill>
              </a:rPr>
              <a:t>Comments Regarding the Scope of the EIR/EIS</a:t>
            </a:r>
          </a:p>
        </p:txBody>
      </p:sp>
      <p:pic>
        <p:nvPicPr>
          <p:cNvPr id="8" name="Picture 2" descr="A Message from HACLA on Coronavirus - News &amp; Media">
            <a:extLst>
              <a:ext uri="{FF2B5EF4-FFF2-40B4-BE49-F238E27FC236}">
                <a16:creationId xmlns:a16="http://schemas.microsoft.com/office/drawing/2014/main" id="{ACD13BCA-6BAC-4BE9-B4BA-98A6BDE67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44" y="281354"/>
            <a:ext cx="907309" cy="907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mergency Renters Assistance Subsidy Program">
            <a:extLst>
              <a:ext uri="{FF2B5EF4-FFF2-40B4-BE49-F238E27FC236}">
                <a16:creationId xmlns:a16="http://schemas.microsoft.com/office/drawing/2014/main" id="{F64D6192-8CDE-49E9-8F24-C10E6A548A38}"/>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16176" y="409894"/>
            <a:ext cx="1004931" cy="6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3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E0FF2-EE3E-442E-ACA1-5FBD942397E6}"/>
              </a:ext>
            </a:extLst>
          </p:cNvPr>
          <p:cNvSpPr>
            <a:spLocks noGrp="1"/>
          </p:cNvSpPr>
          <p:nvPr>
            <p:ph type="title"/>
          </p:nvPr>
        </p:nvSpPr>
        <p:spPr/>
        <p:txBody>
          <a:bodyPr/>
          <a:lstStyle/>
          <a:p>
            <a:r>
              <a:rPr lang="en-US" dirty="0"/>
              <a:t>Housekeeping Items</a:t>
            </a:r>
          </a:p>
        </p:txBody>
      </p:sp>
      <p:sp>
        <p:nvSpPr>
          <p:cNvPr id="5" name="Content Placeholder 4">
            <a:extLst>
              <a:ext uri="{FF2B5EF4-FFF2-40B4-BE49-F238E27FC236}">
                <a16:creationId xmlns:a16="http://schemas.microsoft.com/office/drawing/2014/main" id="{3243F387-1A75-4034-BCB7-7465E76F4745}"/>
              </a:ext>
            </a:extLst>
          </p:cNvPr>
          <p:cNvSpPr>
            <a:spLocks noGrp="1"/>
          </p:cNvSpPr>
          <p:nvPr>
            <p:ph idx="1"/>
          </p:nvPr>
        </p:nvSpPr>
        <p:spPr>
          <a:xfrm>
            <a:off x="659011" y="1848509"/>
            <a:ext cx="11193863" cy="4346662"/>
          </a:xfrm>
        </p:spPr>
        <p:txBody>
          <a:bodyPr>
            <a:normAutofit fontScale="62500" lnSpcReduction="20000"/>
          </a:bodyPr>
          <a:lstStyle/>
          <a:p>
            <a:pPr>
              <a:lnSpc>
                <a:spcPct val="120000"/>
              </a:lnSpc>
              <a:spcAft>
                <a:spcPts val="800"/>
              </a:spcAft>
              <a:buClr>
                <a:srgbClr val="32788C"/>
              </a:buClr>
            </a:pPr>
            <a:r>
              <a:rPr lang="en-US" dirty="0">
                <a:solidFill>
                  <a:schemeClr val="tx1"/>
                </a:solidFill>
              </a:rPr>
              <a:t>Scoping Meeting will last approximately 60 minutes, including time for input.  </a:t>
            </a:r>
          </a:p>
          <a:p>
            <a:pPr>
              <a:lnSpc>
                <a:spcPct val="120000"/>
              </a:lnSpc>
              <a:spcAft>
                <a:spcPts val="800"/>
              </a:spcAft>
              <a:buClr>
                <a:srgbClr val="32788C"/>
              </a:buClr>
            </a:pPr>
            <a:r>
              <a:rPr lang="en-US" dirty="0">
                <a:solidFill>
                  <a:schemeClr val="tx1"/>
                </a:solidFill>
              </a:rPr>
              <a:t>While the presentation is being recorded, please submit all comments/questions on CEQA compliance in writing to ensure the adequacy of the record. </a:t>
            </a:r>
          </a:p>
          <a:p>
            <a:pPr>
              <a:lnSpc>
                <a:spcPct val="120000"/>
              </a:lnSpc>
              <a:spcAft>
                <a:spcPts val="800"/>
              </a:spcAft>
              <a:buClr>
                <a:srgbClr val="32788C"/>
              </a:buClr>
            </a:pPr>
            <a:r>
              <a:rPr lang="en-US" dirty="0">
                <a:solidFill>
                  <a:schemeClr val="tx1"/>
                </a:solidFill>
              </a:rPr>
              <a:t>Please hold comments until the end of the presentation. </a:t>
            </a:r>
          </a:p>
          <a:p>
            <a:pPr>
              <a:lnSpc>
                <a:spcPct val="120000"/>
              </a:lnSpc>
              <a:spcAft>
                <a:spcPts val="800"/>
              </a:spcAft>
              <a:buClr>
                <a:srgbClr val="32788C"/>
              </a:buClr>
            </a:pPr>
            <a:r>
              <a:rPr lang="en-US" dirty="0">
                <a:solidFill>
                  <a:schemeClr val="tx1"/>
                </a:solidFill>
              </a:rPr>
              <a:t>To provide input, type in the Chat or use the Raise Your Hand feature. </a:t>
            </a:r>
          </a:p>
          <a:p>
            <a:pPr>
              <a:lnSpc>
                <a:spcPct val="120000"/>
              </a:lnSpc>
              <a:spcAft>
                <a:spcPts val="800"/>
              </a:spcAft>
              <a:buClr>
                <a:srgbClr val="32788C"/>
              </a:buClr>
            </a:pPr>
            <a:r>
              <a:rPr lang="en-US" sz="2900" dirty="0">
                <a:solidFill>
                  <a:schemeClr val="tx1"/>
                </a:solidFill>
              </a:rPr>
              <a:t>Please mute your microphone unless you are actively asking a question or providing feedback.</a:t>
            </a:r>
          </a:p>
          <a:p>
            <a:pPr>
              <a:lnSpc>
                <a:spcPct val="120000"/>
              </a:lnSpc>
              <a:spcAft>
                <a:spcPts val="800"/>
              </a:spcAft>
              <a:buClr>
                <a:srgbClr val="32788C"/>
              </a:buClr>
            </a:pPr>
            <a:r>
              <a:rPr lang="en-US" sz="2900" dirty="0">
                <a:solidFill>
                  <a:schemeClr val="tx1"/>
                </a:solidFill>
              </a:rPr>
              <a:t>If you are joining by phone only, you can raise your hand by pressing *9 on your phone and use *6 to go unmute yourself.</a:t>
            </a:r>
          </a:p>
          <a:p>
            <a:pPr>
              <a:lnSpc>
                <a:spcPct val="120000"/>
              </a:lnSpc>
              <a:spcAft>
                <a:spcPts val="800"/>
              </a:spcAft>
              <a:buClr>
                <a:srgbClr val="32788C"/>
              </a:buClr>
            </a:pPr>
            <a:r>
              <a:rPr lang="en-US" sz="2900" dirty="0">
                <a:solidFill>
                  <a:schemeClr val="tx1"/>
                </a:solidFill>
              </a:rPr>
              <a:t>Please identify yourself and your organization prior to asking a question or making a comment.</a:t>
            </a:r>
          </a:p>
          <a:p>
            <a:pPr>
              <a:lnSpc>
                <a:spcPct val="120000"/>
              </a:lnSpc>
              <a:spcAft>
                <a:spcPts val="800"/>
              </a:spcAft>
              <a:buClr>
                <a:srgbClr val="32788C"/>
              </a:buClr>
            </a:pPr>
            <a:r>
              <a:rPr lang="en-US" sz="2900" dirty="0">
                <a:solidFill>
                  <a:schemeClr val="tx1"/>
                </a:solidFill>
              </a:rPr>
              <a:t>Technical issues? Use the Chat box to communicate with us.</a:t>
            </a:r>
          </a:p>
          <a:p>
            <a:pPr marL="0" indent="0">
              <a:lnSpc>
                <a:spcPct val="120000"/>
              </a:lnSpc>
              <a:spcAft>
                <a:spcPts val="800"/>
              </a:spcAft>
              <a:buClr>
                <a:srgbClr val="32788C"/>
              </a:buClr>
              <a:buNone/>
            </a:pPr>
            <a:endParaRPr lang="en-US" dirty="0"/>
          </a:p>
          <a:p>
            <a:endParaRPr lang="en-US" dirty="0"/>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2"/>
          </p:nvPr>
        </p:nvSpPr>
        <p:spPr/>
        <p:txBody>
          <a:bodyPr/>
          <a:lstStyle/>
          <a:p>
            <a:r>
              <a:rPr lang="en-US" dirty="0"/>
              <a:t>2/6/2021</a:t>
            </a:r>
          </a:p>
        </p:txBody>
      </p:sp>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4"/>
          </p:nvPr>
        </p:nvSpPr>
        <p:spPr/>
        <p:txBody>
          <a:bodyPr/>
          <a:lstStyle/>
          <a:p>
            <a:fld id="{C1858806-A1AF-4656-A8CB-7715E5E3E424}" type="slidenum">
              <a:rPr lang="en-US" smtClean="0"/>
              <a:pPr/>
              <a:t>3</a:t>
            </a:fld>
            <a:endParaRPr lang="en-US" dirty="0"/>
          </a:p>
        </p:txBody>
      </p:sp>
      <p:sp>
        <p:nvSpPr>
          <p:cNvPr id="13" name="Footer Placeholder 6">
            <a:extLst>
              <a:ext uri="{FF2B5EF4-FFF2-40B4-BE49-F238E27FC236}">
                <a16:creationId xmlns:a16="http://schemas.microsoft.com/office/drawing/2014/main" id="{787116B1-F710-47F5-AA80-5415DCF47C4E}"/>
              </a:ext>
            </a:extLst>
          </p:cNvPr>
          <p:cNvSpPr txBox="1">
            <a:spLocks/>
          </p:cNvSpPr>
          <p:nvPr/>
        </p:nvSpPr>
        <p:spPr>
          <a:xfrm>
            <a:off x="1905168" y="6366523"/>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Tree>
    <p:extLst>
      <p:ext uri="{BB962C8B-B14F-4D97-AF65-F5344CB8AC3E}">
        <p14:creationId xmlns:p14="http://schemas.microsoft.com/office/powerpoint/2010/main" val="127216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937517" y="344826"/>
            <a:ext cx="9739955" cy="698739"/>
          </a:xfrm>
        </p:spPr>
        <p:txBody>
          <a:bodyPr/>
          <a:lstStyle/>
          <a:p>
            <a:r>
              <a:rPr lang="en-US" dirty="0"/>
              <a:t>Comments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298766445"/>
              </p:ext>
            </p:extLst>
          </p:nvPr>
        </p:nvGraphicFramePr>
        <p:xfrm>
          <a:off x="762596" y="1616561"/>
          <a:ext cx="10903540" cy="4422498"/>
        </p:xfrm>
        <a:graphic>
          <a:graphicData uri="http://schemas.openxmlformats.org/drawingml/2006/table">
            <a:tbl>
              <a:tblPr firstRow="1" firstCol="1" bandRow="1"/>
              <a:tblGrid>
                <a:gridCol w="10903540">
                  <a:extLst>
                    <a:ext uri="{9D8B030D-6E8A-4147-A177-3AD203B41FA5}">
                      <a16:colId xmlns:a16="http://schemas.microsoft.com/office/drawing/2014/main" val="20000"/>
                    </a:ext>
                  </a:extLst>
                </a:gridCol>
              </a:tblGrid>
              <a:tr h="4422498">
                <a:tc>
                  <a:txBody>
                    <a:bodyPr/>
                    <a:lstStyle/>
                    <a:p>
                      <a:pPr marL="342900" marR="0" lvl="0" indent="-342900">
                        <a:spcBef>
                          <a:spcPts val="0"/>
                        </a:spcBef>
                        <a:spcAft>
                          <a:spcPts val="0"/>
                        </a:spcAft>
                        <a:buFont typeface="Symbol"/>
                        <a:buChar char=""/>
                        <a:tabLst>
                          <a:tab pos="0" algn="l"/>
                        </a:tabLst>
                      </a:pPr>
                      <a:endParaRPr lang="en-US" sz="2800" b="0" dirty="0">
                        <a:solidFill>
                          <a:schemeClr val="tx1">
                            <a:lumMod val="50000"/>
                          </a:schemeClr>
                        </a:solidFill>
                        <a:effectLst/>
                        <a:latin typeface="Calibri" panose="020F0502020204030204" pitchFamily="34" charset="0"/>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30</a:t>
            </a:fld>
            <a:endParaRPr lang="en-US" dirty="0"/>
          </a:p>
        </p:txBody>
      </p:sp>
      <p:sp>
        <p:nvSpPr>
          <p:cNvPr id="13" name="Footer Placeholder 6">
            <a:extLst>
              <a:ext uri="{FF2B5EF4-FFF2-40B4-BE49-F238E27FC236}">
                <a16:creationId xmlns:a16="http://schemas.microsoft.com/office/drawing/2014/main" id="{101EA5DA-1839-4F01-9F07-2B9A7A7EBC3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14" name="Date Placeholder 4">
            <a:extLst>
              <a:ext uri="{FF2B5EF4-FFF2-40B4-BE49-F238E27FC236}">
                <a16:creationId xmlns:a16="http://schemas.microsoft.com/office/drawing/2014/main" id="{56E779D6-E82D-4E53-A5F1-45D7771FDB65}"/>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Tree>
    <p:extLst>
      <p:ext uri="{BB962C8B-B14F-4D97-AF65-F5344CB8AC3E}">
        <p14:creationId xmlns:p14="http://schemas.microsoft.com/office/powerpoint/2010/main" val="2267542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937517" y="344826"/>
            <a:ext cx="9739955" cy="698739"/>
          </a:xfrm>
        </p:spPr>
        <p:txBody>
          <a:bodyPr/>
          <a:lstStyle/>
          <a:p>
            <a:r>
              <a:rPr lang="en-US" dirty="0"/>
              <a:t>Comments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nvGraphicFramePr>
        <p:xfrm>
          <a:off x="762596" y="1616561"/>
          <a:ext cx="10903540" cy="4422498"/>
        </p:xfrm>
        <a:graphic>
          <a:graphicData uri="http://schemas.openxmlformats.org/drawingml/2006/table">
            <a:tbl>
              <a:tblPr firstRow="1" firstCol="1" bandRow="1"/>
              <a:tblGrid>
                <a:gridCol w="10903540">
                  <a:extLst>
                    <a:ext uri="{9D8B030D-6E8A-4147-A177-3AD203B41FA5}">
                      <a16:colId xmlns:a16="http://schemas.microsoft.com/office/drawing/2014/main" val="20000"/>
                    </a:ext>
                  </a:extLst>
                </a:gridCol>
              </a:tblGrid>
              <a:tr h="4422498">
                <a:tc>
                  <a:txBody>
                    <a:bodyPr/>
                    <a:lstStyle/>
                    <a:p>
                      <a:pPr marL="342900" marR="0" lvl="0" indent="-342900">
                        <a:spcBef>
                          <a:spcPts val="0"/>
                        </a:spcBef>
                        <a:spcAft>
                          <a:spcPts val="0"/>
                        </a:spcAft>
                        <a:buFont typeface="Symbol"/>
                        <a:buChar char=""/>
                        <a:tabLst>
                          <a:tab pos="0" algn="l"/>
                        </a:tabLst>
                      </a:pPr>
                      <a:endParaRPr lang="en-US" sz="2800" b="0" dirty="0">
                        <a:solidFill>
                          <a:schemeClr val="tx1">
                            <a:lumMod val="50000"/>
                          </a:schemeClr>
                        </a:solidFill>
                        <a:effectLst/>
                        <a:latin typeface="Calibri" panose="020F0502020204030204" pitchFamily="34" charset="0"/>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31</a:t>
            </a:fld>
            <a:endParaRPr lang="en-US" dirty="0"/>
          </a:p>
        </p:txBody>
      </p:sp>
      <p:sp>
        <p:nvSpPr>
          <p:cNvPr id="13" name="Footer Placeholder 6">
            <a:extLst>
              <a:ext uri="{FF2B5EF4-FFF2-40B4-BE49-F238E27FC236}">
                <a16:creationId xmlns:a16="http://schemas.microsoft.com/office/drawing/2014/main" id="{101EA5DA-1839-4F01-9F07-2B9A7A7EBC3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14" name="Date Placeholder 4">
            <a:extLst>
              <a:ext uri="{FF2B5EF4-FFF2-40B4-BE49-F238E27FC236}">
                <a16:creationId xmlns:a16="http://schemas.microsoft.com/office/drawing/2014/main" id="{56E779D6-E82D-4E53-A5F1-45D7771FDB65}"/>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Tree>
    <p:extLst>
      <p:ext uri="{BB962C8B-B14F-4D97-AF65-F5344CB8AC3E}">
        <p14:creationId xmlns:p14="http://schemas.microsoft.com/office/powerpoint/2010/main" val="837524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8A75F-4148-42C6-8651-558E32235FB4}"/>
              </a:ext>
            </a:extLst>
          </p:cNvPr>
          <p:cNvPicPr>
            <a:picLocks noChangeAspect="1"/>
          </p:cNvPicPr>
          <p:nvPr/>
        </p:nvPicPr>
        <p:blipFill>
          <a:blip r:embed="rId3"/>
          <a:stretch>
            <a:fillRect/>
          </a:stretch>
        </p:blipFill>
        <p:spPr>
          <a:xfrm>
            <a:off x="2509775" y="-9399"/>
            <a:ext cx="10200590" cy="6944441"/>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82193" y="-100483"/>
            <a:ext cx="9299559" cy="7035526"/>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sp>
        <p:nvSpPr>
          <p:cNvPr id="9" name="Text Placeholder 2">
            <a:extLst>
              <a:ext uri="{FF2B5EF4-FFF2-40B4-BE49-F238E27FC236}">
                <a16:creationId xmlns:a16="http://schemas.microsoft.com/office/drawing/2014/main" id="{137ED362-57E7-4DDD-A608-3CE1C58BBB1B}"/>
              </a:ext>
            </a:extLst>
          </p:cNvPr>
          <p:cNvSpPr txBox="1">
            <a:spLocks/>
          </p:cNvSpPr>
          <p:nvPr/>
        </p:nvSpPr>
        <p:spPr>
          <a:xfrm>
            <a:off x="250091" y="1664481"/>
            <a:ext cx="6452160" cy="4244170"/>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rgbClr val="59595B"/>
                </a:solidFill>
                <a:latin typeface="+mn-lt"/>
                <a:ea typeface="+mn-ea"/>
                <a:cs typeface="+mn-cs"/>
              </a:defRPr>
            </a:lvl1pPr>
            <a:lvl2pPr marL="457189" indent="0" algn="l" defTabSz="914377" rtl="0" eaLnBrk="1" latinLnBrk="0" hangingPunct="1">
              <a:lnSpc>
                <a:spcPct val="90000"/>
              </a:lnSpc>
              <a:spcBef>
                <a:spcPts val="500"/>
              </a:spcBef>
              <a:buClr>
                <a:schemeClr val="tx2"/>
              </a:buClr>
              <a:buFont typeface="Wingdings" panose="05000000000000000000" pitchFamily="2" charset="2"/>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Clr>
                <a:schemeClr val="tx2"/>
              </a:buClr>
              <a:buFont typeface="Wingdings" panose="05000000000000000000" pitchFamily="2" charset="2"/>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b="1" dirty="0"/>
              <a:t>Email</a:t>
            </a:r>
            <a:r>
              <a:rPr lang="en-US" sz="2000" dirty="0"/>
              <a:t> your comments to </a:t>
            </a:r>
            <a:r>
              <a:rPr lang="en-US" sz="2000" b="1" dirty="0"/>
              <a:t>jessica.frazier@hacla.org </a:t>
            </a:r>
            <a:r>
              <a:rPr lang="en-US" sz="2000" dirty="0"/>
              <a:t>(reference “One San Pedro EIR/EIS” in the subject line) </a:t>
            </a:r>
          </a:p>
          <a:p>
            <a:endParaRPr lang="en-US" sz="2000" dirty="0"/>
          </a:p>
          <a:p>
            <a:r>
              <a:rPr lang="en-US" sz="2000" b="1" dirty="0"/>
              <a:t>Written comments </a:t>
            </a:r>
            <a:r>
              <a:rPr lang="en-US" sz="2000" dirty="0"/>
              <a:t>can be sent to:</a:t>
            </a:r>
          </a:p>
          <a:p>
            <a:r>
              <a:rPr lang="en-US" sz="2000" dirty="0"/>
              <a:t>Jessica Frazier, Development Officer, Strategic Development </a:t>
            </a:r>
            <a:br>
              <a:rPr lang="en-US" sz="2000" dirty="0"/>
            </a:br>
            <a:r>
              <a:rPr lang="en-US" sz="2000" dirty="0"/>
              <a:t>Housing Authority of the City of Los Angeles</a:t>
            </a:r>
            <a:br>
              <a:rPr lang="en-US" sz="2000" dirty="0"/>
            </a:br>
            <a:r>
              <a:rPr lang="en-US" sz="2000" dirty="0"/>
              <a:t>2600 Wilshire Boulevard, 3</a:t>
            </a:r>
            <a:r>
              <a:rPr lang="en-US" sz="2000" baseline="30000" dirty="0"/>
              <a:t>rd</a:t>
            </a:r>
            <a:r>
              <a:rPr lang="en-US" sz="2000" dirty="0"/>
              <a:t> Floor</a:t>
            </a:r>
            <a:br>
              <a:rPr lang="en-US" sz="2000" dirty="0"/>
            </a:br>
            <a:r>
              <a:rPr lang="en-US" sz="2000" dirty="0"/>
              <a:t>Los Angeles, California 90057</a:t>
            </a:r>
            <a:br>
              <a:rPr lang="en-US" sz="2000" dirty="0"/>
            </a:br>
            <a:r>
              <a:rPr lang="en-US" sz="2000" dirty="0"/>
              <a:t>(213) 252-4215</a:t>
            </a:r>
          </a:p>
        </p:txBody>
      </p:sp>
      <p:pic>
        <p:nvPicPr>
          <p:cNvPr id="11" name="Picture 10">
            <a:extLst>
              <a:ext uri="{FF2B5EF4-FFF2-40B4-BE49-F238E27FC236}">
                <a16:creationId xmlns:a16="http://schemas.microsoft.com/office/drawing/2014/main" id="{22B2DA34-E7C3-4C30-B4D5-8EBF83AB5680}"/>
              </a:ext>
            </a:extLst>
          </p:cNvPr>
          <p:cNvPicPr>
            <a:picLocks noChangeAspect="1"/>
          </p:cNvPicPr>
          <p:nvPr/>
        </p:nvPicPr>
        <p:blipFill rotWithShape="1">
          <a:blip r:embed="rId4">
            <a:extLst>
              <a:ext uri="{28A0092B-C50C-407E-A947-70E740481C1C}">
                <a14:useLocalDpi xmlns:a14="http://schemas.microsoft.com/office/drawing/2010/main"/>
              </a:ext>
            </a:extLst>
          </a:blip>
          <a:srcRect l="28277"/>
          <a:stretch/>
        </p:blipFill>
        <p:spPr>
          <a:xfrm>
            <a:off x="0" y="136552"/>
            <a:ext cx="8744403" cy="1194816"/>
          </a:xfrm>
          <a:prstGeom prst="rect">
            <a:avLst/>
          </a:prstGeom>
        </p:spPr>
      </p:pic>
      <p:sp>
        <p:nvSpPr>
          <p:cNvPr id="13" name="Title Placeholder 1">
            <a:extLst>
              <a:ext uri="{FF2B5EF4-FFF2-40B4-BE49-F238E27FC236}">
                <a16:creationId xmlns:a16="http://schemas.microsoft.com/office/drawing/2014/main" id="{AFA95CBE-0876-4DB4-84E7-1508AA7482D9}"/>
              </a:ext>
            </a:extLst>
          </p:cNvPr>
          <p:cNvSpPr txBox="1">
            <a:spLocks/>
          </p:cNvSpPr>
          <p:nvPr/>
        </p:nvSpPr>
        <p:spPr>
          <a:xfrm>
            <a:off x="1199986" y="406026"/>
            <a:ext cx="6896394" cy="691895"/>
          </a:xfrm>
          <a:prstGeom prst="rect">
            <a:avLst/>
          </a:prstGeom>
        </p:spPr>
        <p:txBody>
          <a:bodyPr vert="horz" lIns="91440" tIns="182880" rIns="91440" bIns="91440" rtlCol="0" anchor="ctr" anchorCtr="0">
            <a:normAutofit fontScale="85000" lnSpcReduction="20000"/>
          </a:bodyPr>
          <a:lstStyle>
            <a:lvl1pPr algn="l" defTabSz="914377" rtl="0" eaLnBrk="1" latinLnBrk="0" hangingPunct="1">
              <a:lnSpc>
                <a:spcPct val="90000"/>
              </a:lnSpc>
              <a:spcBef>
                <a:spcPct val="0"/>
              </a:spcBef>
              <a:buNone/>
              <a:defRPr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We welcome your comments!</a:t>
            </a:r>
          </a:p>
        </p:txBody>
      </p:sp>
      <p:pic>
        <p:nvPicPr>
          <p:cNvPr id="15" name="Picture 14">
            <a:extLst>
              <a:ext uri="{FF2B5EF4-FFF2-40B4-BE49-F238E27FC236}">
                <a16:creationId xmlns:a16="http://schemas.microsoft.com/office/drawing/2014/main" id="{21F773DD-9482-404F-9949-E69455F8C6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19" name="Slide Number Placeholder 5">
            <a:extLst>
              <a:ext uri="{FF2B5EF4-FFF2-40B4-BE49-F238E27FC236}">
                <a16:creationId xmlns:a16="http://schemas.microsoft.com/office/drawing/2014/main" id="{D138E77A-50C2-45B8-8EA3-019EEDB16D9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32</a:t>
            </a:fld>
            <a:endParaRPr lang="en-US" dirty="0"/>
          </a:p>
        </p:txBody>
      </p:sp>
      <p:sp>
        <p:nvSpPr>
          <p:cNvPr id="16" name="Footer Placeholder 6">
            <a:extLst>
              <a:ext uri="{FF2B5EF4-FFF2-40B4-BE49-F238E27FC236}">
                <a16:creationId xmlns:a16="http://schemas.microsoft.com/office/drawing/2014/main" id="{A41A9607-E24E-4665-B880-643A98D1E851}"/>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20" name="Date Placeholder 4">
            <a:extLst>
              <a:ext uri="{FF2B5EF4-FFF2-40B4-BE49-F238E27FC236}">
                <a16:creationId xmlns:a16="http://schemas.microsoft.com/office/drawing/2014/main" id="{7A299A64-04BA-418A-A16E-A677F09109FF}"/>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1/23/2021</a:t>
            </a:r>
          </a:p>
        </p:txBody>
      </p:sp>
      <p:pic>
        <p:nvPicPr>
          <p:cNvPr id="17" name="Picture 2" descr="A Message from HACLA on Coronavirus - News &amp; Media">
            <a:extLst>
              <a:ext uri="{FF2B5EF4-FFF2-40B4-BE49-F238E27FC236}">
                <a16:creationId xmlns:a16="http://schemas.microsoft.com/office/drawing/2014/main" id="{E8A9E86A-6706-477C-8CD4-4C78E3E12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45" y="301451"/>
            <a:ext cx="887212" cy="887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mergency Renters Assistance Subsidy Program">
            <a:extLst>
              <a:ext uri="{FF2B5EF4-FFF2-40B4-BE49-F238E27FC236}">
                <a16:creationId xmlns:a16="http://schemas.microsoft.com/office/drawing/2014/main" id="{1EB1E293-E733-41A0-929B-A7E4C6F7397F}"/>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12995" y="412210"/>
            <a:ext cx="1004931" cy="6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89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7454F3-AD7F-4140-A9EE-A8EA18967C8F}"/>
              </a:ext>
            </a:extLst>
          </p:cNvPr>
          <p:cNvPicPr>
            <a:picLocks noChangeAspect="1"/>
          </p:cNvPicPr>
          <p:nvPr/>
        </p:nvPicPr>
        <p:blipFill rotWithShape="1">
          <a:blip r:embed="rId3"/>
          <a:srcRect t="889"/>
          <a:stretch/>
        </p:blipFill>
        <p:spPr>
          <a:xfrm>
            <a:off x="2888322" y="0"/>
            <a:ext cx="10416116" cy="6918960"/>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82193" y="-100483"/>
            <a:ext cx="9299559" cy="7035526"/>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sp>
        <p:nvSpPr>
          <p:cNvPr id="9" name="Text Placeholder 2">
            <a:extLst>
              <a:ext uri="{FF2B5EF4-FFF2-40B4-BE49-F238E27FC236}">
                <a16:creationId xmlns:a16="http://schemas.microsoft.com/office/drawing/2014/main" id="{137ED362-57E7-4DDD-A608-3CE1C58BBB1B}"/>
              </a:ext>
            </a:extLst>
          </p:cNvPr>
          <p:cNvSpPr txBox="1">
            <a:spLocks/>
          </p:cNvSpPr>
          <p:nvPr/>
        </p:nvSpPr>
        <p:spPr>
          <a:xfrm>
            <a:off x="300517" y="1860316"/>
            <a:ext cx="6150708" cy="2680861"/>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rgbClr val="59595B"/>
                </a:solidFill>
                <a:latin typeface="+mn-lt"/>
                <a:ea typeface="+mn-ea"/>
                <a:cs typeface="+mn-cs"/>
              </a:defRPr>
            </a:lvl1pPr>
            <a:lvl2pPr marL="457189" indent="0" algn="l" defTabSz="914377" rtl="0" eaLnBrk="1" latinLnBrk="0" hangingPunct="1">
              <a:lnSpc>
                <a:spcPct val="90000"/>
              </a:lnSpc>
              <a:spcBef>
                <a:spcPts val="500"/>
              </a:spcBef>
              <a:buClr>
                <a:schemeClr val="tx2"/>
              </a:buClr>
              <a:buFont typeface="Wingdings" panose="05000000000000000000" pitchFamily="2" charset="2"/>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Clr>
                <a:schemeClr val="tx2"/>
              </a:buClr>
              <a:buFont typeface="Wingdings" panose="05000000000000000000" pitchFamily="2" charset="2"/>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600" dirty="0"/>
              <a:t>In accordance with the federal NEPA requirements, a second virtual public scoping meeting will be held for the project in April. Meeting details will be provided in the upcoming weeks through a separate notice.</a:t>
            </a:r>
          </a:p>
          <a:p>
            <a:br>
              <a:rPr lang="en-US" sz="2600" dirty="0"/>
            </a:br>
            <a:endParaRPr lang="en-US" sz="2600" dirty="0"/>
          </a:p>
        </p:txBody>
      </p:sp>
      <p:pic>
        <p:nvPicPr>
          <p:cNvPr id="11" name="Picture 10">
            <a:extLst>
              <a:ext uri="{FF2B5EF4-FFF2-40B4-BE49-F238E27FC236}">
                <a16:creationId xmlns:a16="http://schemas.microsoft.com/office/drawing/2014/main" id="{22B2DA34-E7C3-4C30-B4D5-8EBF83AB5680}"/>
              </a:ext>
            </a:extLst>
          </p:cNvPr>
          <p:cNvPicPr>
            <a:picLocks noChangeAspect="1"/>
          </p:cNvPicPr>
          <p:nvPr/>
        </p:nvPicPr>
        <p:blipFill rotWithShape="1">
          <a:blip r:embed="rId4">
            <a:extLst>
              <a:ext uri="{28A0092B-C50C-407E-A947-70E740481C1C}">
                <a14:useLocalDpi xmlns:a14="http://schemas.microsoft.com/office/drawing/2010/main"/>
              </a:ext>
            </a:extLst>
          </a:blip>
          <a:srcRect l="28277"/>
          <a:stretch/>
        </p:blipFill>
        <p:spPr>
          <a:xfrm>
            <a:off x="0" y="136552"/>
            <a:ext cx="8744403" cy="1194816"/>
          </a:xfrm>
          <a:prstGeom prst="rect">
            <a:avLst/>
          </a:prstGeom>
        </p:spPr>
      </p:pic>
      <p:sp>
        <p:nvSpPr>
          <p:cNvPr id="13" name="Title Placeholder 1">
            <a:extLst>
              <a:ext uri="{FF2B5EF4-FFF2-40B4-BE49-F238E27FC236}">
                <a16:creationId xmlns:a16="http://schemas.microsoft.com/office/drawing/2014/main" id="{AFA95CBE-0876-4DB4-84E7-1508AA7482D9}"/>
              </a:ext>
            </a:extLst>
          </p:cNvPr>
          <p:cNvSpPr txBox="1">
            <a:spLocks/>
          </p:cNvSpPr>
          <p:nvPr/>
        </p:nvSpPr>
        <p:spPr>
          <a:xfrm>
            <a:off x="1199986" y="406026"/>
            <a:ext cx="6896394" cy="691895"/>
          </a:xfrm>
          <a:prstGeom prst="rect">
            <a:avLst/>
          </a:prstGeom>
        </p:spPr>
        <p:txBody>
          <a:bodyPr vert="horz" lIns="91440" tIns="182880" rIns="91440" bIns="91440" rtlCol="0" anchor="ctr" anchorCtr="0">
            <a:normAutofit fontScale="85000" lnSpcReduction="20000"/>
          </a:bodyPr>
          <a:lstStyle>
            <a:lvl1pPr algn="l" defTabSz="914377" rtl="0" eaLnBrk="1" latinLnBrk="0" hangingPunct="1">
              <a:lnSpc>
                <a:spcPct val="90000"/>
              </a:lnSpc>
              <a:spcBef>
                <a:spcPct val="0"/>
              </a:spcBef>
              <a:buNone/>
              <a:defRPr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NEPA Scoping Meeting</a:t>
            </a:r>
          </a:p>
        </p:txBody>
      </p:sp>
      <p:pic>
        <p:nvPicPr>
          <p:cNvPr id="15" name="Picture 14">
            <a:extLst>
              <a:ext uri="{FF2B5EF4-FFF2-40B4-BE49-F238E27FC236}">
                <a16:creationId xmlns:a16="http://schemas.microsoft.com/office/drawing/2014/main" id="{21F773DD-9482-404F-9949-E69455F8C6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19" name="Slide Number Placeholder 5">
            <a:extLst>
              <a:ext uri="{FF2B5EF4-FFF2-40B4-BE49-F238E27FC236}">
                <a16:creationId xmlns:a16="http://schemas.microsoft.com/office/drawing/2014/main" id="{D138E77A-50C2-45B8-8EA3-019EEDB16D9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33</a:t>
            </a:fld>
            <a:endParaRPr lang="en-US" dirty="0"/>
          </a:p>
        </p:txBody>
      </p:sp>
      <p:sp>
        <p:nvSpPr>
          <p:cNvPr id="16" name="Footer Placeholder 6">
            <a:extLst>
              <a:ext uri="{FF2B5EF4-FFF2-40B4-BE49-F238E27FC236}">
                <a16:creationId xmlns:a16="http://schemas.microsoft.com/office/drawing/2014/main" id="{A41A9607-E24E-4665-B880-643A98D1E851}"/>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20" name="Date Placeholder 4">
            <a:extLst>
              <a:ext uri="{FF2B5EF4-FFF2-40B4-BE49-F238E27FC236}">
                <a16:creationId xmlns:a16="http://schemas.microsoft.com/office/drawing/2014/main" id="{7A299A64-04BA-418A-A16E-A677F09109FF}"/>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pic>
        <p:nvPicPr>
          <p:cNvPr id="17" name="Picture 2" descr="A Message from HACLA on Coronavirus - News &amp; Media">
            <a:extLst>
              <a:ext uri="{FF2B5EF4-FFF2-40B4-BE49-F238E27FC236}">
                <a16:creationId xmlns:a16="http://schemas.microsoft.com/office/drawing/2014/main" id="{E8A9E86A-6706-477C-8CD4-4C78E3E12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45" y="301451"/>
            <a:ext cx="887212" cy="887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mergency Renters Assistance Subsidy Program">
            <a:extLst>
              <a:ext uri="{FF2B5EF4-FFF2-40B4-BE49-F238E27FC236}">
                <a16:creationId xmlns:a16="http://schemas.microsoft.com/office/drawing/2014/main" id="{1EB1E293-E733-41A0-929B-A7E4C6F7397F}"/>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12995" y="412210"/>
            <a:ext cx="1004931" cy="6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65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57929-173B-4239-A061-487AAEC2A5F8}"/>
              </a:ext>
            </a:extLst>
          </p:cNvPr>
          <p:cNvPicPr>
            <a:picLocks noChangeAspect="1"/>
          </p:cNvPicPr>
          <p:nvPr/>
        </p:nvPicPr>
        <p:blipFill rotWithShape="1">
          <a:blip r:embed="rId3"/>
          <a:srcRect r="17180"/>
          <a:stretch/>
        </p:blipFill>
        <p:spPr>
          <a:xfrm>
            <a:off x="2369811" y="-8011"/>
            <a:ext cx="9822187" cy="6878506"/>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4" name="Picture 13">
            <a:extLst>
              <a:ext uri="{FF2B5EF4-FFF2-40B4-BE49-F238E27FC236}">
                <a16:creationId xmlns:a16="http://schemas.microsoft.com/office/drawing/2014/main" id="{FABBE3B0-9E9D-43FA-9F95-5FA4419A5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4" y="630199"/>
            <a:ext cx="6823585"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Thank you for your time!</a:t>
            </a:r>
          </a:p>
        </p:txBody>
      </p:sp>
      <p:pic>
        <p:nvPicPr>
          <p:cNvPr id="9" name="Picture 2" descr="A Message from HACLA on Coronavirus - News &amp; Media">
            <a:extLst>
              <a:ext uri="{FF2B5EF4-FFF2-40B4-BE49-F238E27FC236}">
                <a16:creationId xmlns:a16="http://schemas.microsoft.com/office/drawing/2014/main" id="{BB0EA850-6B12-47D3-A4A2-C7F6EAC72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s Angeles Housing + Community Investment Department - SGA Marketing">
            <a:extLst>
              <a:ext uri="{FF2B5EF4-FFF2-40B4-BE49-F238E27FC236}">
                <a16:creationId xmlns:a16="http://schemas.microsoft.com/office/drawing/2014/main" id="{7B484D67-F31C-41C0-BB02-089849D66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92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E0FF2-EE3E-442E-ACA1-5FBD942397E6}"/>
              </a:ext>
            </a:extLst>
          </p:cNvPr>
          <p:cNvSpPr>
            <a:spLocks noGrp="1"/>
          </p:cNvSpPr>
          <p:nvPr>
            <p:ph type="title"/>
          </p:nvPr>
        </p:nvSpPr>
        <p:spPr/>
        <p:txBody>
          <a:bodyPr/>
          <a:lstStyle/>
          <a:p>
            <a:r>
              <a:rPr lang="en-US" dirty="0"/>
              <a:t>Using Zoom</a:t>
            </a:r>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2"/>
          </p:nvPr>
        </p:nvSpPr>
        <p:spPr/>
        <p:txBody>
          <a:bodyPr/>
          <a:lstStyle/>
          <a:p>
            <a:r>
              <a:rPr lang="en-US" dirty="0"/>
              <a:t>2/6/2021</a:t>
            </a:r>
          </a:p>
        </p:txBody>
      </p:sp>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4"/>
          </p:nvPr>
        </p:nvSpPr>
        <p:spPr/>
        <p:txBody>
          <a:bodyPr/>
          <a:lstStyle/>
          <a:p>
            <a:fld id="{C1858806-A1AF-4656-A8CB-7715E5E3E424}" type="slidenum">
              <a:rPr lang="en-US" smtClean="0"/>
              <a:pPr/>
              <a:t>4</a:t>
            </a:fld>
            <a:endParaRPr lang="en-US" dirty="0"/>
          </a:p>
        </p:txBody>
      </p:sp>
      <p:sp>
        <p:nvSpPr>
          <p:cNvPr id="13" name="Footer Placeholder 6">
            <a:extLst>
              <a:ext uri="{FF2B5EF4-FFF2-40B4-BE49-F238E27FC236}">
                <a16:creationId xmlns:a16="http://schemas.microsoft.com/office/drawing/2014/main" id="{787116B1-F710-47F5-AA80-5415DCF47C4E}"/>
              </a:ext>
            </a:extLst>
          </p:cNvPr>
          <p:cNvSpPr txBox="1">
            <a:spLocks/>
          </p:cNvSpPr>
          <p:nvPr/>
        </p:nvSpPr>
        <p:spPr>
          <a:xfrm>
            <a:off x="1905168" y="6366523"/>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7" name="Content Placeholder 6">
            <a:extLst>
              <a:ext uri="{FF2B5EF4-FFF2-40B4-BE49-F238E27FC236}">
                <a16:creationId xmlns:a16="http://schemas.microsoft.com/office/drawing/2014/main" id="{13EF4EB4-4797-48C2-A3B0-319BA6E05D1D}"/>
              </a:ext>
            </a:extLst>
          </p:cNvPr>
          <p:cNvSpPr>
            <a:spLocks noGrp="1"/>
          </p:cNvSpPr>
          <p:nvPr>
            <p:ph idx="1"/>
          </p:nvPr>
        </p:nvSpPr>
        <p:spPr/>
        <p:txBody>
          <a:bodyPr/>
          <a:lstStyle/>
          <a:p>
            <a:r>
              <a:rPr lang="en-US" dirty="0"/>
              <a:t>Button for muting microphone located at bottom left of Zoom window</a:t>
            </a:r>
          </a:p>
          <a:p>
            <a:r>
              <a:rPr lang="en-US" dirty="0"/>
              <a:t>Use Chat button at bottom center of window to enter comments</a:t>
            </a:r>
          </a:p>
          <a:p>
            <a:r>
              <a:rPr lang="en-US" dirty="0"/>
              <a:t>Use the Raise Your Hand button by clicking Participants at the bottom of the screen. A new window will appear on the right side of the screen and the raise your hand button is located at the bottom of that window</a:t>
            </a:r>
          </a:p>
        </p:txBody>
      </p:sp>
      <p:pic>
        <p:nvPicPr>
          <p:cNvPr id="8" name="Picture 7">
            <a:extLst>
              <a:ext uri="{FF2B5EF4-FFF2-40B4-BE49-F238E27FC236}">
                <a16:creationId xmlns:a16="http://schemas.microsoft.com/office/drawing/2014/main" id="{E6CA739B-5F22-4054-9F48-723633B52F03}"/>
              </a:ext>
            </a:extLst>
          </p:cNvPr>
          <p:cNvPicPr>
            <a:picLocks noChangeAspect="1"/>
          </p:cNvPicPr>
          <p:nvPr/>
        </p:nvPicPr>
        <p:blipFill rotWithShape="1">
          <a:blip r:embed="rId3"/>
          <a:srcRect l="21804" t="33706" r="56545" b="30463"/>
          <a:stretch/>
        </p:blipFill>
        <p:spPr>
          <a:xfrm>
            <a:off x="10858087" y="1521129"/>
            <a:ext cx="994787" cy="1024931"/>
          </a:xfrm>
          <a:prstGeom prst="rect">
            <a:avLst/>
          </a:prstGeom>
        </p:spPr>
      </p:pic>
      <p:pic>
        <p:nvPicPr>
          <p:cNvPr id="10" name="Picture 9">
            <a:extLst>
              <a:ext uri="{FF2B5EF4-FFF2-40B4-BE49-F238E27FC236}">
                <a16:creationId xmlns:a16="http://schemas.microsoft.com/office/drawing/2014/main" id="{1C110660-06A6-45F6-AA2F-C8213F1A120F}"/>
              </a:ext>
            </a:extLst>
          </p:cNvPr>
          <p:cNvPicPr>
            <a:picLocks noChangeAspect="1"/>
          </p:cNvPicPr>
          <p:nvPr/>
        </p:nvPicPr>
        <p:blipFill rotWithShape="1">
          <a:blip r:embed="rId3"/>
          <a:srcRect l="66875" t="33533" r="11254" b="30638"/>
          <a:stretch/>
        </p:blipFill>
        <p:spPr>
          <a:xfrm>
            <a:off x="10853062" y="2761794"/>
            <a:ext cx="1004836" cy="1024931"/>
          </a:xfrm>
          <a:prstGeom prst="rect">
            <a:avLst/>
          </a:prstGeom>
        </p:spPr>
      </p:pic>
      <p:pic>
        <p:nvPicPr>
          <p:cNvPr id="11" name="Picture 10">
            <a:extLst>
              <a:ext uri="{FF2B5EF4-FFF2-40B4-BE49-F238E27FC236}">
                <a16:creationId xmlns:a16="http://schemas.microsoft.com/office/drawing/2014/main" id="{A0D26D61-95D8-4E70-A38D-8946A4C0C564}"/>
              </a:ext>
            </a:extLst>
          </p:cNvPr>
          <p:cNvPicPr>
            <a:picLocks noChangeAspect="1"/>
          </p:cNvPicPr>
          <p:nvPr/>
        </p:nvPicPr>
        <p:blipFill rotWithShape="1">
          <a:blip r:embed="rId3"/>
          <a:srcRect l="43838" t="33704" r="34292" b="30466"/>
          <a:stretch/>
        </p:blipFill>
        <p:spPr>
          <a:xfrm>
            <a:off x="10853062" y="4088670"/>
            <a:ext cx="1004836" cy="1024931"/>
          </a:xfrm>
          <a:prstGeom prst="rect">
            <a:avLst/>
          </a:prstGeom>
        </p:spPr>
      </p:pic>
    </p:spTree>
    <p:extLst>
      <p:ext uri="{BB962C8B-B14F-4D97-AF65-F5344CB8AC3E}">
        <p14:creationId xmlns:p14="http://schemas.microsoft.com/office/powerpoint/2010/main" val="603763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Meeting Agenda</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673240" y="1380863"/>
            <a:ext cx="10044682" cy="4660773"/>
          </a:xfrm>
        </p:spPr>
        <p:txBody>
          <a:bodyPr>
            <a:noAutofit/>
          </a:bodyPr>
          <a:lstStyle/>
          <a:p>
            <a:pPr>
              <a:lnSpc>
                <a:spcPct val="100000"/>
              </a:lnSpc>
            </a:pPr>
            <a:r>
              <a:rPr lang="en-US" sz="2200" b="1" dirty="0"/>
              <a:t>Purpose of the Scoping Meeting</a:t>
            </a:r>
          </a:p>
          <a:p>
            <a:pPr>
              <a:lnSpc>
                <a:spcPct val="100000"/>
              </a:lnSpc>
            </a:pPr>
            <a:r>
              <a:rPr lang="en-US" sz="2200" b="1" dirty="0"/>
              <a:t>Introductions</a:t>
            </a:r>
          </a:p>
          <a:p>
            <a:pPr lvl="1"/>
            <a:r>
              <a:rPr lang="en-US" sz="2200" dirty="0"/>
              <a:t>Project team</a:t>
            </a:r>
          </a:p>
          <a:p>
            <a:pPr>
              <a:lnSpc>
                <a:spcPct val="100000"/>
              </a:lnSpc>
            </a:pPr>
            <a:r>
              <a:rPr lang="en-US" sz="2200" b="1" dirty="0"/>
              <a:t>Project Overview</a:t>
            </a:r>
            <a:endParaRPr lang="en-US" sz="2200" dirty="0"/>
          </a:p>
          <a:p>
            <a:pPr lvl="1"/>
            <a:r>
              <a:rPr lang="en-US" sz="2200" dirty="0"/>
              <a:t>Description of the One San Pedro Specific Plan</a:t>
            </a:r>
          </a:p>
          <a:p>
            <a:pPr lvl="1"/>
            <a:r>
              <a:rPr lang="en-US" sz="2200" dirty="0"/>
              <a:t>Project construction timeline</a:t>
            </a:r>
          </a:p>
          <a:p>
            <a:pPr>
              <a:lnSpc>
                <a:spcPct val="100000"/>
              </a:lnSpc>
            </a:pPr>
            <a:r>
              <a:rPr lang="en-US" sz="2200" b="1" dirty="0"/>
              <a:t>Environmental Review</a:t>
            </a:r>
          </a:p>
          <a:p>
            <a:pPr>
              <a:lnSpc>
                <a:spcPct val="100000"/>
              </a:lnSpc>
            </a:pPr>
            <a:r>
              <a:rPr lang="en-US" sz="2200" b="1" dirty="0"/>
              <a:t>Scope and Schedule of the Joint Environmental Impact Report (EIR)/Environmental Impact Statement (EIS)</a:t>
            </a:r>
          </a:p>
          <a:p>
            <a:pPr>
              <a:lnSpc>
                <a:spcPct val="100000"/>
              </a:lnSpc>
            </a:pPr>
            <a:r>
              <a:rPr lang="en-US" sz="2200" b="1" dirty="0"/>
              <a:t>Comments/Input</a:t>
            </a:r>
          </a:p>
        </p:txBody>
      </p:sp>
      <p:sp>
        <p:nvSpPr>
          <p:cNvPr id="8" name="Footer Placeholder 6">
            <a:extLst>
              <a:ext uri="{FF2B5EF4-FFF2-40B4-BE49-F238E27FC236}">
                <a16:creationId xmlns:a16="http://schemas.microsoft.com/office/drawing/2014/main" id="{4E2DB729-96D7-477F-8F03-A6612B9B3547}"/>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0" name="Slide Number Placeholder 5">
            <a:extLst>
              <a:ext uri="{FF2B5EF4-FFF2-40B4-BE49-F238E27FC236}">
                <a16:creationId xmlns:a16="http://schemas.microsoft.com/office/drawing/2014/main" id="{78F4CD00-0A2A-4490-AD3E-FCA2F7C0EB7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5</a:t>
            </a:fld>
            <a:endParaRPr lang="en-US" dirty="0"/>
          </a:p>
        </p:txBody>
      </p:sp>
      <p:pic>
        <p:nvPicPr>
          <p:cNvPr id="2" name="Picture 1">
            <a:extLst>
              <a:ext uri="{FF2B5EF4-FFF2-40B4-BE49-F238E27FC236}">
                <a16:creationId xmlns:a16="http://schemas.microsoft.com/office/drawing/2014/main" id="{FED6C0B6-B0B5-4789-A51E-A5E631FDD13A}"/>
              </a:ext>
            </a:extLst>
          </p:cNvPr>
          <p:cNvPicPr>
            <a:picLocks noChangeAspect="1"/>
          </p:cNvPicPr>
          <p:nvPr/>
        </p:nvPicPr>
        <p:blipFill>
          <a:blip r:embed="rId3"/>
          <a:stretch>
            <a:fillRect/>
          </a:stretch>
        </p:blipFill>
        <p:spPr>
          <a:xfrm>
            <a:off x="7249842" y="1395150"/>
            <a:ext cx="4027862" cy="2704577"/>
          </a:xfrm>
          <a:prstGeom prst="rect">
            <a:avLst/>
          </a:prstGeom>
        </p:spPr>
      </p:pic>
      <p:sp>
        <p:nvSpPr>
          <p:cNvPr id="11" name="TextBox 10">
            <a:extLst>
              <a:ext uri="{FF2B5EF4-FFF2-40B4-BE49-F238E27FC236}">
                <a16:creationId xmlns:a16="http://schemas.microsoft.com/office/drawing/2014/main" id="{F24B6686-691B-4FF2-A5D1-4A4F088921D0}"/>
              </a:ext>
            </a:extLst>
          </p:cNvPr>
          <p:cNvSpPr txBox="1"/>
          <p:nvPr/>
        </p:nvSpPr>
        <p:spPr>
          <a:xfrm>
            <a:off x="7030281" y="4099727"/>
            <a:ext cx="4466983" cy="523220"/>
          </a:xfrm>
          <a:prstGeom prst="rect">
            <a:avLst/>
          </a:prstGeom>
          <a:noFill/>
        </p:spPr>
        <p:txBody>
          <a:bodyPr wrap="square" rtlCol="0">
            <a:spAutoFit/>
          </a:bodyPr>
          <a:lstStyle/>
          <a:p>
            <a:r>
              <a:rPr lang="en-US" sz="1400" i="1" dirty="0"/>
              <a:t>Above: Scene from the grand opening of the One San Pedro office in downtown San Pedro in June 2019.</a:t>
            </a:r>
          </a:p>
        </p:txBody>
      </p:sp>
      <p:sp>
        <p:nvSpPr>
          <p:cNvPr id="12" name="Date Placeholder 4">
            <a:extLst>
              <a:ext uri="{FF2B5EF4-FFF2-40B4-BE49-F238E27FC236}">
                <a16:creationId xmlns:a16="http://schemas.microsoft.com/office/drawing/2014/main" id="{1C8F2E92-F2B5-44E9-BB43-C5028A9A9F51}"/>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2/6/2021</a:t>
            </a:r>
            <a:endParaRPr lang="en-US" dirty="0"/>
          </a:p>
        </p:txBody>
      </p:sp>
    </p:spTree>
    <p:extLst>
      <p:ext uri="{BB962C8B-B14F-4D97-AF65-F5344CB8AC3E}">
        <p14:creationId xmlns:p14="http://schemas.microsoft.com/office/powerpoint/2010/main" val="107176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E518B8BE-CC2E-4726-A880-C1DDAD113AE6}"/>
              </a:ext>
            </a:extLst>
          </p:cNvPr>
          <p:cNvGraphicFramePr>
            <a:graphicFrameLocks/>
          </p:cNvGraphicFramePr>
          <p:nvPr>
            <p:extLst>
              <p:ext uri="{D42A27DB-BD31-4B8C-83A1-F6EECF244321}">
                <p14:modId xmlns:p14="http://schemas.microsoft.com/office/powerpoint/2010/main" val="12903549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082C9BF4-EBEF-4B64-89E3-BD87D3E3088A}"/>
              </a:ext>
            </a:extLst>
          </p:cNvPr>
          <p:cNvSpPr>
            <a:spLocks noGrp="1"/>
          </p:cNvSpPr>
          <p:nvPr>
            <p:ph type="title"/>
          </p:nvPr>
        </p:nvSpPr>
        <p:spPr>
          <a:xfrm>
            <a:off x="1582996" y="363153"/>
            <a:ext cx="9458633" cy="722727"/>
          </a:xfrm>
        </p:spPr>
        <p:txBody>
          <a:bodyPr vert="horz" lIns="91440" tIns="182880" rIns="91440" bIns="91440" rtlCol="0" anchor="ctr" anchorCtr="0">
            <a:noAutofit/>
          </a:bodyPr>
          <a:lstStyle/>
          <a:p>
            <a:r>
              <a:rPr lang="en-US" dirty="0"/>
              <a:t>Purpose of the Scoping Meeting</a:t>
            </a:r>
          </a:p>
        </p:txBody>
      </p:sp>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4294967295"/>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5" name="Date Placeholder 4">
            <a:extLst>
              <a:ext uri="{FF2B5EF4-FFF2-40B4-BE49-F238E27FC236}">
                <a16:creationId xmlns:a16="http://schemas.microsoft.com/office/drawing/2014/main" id="{FE02D488-4ECF-4290-9595-6A11316E2BA3}"/>
              </a:ext>
            </a:extLst>
          </p:cNvPr>
          <p:cNvSpPr>
            <a:spLocks noGrp="1"/>
          </p:cNvSpPr>
          <p:nvPr>
            <p:ph type="dt" sz="half" idx="4294967295"/>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4294967295"/>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6</a:t>
            </a:fld>
            <a:endParaRPr lang="en-US" dirty="0"/>
          </a:p>
        </p:txBody>
      </p:sp>
    </p:spTree>
    <p:extLst>
      <p:ext uri="{BB962C8B-B14F-4D97-AF65-F5344CB8AC3E}">
        <p14:creationId xmlns:p14="http://schemas.microsoft.com/office/powerpoint/2010/main" val="118154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2562F-F7D6-4E3E-BA1E-7E2717001197}"/>
              </a:ext>
            </a:extLst>
          </p:cNvPr>
          <p:cNvPicPr>
            <a:picLocks noChangeAspect="1"/>
          </p:cNvPicPr>
          <p:nvPr/>
        </p:nvPicPr>
        <p:blipFill>
          <a:blip r:embed="rId3"/>
          <a:stretch>
            <a:fillRect/>
          </a:stretch>
        </p:blipFill>
        <p:spPr>
          <a:xfrm>
            <a:off x="7673419" y="1885"/>
            <a:ext cx="4518581" cy="6856115"/>
          </a:xfrm>
          <a:prstGeom prst="rect">
            <a:avLst/>
          </a:prstGeom>
        </p:spPr>
      </p:pic>
      <p:pic>
        <p:nvPicPr>
          <p:cNvPr id="24" name="Picture 23">
            <a:extLst>
              <a:ext uri="{FF2B5EF4-FFF2-40B4-BE49-F238E27FC236}">
                <a16:creationId xmlns:a16="http://schemas.microsoft.com/office/drawing/2014/main" id="{98E8E0EE-EDF2-4069-B073-F5A5FA5E2A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pic>
        <p:nvPicPr>
          <p:cNvPr id="12" name="Picture 11">
            <a:extLst>
              <a:ext uri="{FF2B5EF4-FFF2-40B4-BE49-F238E27FC236}">
                <a16:creationId xmlns:a16="http://schemas.microsoft.com/office/drawing/2014/main" id="{6FD1FE46-931D-4A93-AC93-D8F0A20837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 y="0"/>
            <a:ext cx="12191995" cy="1194816"/>
          </a:xfrm>
          <a:prstGeom prst="rect">
            <a:avLst/>
          </a:prstGeom>
        </p:spPr>
      </p:pic>
      <p:sp>
        <p:nvSpPr>
          <p:cNvPr id="2" name="Title 1">
            <a:extLst>
              <a:ext uri="{FF2B5EF4-FFF2-40B4-BE49-F238E27FC236}">
                <a16:creationId xmlns:a16="http://schemas.microsoft.com/office/drawing/2014/main" id="{283A57F3-FFE5-4C99-8551-72F79A0D7C89}"/>
              </a:ext>
            </a:extLst>
          </p:cNvPr>
          <p:cNvSpPr>
            <a:spLocks noGrp="1"/>
          </p:cNvSpPr>
          <p:nvPr>
            <p:ph type="title" idx="4294967295"/>
          </p:nvPr>
        </p:nvSpPr>
        <p:spPr>
          <a:xfrm>
            <a:off x="1758875" y="370729"/>
            <a:ext cx="10001865" cy="722312"/>
          </a:xfrm>
        </p:spPr>
        <p:txBody>
          <a:bodyPr vert="horz" lIns="91440" tIns="182880" rIns="91440" bIns="91440" rtlCol="0" anchor="ctr" anchorCtr="0">
            <a:noAutofit/>
          </a:bodyPr>
          <a:lstStyle/>
          <a:p>
            <a:r>
              <a:rPr lang="en-US" dirty="0"/>
              <a:t>Introductions</a:t>
            </a:r>
            <a:endParaRPr lang="en-US" sz="3600" dirty="0"/>
          </a:p>
        </p:txBody>
      </p:sp>
      <p:sp>
        <p:nvSpPr>
          <p:cNvPr id="13" name="Content Placeholder 2">
            <a:extLst>
              <a:ext uri="{FF2B5EF4-FFF2-40B4-BE49-F238E27FC236}">
                <a16:creationId xmlns:a16="http://schemas.microsoft.com/office/drawing/2014/main" id="{5A94E4F2-D621-4E8F-92F9-28A0AE9522CB}"/>
              </a:ext>
            </a:extLst>
          </p:cNvPr>
          <p:cNvSpPr txBox="1">
            <a:spLocks/>
          </p:cNvSpPr>
          <p:nvPr/>
        </p:nvSpPr>
        <p:spPr>
          <a:xfrm>
            <a:off x="204921" y="1406708"/>
            <a:ext cx="6809832" cy="4632596"/>
          </a:xfrm>
          <a:prstGeom prst="rect">
            <a:avLst/>
          </a:prstGeom>
        </p:spPr>
        <p:txBody>
          <a:bodyPr vert="horz" lIns="91440" tIns="45720" rIns="0" bIns="45720" rtlCol="0" anchor="ctr" anchorCtr="0">
            <a:normAutofit fontScale="62500" lnSpcReduction="20000"/>
          </a:bodyPr>
          <a:lstStyle>
            <a:lvl1pPr marL="228594" indent="-228594" algn="l" defTabSz="914377" rtl="0" eaLnBrk="1" latinLnBrk="0" hangingPunct="1">
              <a:lnSpc>
                <a:spcPct val="90000"/>
              </a:lnSpc>
              <a:spcBef>
                <a:spcPts val="1000"/>
              </a:spcBef>
              <a:buClr>
                <a:schemeClr val="tx2"/>
              </a:buClr>
              <a:buFont typeface="Wingdings" panose="05000000000000000000" pitchFamily="2" charset="2"/>
              <a:buChar char="§"/>
              <a:defRPr sz="2800" kern="1200">
                <a:solidFill>
                  <a:srgbClr val="59595B"/>
                </a:solidFill>
                <a:latin typeface="+mn-lt"/>
                <a:ea typeface="+mn-ea"/>
                <a:cs typeface="+mn-cs"/>
              </a:defRPr>
            </a:lvl1pPr>
            <a:lvl2pPr marL="685783" indent="-228594" algn="l" defTabSz="914377" rtl="0" eaLnBrk="1" latinLnBrk="0" hangingPunct="1">
              <a:lnSpc>
                <a:spcPct val="90000"/>
              </a:lnSpc>
              <a:spcBef>
                <a:spcPts val="500"/>
              </a:spcBef>
              <a:buClr>
                <a:schemeClr val="accent3"/>
              </a:buClr>
              <a:buFont typeface="Arial" panose="020B0604020202020204" pitchFamily="34" charset="0"/>
              <a:buChar char="•"/>
              <a:defRPr sz="2400" kern="1200">
                <a:solidFill>
                  <a:srgbClr val="59595B"/>
                </a:solidFill>
                <a:latin typeface="+mn-lt"/>
                <a:ea typeface="+mn-ea"/>
                <a:cs typeface="+mn-cs"/>
              </a:defRPr>
            </a:lvl2pPr>
            <a:lvl3pPr marL="1142971" indent="-228594" algn="l" defTabSz="914377" rtl="0" eaLnBrk="1" latinLnBrk="0" hangingPunct="1">
              <a:lnSpc>
                <a:spcPct val="90000"/>
              </a:lnSpc>
              <a:spcBef>
                <a:spcPts val="500"/>
              </a:spcBef>
              <a:buClr>
                <a:schemeClr val="tx2"/>
              </a:buClr>
              <a:buFont typeface="Wingdings" panose="05000000000000000000" pitchFamily="2" charset="2"/>
              <a:buChar char="§"/>
              <a:defRPr sz="2000" kern="1200">
                <a:solidFill>
                  <a:srgbClr val="59595B"/>
                </a:solidFill>
                <a:latin typeface="+mn-lt"/>
                <a:ea typeface="+mn-ea"/>
                <a:cs typeface="+mn-cs"/>
              </a:defRPr>
            </a:lvl3pPr>
            <a:lvl4pPr marL="1600160" indent="-228594" algn="l" defTabSz="914377" rtl="0" eaLnBrk="1" latinLnBrk="0" hangingPunct="1">
              <a:lnSpc>
                <a:spcPct val="90000"/>
              </a:lnSpc>
              <a:spcBef>
                <a:spcPts val="500"/>
              </a:spcBef>
              <a:buClr>
                <a:schemeClr val="tx2"/>
              </a:buClr>
              <a:buFont typeface="Wingdings" panose="05000000000000000000" pitchFamily="2" charset="2"/>
              <a:buChar char="§"/>
              <a:defRPr sz="1800" kern="1200">
                <a:solidFill>
                  <a:srgbClr val="59595B"/>
                </a:solidFill>
                <a:latin typeface="+mn-lt"/>
                <a:ea typeface="+mn-ea"/>
                <a:cs typeface="+mn-cs"/>
              </a:defRPr>
            </a:lvl4pPr>
            <a:lvl5pPr marL="2057349" indent="-228594" algn="l" defTabSz="914377" rtl="0" eaLnBrk="1" latinLnBrk="0" hangingPunct="1">
              <a:lnSpc>
                <a:spcPct val="90000"/>
              </a:lnSpc>
              <a:spcBef>
                <a:spcPts val="500"/>
              </a:spcBef>
              <a:buClr>
                <a:schemeClr val="tx2"/>
              </a:buClr>
              <a:buFont typeface="Wingdings" panose="05000000000000000000" pitchFamily="2" charset="2"/>
              <a:buChar char="§"/>
              <a:defRPr sz="1800" kern="1200">
                <a:solidFill>
                  <a:srgbClr val="59595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b="1" dirty="0"/>
              <a:t>Housing Authority of the City of Los Angeles</a:t>
            </a:r>
          </a:p>
          <a:p>
            <a:pPr>
              <a:lnSpc>
                <a:spcPct val="100000"/>
              </a:lnSpc>
              <a:spcBef>
                <a:spcPts val="500"/>
              </a:spcBef>
              <a:spcAft>
                <a:spcPts val="500"/>
              </a:spcAft>
            </a:pPr>
            <a:r>
              <a:rPr lang="en-US" dirty="0"/>
              <a:t>Jenny Scanlin</a:t>
            </a:r>
          </a:p>
          <a:p>
            <a:pPr>
              <a:lnSpc>
                <a:spcPct val="100000"/>
              </a:lnSpc>
              <a:spcBef>
                <a:spcPts val="500"/>
              </a:spcBef>
              <a:spcAft>
                <a:spcPts val="500"/>
              </a:spcAft>
            </a:pPr>
            <a:r>
              <a:rPr lang="en-US" dirty="0"/>
              <a:t>Jessica Frazier</a:t>
            </a:r>
          </a:p>
          <a:p>
            <a:pPr marL="0" indent="0">
              <a:spcBef>
                <a:spcPts val="2600"/>
              </a:spcBef>
              <a:spcAft>
                <a:spcPts val="800"/>
              </a:spcAft>
              <a:buNone/>
            </a:pPr>
            <a:r>
              <a:rPr lang="en-US" b="1" dirty="0"/>
              <a:t>Los Angeles Housing + Community Investment Department</a:t>
            </a:r>
          </a:p>
          <a:p>
            <a:pPr>
              <a:lnSpc>
                <a:spcPct val="100000"/>
              </a:lnSpc>
              <a:spcBef>
                <a:spcPts val="500"/>
              </a:spcBef>
              <a:spcAft>
                <a:spcPts val="500"/>
              </a:spcAft>
            </a:pPr>
            <a:r>
              <a:rPr lang="en-US" dirty="0"/>
              <a:t>Jinderpal Singh Bhandal </a:t>
            </a:r>
          </a:p>
          <a:p>
            <a:pPr marL="0" indent="0">
              <a:spcBef>
                <a:spcPts val="2600"/>
              </a:spcBef>
              <a:spcAft>
                <a:spcPts val="800"/>
              </a:spcAft>
              <a:buNone/>
            </a:pPr>
            <a:r>
              <a:rPr lang="en-US" b="1" dirty="0"/>
              <a:t>One San Pedro Collaborative</a:t>
            </a:r>
          </a:p>
          <a:p>
            <a:pPr>
              <a:spcBef>
                <a:spcPts val="0"/>
              </a:spcBef>
              <a:spcAft>
                <a:spcPts val="800"/>
              </a:spcAft>
            </a:pPr>
            <a:r>
              <a:rPr lang="en-US" sz="2700" dirty="0"/>
              <a:t>Alexa Washburn</a:t>
            </a:r>
          </a:p>
          <a:p>
            <a:pPr>
              <a:spcBef>
                <a:spcPts val="0"/>
              </a:spcBef>
              <a:spcAft>
                <a:spcPts val="800"/>
              </a:spcAft>
            </a:pPr>
            <a:r>
              <a:rPr lang="en-US" sz="2700" dirty="0"/>
              <a:t>Brian </a:t>
            </a:r>
            <a:r>
              <a:rPr lang="en-US" sz="2700" dirty="0" err="1"/>
              <a:t>Ulaszewski</a:t>
            </a:r>
            <a:endParaRPr lang="en-US" sz="2700" dirty="0"/>
          </a:p>
          <a:p>
            <a:pPr marL="0" indent="0">
              <a:lnSpc>
                <a:spcPct val="100000"/>
              </a:lnSpc>
              <a:spcBef>
                <a:spcPts val="500"/>
              </a:spcBef>
              <a:spcAft>
                <a:spcPts val="500"/>
              </a:spcAft>
              <a:buNone/>
            </a:pPr>
            <a:endParaRPr lang="en-US" dirty="0"/>
          </a:p>
          <a:p>
            <a:pPr marL="0" indent="0">
              <a:spcBef>
                <a:spcPts val="0"/>
              </a:spcBef>
              <a:spcAft>
                <a:spcPts val="800"/>
              </a:spcAft>
              <a:buNone/>
            </a:pPr>
            <a:r>
              <a:rPr lang="en-US" b="1" dirty="0"/>
              <a:t>Rincon Consultants</a:t>
            </a:r>
          </a:p>
          <a:p>
            <a:pPr>
              <a:lnSpc>
                <a:spcPct val="100000"/>
              </a:lnSpc>
              <a:spcBef>
                <a:spcPts val="500"/>
              </a:spcBef>
              <a:spcAft>
                <a:spcPts val="500"/>
              </a:spcAft>
            </a:pPr>
            <a:r>
              <a:rPr lang="en-US" dirty="0"/>
              <a:t>Danielle Griffith </a:t>
            </a:r>
          </a:p>
          <a:p>
            <a:pPr>
              <a:lnSpc>
                <a:spcPct val="100000"/>
              </a:lnSpc>
              <a:spcBef>
                <a:spcPts val="500"/>
              </a:spcBef>
              <a:spcAft>
                <a:spcPts val="500"/>
              </a:spcAft>
            </a:pPr>
            <a:r>
              <a:rPr lang="en-US" dirty="0"/>
              <a:t>Deanna Hansen</a:t>
            </a:r>
          </a:p>
        </p:txBody>
      </p:sp>
      <p:sp>
        <p:nvSpPr>
          <p:cNvPr id="20" name="Footer Placeholder 6">
            <a:extLst>
              <a:ext uri="{FF2B5EF4-FFF2-40B4-BE49-F238E27FC236}">
                <a16:creationId xmlns:a16="http://schemas.microsoft.com/office/drawing/2014/main" id="{2CD195FC-90E2-43DE-8BA5-360C08E04545}"/>
              </a:ext>
            </a:extLst>
          </p:cNvPr>
          <p:cNvSpPr>
            <a:spLocks noGrp="1"/>
          </p:cNvSpPr>
          <p:nvPr>
            <p:ph type="ftr" sz="quarter" idx="1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Specific Plan EIR/EIS Scoping Meeting</a:t>
            </a:r>
          </a:p>
        </p:txBody>
      </p:sp>
      <p:sp>
        <p:nvSpPr>
          <p:cNvPr id="21" name="Date Placeholder 4">
            <a:extLst>
              <a:ext uri="{FF2B5EF4-FFF2-40B4-BE49-F238E27FC236}">
                <a16:creationId xmlns:a16="http://schemas.microsoft.com/office/drawing/2014/main" id="{D56E8BD8-C3BA-4FA5-BE3B-7778C399C1F5}"/>
              </a:ext>
            </a:extLst>
          </p:cNvPr>
          <p:cNvSpPr>
            <a:spLocks noGrp="1"/>
          </p:cNvSpPr>
          <p:nvPr>
            <p:ph type="dt" sz="half" idx="10"/>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22" name="Slide Number Placeholder 5">
            <a:extLst>
              <a:ext uri="{FF2B5EF4-FFF2-40B4-BE49-F238E27FC236}">
                <a16:creationId xmlns:a16="http://schemas.microsoft.com/office/drawing/2014/main" id="{A4C0A33E-70BC-45E2-9F45-87ED1A559E5E}"/>
              </a:ext>
            </a:extLst>
          </p:cNvPr>
          <p:cNvSpPr>
            <a:spLocks noGrp="1"/>
          </p:cNvSpPr>
          <p:nvPr>
            <p:ph type="sldNum" sz="quarter" idx="12"/>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7</a:t>
            </a:fld>
            <a:endParaRPr lang="en-US" dirty="0"/>
          </a:p>
        </p:txBody>
      </p:sp>
      <p:pic>
        <p:nvPicPr>
          <p:cNvPr id="11" name="Picture 2" descr="Emergency Renters Assistance Subsidy Program">
            <a:extLst>
              <a:ext uri="{FF2B5EF4-FFF2-40B4-BE49-F238E27FC236}">
                <a16:creationId xmlns:a16="http://schemas.microsoft.com/office/drawing/2014/main" id="{5FE9F6D3-04B5-4AA8-8C07-E951C39B8D8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88074" y="420585"/>
            <a:ext cx="984315" cy="6250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 Message from HACLA on Coronavirus - News &amp; Media">
            <a:extLst>
              <a:ext uri="{FF2B5EF4-FFF2-40B4-BE49-F238E27FC236}">
                <a16:creationId xmlns:a16="http://schemas.microsoft.com/office/drawing/2014/main" id="{ECBC8D31-3C49-4A68-B17B-EE7169630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02" y="301971"/>
            <a:ext cx="836540" cy="83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7C784-141B-40A7-9D02-1E1D1791C831}"/>
              </a:ext>
            </a:extLst>
          </p:cNvPr>
          <p:cNvPicPr>
            <a:picLocks noChangeAspect="1"/>
          </p:cNvPicPr>
          <p:nvPr/>
        </p:nvPicPr>
        <p:blipFill>
          <a:blip r:embed="rId3"/>
          <a:stretch>
            <a:fillRect/>
          </a:stretch>
        </p:blipFill>
        <p:spPr>
          <a:xfrm>
            <a:off x="4430598" y="-406940"/>
            <a:ext cx="7761402" cy="7277435"/>
          </a:xfrm>
          <a:prstGeom prst="rect">
            <a:avLst/>
          </a:prstGeom>
        </p:spPr>
      </p:pic>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12"/>
          </p:nvPr>
        </p:nvSpPr>
        <p:spPr/>
        <p:txBody>
          <a:bodyPr/>
          <a:lstStyle/>
          <a:p>
            <a:fld id="{C1858806-A1AF-4656-A8CB-7715E5E3E424}" type="slidenum">
              <a:rPr lang="en-US" smtClean="0"/>
              <a:pPr/>
              <a:t>8</a:t>
            </a:fld>
            <a:endParaRPr lang="en-US" dirty="0"/>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2/5/2021</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Project Overview</a:t>
            </a:r>
          </a:p>
        </p:txBody>
      </p:sp>
      <p:pic>
        <p:nvPicPr>
          <p:cNvPr id="9" name="Picture 2" descr="A Message from HACLA on Coronavirus - News &amp; Media">
            <a:extLst>
              <a:ext uri="{FF2B5EF4-FFF2-40B4-BE49-F238E27FC236}">
                <a16:creationId xmlns:a16="http://schemas.microsoft.com/office/drawing/2014/main" id="{6FA0C976-E3CA-4A56-8C7C-00C1EB1E4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os Angeles Housing + Community Investment Department - SGA Marketing">
            <a:extLst>
              <a:ext uri="{FF2B5EF4-FFF2-40B4-BE49-F238E27FC236}">
                <a16:creationId xmlns:a16="http://schemas.microsoft.com/office/drawing/2014/main" id="{9FF96DB8-9D2E-434B-BDFA-E56AF8FFF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Project Location</a:t>
            </a:r>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9</a:t>
            </a:fld>
            <a:endParaRPr lang="en-US" dirty="0"/>
          </a:p>
        </p:txBody>
      </p:sp>
      <p:pic>
        <p:nvPicPr>
          <p:cNvPr id="18" name="Content Placeholder 17" descr="A picture containing text, electronics&#10;&#10;Description automatically generated">
            <a:extLst>
              <a:ext uri="{FF2B5EF4-FFF2-40B4-BE49-F238E27FC236}">
                <a16:creationId xmlns:a16="http://schemas.microsoft.com/office/drawing/2014/main" id="{BDA2D841-8B7A-47C8-801A-A8D6082717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4060" y="1417312"/>
            <a:ext cx="7159342" cy="4616450"/>
          </a:xfrm>
        </p:spPr>
      </p:pic>
      <p:pic>
        <p:nvPicPr>
          <p:cNvPr id="22" name="Picture 21" descr="Map&#10;&#10;Description automatically generated">
            <a:extLst>
              <a:ext uri="{FF2B5EF4-FFF2-40B4-BE49-F238E27FC236}">
                <a16:creationId xmlns:a16="http://schemas.microsoft.com/office/drawing/2014/main" id="{3509A229-B00F-4BF6-85C4-520241C2D08C}"/>
              </a:ext>
            </a:extLst>
          </p:cNvPr>
          <p:cNvPicPr>
            <a:picLocks noChangeAspect="1"/>
          </p:cNvPicPr>
          <p:nvPr/>
        </p:nvPicPr>
        <p:blipFill rotWithShape="1">
          <a:blip r:embed="rId4">
            <a:extLst>
              <a:ext uri="{28A0092B-C50C-407E-A947-70E740481C1C}">
                <a14:useLocalDpi xmlns:a14="http://schemas.microsoft.com/office/drawing/2010/main" val="0"/>
              </a:ext>
            </a:extLst>
          </a:blip>
          <a:srcRect b="33989"/>
          <a:stretch/>
        </p:blipFill>
        <p:spPr>
          <a:xfrm>
            <a:off x="228597" y="1417312"/>
            <a:ext cx="4416715" cy="4048991"/>
          </a:xfrm>
          <a:prstGeom prst="rect">
            <a:avLst/>
          </a:prstGeom>
        </p:spPr>
      </p:pic>
    </p:spTree>
    <p:extLst>
      <p:ext uri="{BB962C8B-B14F-4D97-AF65-F5344CB8AC3E}">
        <p14:creationId xmlns:p14="http://schemas.microsoft.com/office/powerpoint/2010/main" val="1290239030"/>
      </p:ext>
    </p:extLst>
  </p:cSld>
  <p:clrMapOvr>
    <a:masterClrMapping/>
  </p:clrMapOvr>
</p:sld>
</file>

<file path=ppt/theme/theme1.xml><?xml version="1.0" encoding="utf-8"?>
<a:theme xmlns:a="http://schemas.openxmlformats.org/drawingml/2006/main" name="Office Theme">
  <a:themeElements>
    <a:clrScheme name="Rincon Branding">
      <a:dk1>
        <a:srgbClr val="58595B"/>
      </a:dk1>
      <a:lt1>
        <a:sysClr val="window" lastClr="FFFFFF"/>
      </a:lt1>
      <a:dk2>
        <a:srgbClr val="1C628F"/>
      </a:dk2>
      <a:lt2>
        <a:srgbClr val="E7E6E6"/>
      </a:lt2>
      <a:accent1>
        <a:srgbClr val="1C628F"/>
      </a:accent1>
      <a:accent2>
        <a:srgbClr val="954F72"/>
      </a:accent2>
      <a:accent3>
        <a:srgbClr val="578B6C"/>
      </a:accent3>
      <a:accent4>
        <a:srgbClr val="8FC1EC"/>
      </a:accent4>
      <a:accent5>
        <a:srgbClr val="5085A5"/>
      </a:accent5>
      <a:accent6>
        <a:srgbClr val="F7941D"/>
      </a:accent6>
      <a:hlink>
        <a:srgbClr val="F7941D"/>
      </a:hlink>
      <a:folHlink>
        <a:srgbClr val="954F72"/>
      </a:folHlink>
    </a:clrScheme>
    <a:fontScheme name="Rincon">
      <a:majorFont>
        <a:latin typeface="Franklin Gothic De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_2020.pptx" id="{75606CAB-DCAA-4D38-890C-ECB909884A18}" vid="{E9E36F72-D9E4-429F-9FC8-980A1EE2E7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p r o p e r t i e s   x m l n s = " h t t p : / / w w w . i m a n a g e . c o m / w o r k / x m l s c h e m a " >  
     < d o c u m e n t i d > D O C D B 1 ! 1 9 5 4 8 2 3 . 1 < / d o c u m e n t i d >  
     < s e n d e r i d > E P A S T E R < / s e n d e r i d >  
     < s e n d e r e m a i l > E P A S T E R @ G L A S E R W E I L . C O M < / s e n d e r e m a i l >  
     < l a s t m o d i f i e d > 2 0 2 1 - 0 1 - 2 2 T 0 8 : 0 8 : 5 1 . 0 0 0 0 0 0 0 - 0 8 : 0 0 < / l a s t m o d i f i e d >  
     < d a t a b a s e > D O C D B 1 < / d a t a b a s e >  
 < / 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EDCE9D1D57974A8ED34684EA883C3B" ma:contentTypeVersion="10" ma:contentTypeDescription="Create a new document." ma:contentTypeScope="" ma:versionID="bf8a1fd2f758c00b09522d5055fad110">
  <xsd:schema xmlns:xsd="http://www.w3.org/2001/XMLSchema" xmlns:xs="http://www.w3.org/2001/XMLSchema" xmlns:p="http://schemas.microsoft.com/office/2006/metadata/properties" xmlns:ns3="1a155fe4-e85e-45a4-8ee5-1e1f270331b7" targetNamespace="http://schemas.microsoft.com/office/2006/metadata/properties" ma:root="true" ma:fieldsID="d0bee0d5bfe1db3118279d06105ca786" ns3:_="">
    <xsd:import namespace="1a155fe4-e85e-45a4-8ee5-1e1f270331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55fe4-e85e-45a4-8ee5-1e1f27033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A8C731-8C0A-41B5-A7D9-F891D2127F54}">
  <ds:schemaRefs>
    <ds:schemaRef ds:uri="http://schemas.microsoft.com/sharepoint/v3/contenttype/forms"/>
  </ds:schemaRefs>
</ds:datastoreItem>
</file>

<file path=customXml/itemProps2.xml><?xml version="1.0" encoding="utf-8"?>
<ds:datastoreItem xmlns:ds="http://schemas.openxmlformats.org/officeDocument/2006/customXml" ds:itemID="{8B75967C-E470-4C69-8F03-DEE921677C82}">
  <ds:schemaRefs>
    <ds:schemaRef ds:uri="http://www.imanage.com/work/xmlschema"/>
  </ds:schemaRefs>
</ds:datastoreItem>
</file>

<file path=customXml/itemProps3.xml><?xml version="1.0" encoding="utf-8"?>
<ds:datastoreItem xmlns:ds="http://schemas.openxmlformats.org/officeDocument/2006/customXml" ds:itemID="{984D530B-E449-46EB-A0B9-D5EF17FCB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55fe4-e85e-45a4-8ee5-1e1f27033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C8851FF-16B8-46BD-8096-880732A5B169}">
  <ds:schemaRefs>
    <ds:schemaRef ds:uri="http://schemas.microsoft.com/office/2006/documentManagement/types"/>
    <ds:schemaRef ds:uri="http://schemas.microsoft.com/office/infopath/2007/PartnerControls"/>
    <ds:schemaRef ds:uri="http://purl.org/dc/elements/1.1/"/>
    <ds:schemaRef ds:uri="1a155fe4-e85e-45a4-8ee5-1e1f270331b7"/>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Rincon_PPT_Template_Widescreen_2020</Template>
  <TotalTime>7149</TotalTime>
  <Words>2759</Words>
  <Application>Microsoft Office PowerPoint</Application>
  <PresentationFormat>Widescreen</PresentationFormat>
  <Paragraphs>351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Wingdings</vt:lpstr>
      <vt:lpstr>Symbol</vt:lpstr>
      <vt:lpstr>Calibri</vt:lpstr>
      <vt:lpstr>Arial</vt:lpstr>
      <vt:lpstr>DIN 2014 Bold</vt:lpstr>
      <vt:lpstr>Office Theme</vt:lpstr>
      <vt:lpstr>PowerPoint Presentation</vt:lpstr>
      <vt:lpstr>Traducción del idioma español</vt:lpstr>
      <vt:lpstr>Housekeeping Items</vt:lpstr>
      <vt:lpstr>Using Zoom</vt:lpstr>
      <vt:lpstr>Meeting Agenda</vt:lpstr>
      <vt:lpstr>Purpose of the Scoping Meeting</vt:lpstr>
      <vt:lpstr>Introductions</vt:lpstr>
      <vt:lpstr>PowerPoint Presentation</vt:lpstr>
      <vt:lpstr>Project Location</vt:lpstr>
      <vt:lpstr>What is a Specific Plan?</vt:lpstr>
      <vt:lpstr>One San Pedro Specific Plan</vt:lpstr>
      <vt:lpstr>Specific Plan Chapters </vt:lpstr>
      <vt:lpstr>Project Components</vt:lpstr>
      <vt:lpstr>PowerPoint Presentation</vt:lpstr>
      <vt:lpstr>PowerPoint Presentation</vt:lpstr>
      <vt:lpstr>PowerPoint Presentation</vt:lpstr>
      <vt:lpstr>PowerPoint Presentation</vt:lpstr>
      <vt:lpstr>PowerPoint Presentation</vt:lpstr>
      <vt:lpstr>Anticipated Project Construction Timeline</vt:lpstr>
      <vt:lpstr>PowerPoint Presentation</vt:lpstr>
      <vt:lpstr>Purpose of the Environmental Review Process</vt:lpstr>
      <vt:lpstr>Project Environmental Review Requirements and Roles</vt:lpstr>
      <vt:lpstr>Environmental Review Process</vt:lpstr>
      <vt:lpstr>Public Scoping Meetings</vt:lpstr>
      <vt:lpstr>PowerPoint Presentation</vt:lpstr>
      <vt:lpstr>Required contents of the EIR/EIS</vt:lpstr>
      <vt:lpstr>Environmental Topics to be Analyzed in the EIR/EIS</vt:lpstr>
      <vt:lpstr>Anticipated Environmental Review Schedule</vt:lpstr>
      <vt:lpstr>Comments</vt:lpstr>
      <vt:lpstr>Comments</vt:lpstr>
      <vt:lpstr>Comments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Sisser</dc:creator>
  <cp:lastModifiedBy>Emily Marino</cp:lastModifiedBy>
  <cp:revision>246</cp:revision>
  <dcterms:created xsi:type="dcterms:W3CDTF">2020-06-24T20:25:42Z</dcterms:created>
  <dcterms:modified xsi:type="dcterms:W3CDTF">2021-02-05T17:14:46Z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0x0101007AEDCE9D1D57974A8ED34684EA883C3B</vt:lpwstr>
  </property>
</Properties>
</file>